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2"/>
  </p:notesMasterIdLst>
  <p:handoutMasterIdLst>
    <p:handoutMasterId r:id="rId143"/>
  </p:handoutMasterIdLst>
  <p:sldIdLst>
    <p:sldId id="1209" r:id="rId2"/>
    <p:sldId id="1353" r:id="rId3"/>
    <p:sldId id="1210" r:id="rId4"/>
    <p:sldId id="1328" r:id="rId5"/>
    <p:sldId id="1354" r:id="rId6"/>
    <p:sldId id="1355" r:id="rId7"/>
    <p:sldId id="1356" r:id="rId8"/>
    <p:sldId id="1357" r:id="rId9"/>
    <p:sldId id="1358" r:id="rId10"/>
    <p:sldId id="1359" r:id="rId11"/>
    <p:sldId id="1360" r:id="rId12"/>
    <p:sldId id="1361" r:id="rId13"/>
    <p:sldId id="1362" r:id="rId14"/>
    <p:sldId id="1290" r:id="rId15"/>
    <p:sldId id="1363" r:id="rId16"/>
    <p:sldId id="1364" r:id="rId17"/>
    <p:sldId id="1330" r:id="rId18"/>
    <p:sldId id="1372" r:id="rId19"/>
    <p:sldId id="1371" r:id="rId20"/>
    <p:sldId id="1370" r:id="rId21"/>
    <p:sldId id="1369" r:id="rId22"/>
    <p:sldId id="1368" r:id="rId23"/>
    <p:sldId id="1331" r:id="rId24"/>
    <p:sldId id="1373" r:id="rId25"/>
    <p:sldId id="1366" r:id="rId26"/>
    <p:sldId id="1374" r:id="rId27"/>
    <p:sldId id="1375" r:id="rId28"/>
    <p:sldId id="1376" r:id="rId29"/>
    <p:sldId id="1380" r:id="rId30"/>
    <p:sldId id="1377" r:id="rId31"/>
    <p:sldId id="1378" r:id="rId32"/>
    <p:sldId id="1379" r:id="rId33"/>
    <p:sldId id="1346" r:id="rId34"/>
    <p:sldId id="1333" r:id="rId35"/>
    <p:sldId id="1381" r:id="rId36"/>
    <p:sldId id="1382" r:id="rId37"/>
    <p:sldId id="1383" r:id="rId38"/>
    <p:sldId id="1384" r:id="rId39"/>
    <p:sldId id="1385" r:id="rId40"/>
    <p:sldId id="1386" r:id="rId41"/>
    <p:sldId id="1387" r:id="rId42"/>
    <p:sldId id="1388" r:id="rId43"/>
    <p:sldId id="1339" r:id="rId44"/>
    <p:sldId id="1365" r:id="rId45"/>
    <p:sldId id="1340" r:id="rId46"/>
    <p:sldId id="1343" r:id="rId47"/>
    <p:sldId id="1345" r:id="rId48"/>
    <p:sldId id="1347" r:id="rId49"/>
    <p:sldId id="1348" r:id="rId50"/>
    <p:sldId id="1349" r:id="rId51"/>
    <p:sldId id="1352" r:id="rId52"/>
    <p:sldId id="1334" r:id="rId53"/>
    <p:sldId id="1336" r:id="rId54"/>
    <p:sldId id="1327" r:id="rId55"/>
    <p:sldId id="996" r:id="rId56"/>
    <p:sldId id="1324" r:id="rId57"/>
    <p:sldId id="1321" r:id="rId58"/>
    <p:sldId id="1320" r:id="rId59"/>
    <p:sldId id="1319" r:id="rId60"/>
    <p:sldId id="1325" r:id="rId61"/>
    <p:sldId id="1292" r:id="rId62"/>
    <p:sldId id="1254" r:id="rId63"/>
    <p:sldId id="1216" r:id="rId64"/>
    <p:sldId id="1217" r:id="rId65"/>
    <p:sldId id="1218" r:id="rId66"/>
    <p:sldId id="1219" r:id="rId67"/>
    <p:sldId id="1225" r:id="rId68"/>
    <p:sldId id="1224" r:id="rId69"/>
    <p:sldId id="1226" r:id="rId70"/>
    <p:sldId id="1326" r:id="rId71"/>
    <p:sldId id="1227" r:id="rId72"/>
    <p:sldId id="1298" r:id="rId73"/>
    <p:sldId id="1297" r:id="rId74"/>
    <p:sldId id="1296" r:id="rId75"/>
    <p:sldId id="1299" r:id="rId76"/>
    <p:sldId id="1233" r:id="rId77"/>
    <p:sldId id="1232" r:id="rId78"/>
    <p:sldId id="1231" r:id="rId79"/>
    <p:sldId id="1234" r:id="rId80"/>
    <p:sldId id="1302" r:id="rId81"/>
    <p:sldId id="1316" r:id="rId82"/>
    <p:sldId id="1317" r:id="rId83"/>
    <p:sldId id="1314" r:id="rId84"/>
    <p:sldId id="1315" r:id="rId85"/>
    <p:sldId id="1304" r:id="rId86"/>
    <p:sldId id="1305" r:id="rId87"/>
    <p:sldId id="1237" r:id="rId88"/>
    <p:sldId id="1306" r:id="rId89"/>
    <p:sldId id="1283" r:id="rId90"/>
    <p:sldId id="1238" r:id="rId91"/>
    <p:sldId id="1309" r:id="rId92"/>
    <p:sldId id="1310" r:id="rId93"/>
    <p:sldId id="1239" r:id="rId94"/>
    <p:sldId id="1289" r:id="rId95"/>
    <p:sldId id="1287" r:id="rId96"/>
    <p:sldId id="1288" r:id="rId97"/>
    <p:sldId id="1240" r:id="rId98"/>
    <p:sldId id="1241" r:id="rId99"/>
    <p:sldId id="1311" r:id="rId100"/>
    <p:sldId id="1312" r:id="rId101"/>
    <p:sldId id="1242" r:id="rId102"/>
    <p:sldId id="1323" r:id="rId103"/>
    <p:sldId id="1285" r:id="rId104"/>
    <p:sldId id="1284" r:id="rId105"/>
    <p:sldId id="1243" r:id="rId106"/>
    <p:sldId id="1244" r:id="rId107"/>
    <p:sldId id="1280" r:id="rId108"/>
    <p:sldId id="1281" r:id="rId109"/>
    <p:sldId id="1295" r:id="rId110"/>
    <p:sldId id="1294" r:id="rId111"/>
    <p:sldId id="1307" r:id="rId112"/>
    <p:sldId id="1308" r:id="rId113"/>
    <p:sldId id="1236" r:id="rId114"/>
    <p:sldId id="1293" r:id="rId115"/>
    <p:sldId id="1300" r:id="rId116"/>
    <p:sldId id="1222" r:id="rId117"/>
    <p:sldId id="1223" r:id="rId118"/>
    <p:sldId id="1182" r:id="rId119"/>
    <p:sldId id="1164" r:id="rId120"/>
    <p:sldId id="1165" r:id="rId121"/>
    <p:sldId id="1176" r:id="rId122"/>
    <p:sldId id="1166" r:id="rId123"/>
    <p:sldId id="1167" r:id="rId124"/>
    <p:sldId id="1207" r:id="rId125"/>
    <p:sldId id="1168" r:id="rId126"/>
    <p:sldId id="1169" r:id="rId127"/>
    <p:sldId id="1184" r:id="rId128"/>
    <p:sldId id="1185" r:id="rId129"/>
    <p:sldId id="1208" r:id="rId130"/>
    <p:sldId id="1186" r:id="rId131"/>
    <p:sldId id="1197" r:id="rId132"/>
    <p:sldId id="1204" r:id="rId133"/>
    <p:sldId id="1113" r:id="rId134"/>
    <p:sldId id="1068" r:id="rId135"/>
    <p:sldId id="1067" r:id="rId136"/>
    <p:sldId id="1066" r:id="rId137"/>
    <p:sldId id="1069" r:id="rId138"/>
    <p:sldId id="1070" r:id="rId139"/>
    <p:sldId id="1220" r:id="rId140"/>
    <p:sldId id="1221" r:id="rId141"/>
  </p:sldIdLst>
  <p:sldSz cx="9144000" cy="5143500" type="screen16x9"/>
  <p:notesSz cx="6858000" cy="9144000"/>
  <p:defaultText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64D"/>
    <a:srgbClr val="E69F00"/>
    <a:srgbClr val="D55E00"/>
    <a:srgbClr val="FF9A4D"/>
    <a:srgbClr val="920000"/>
    <a:srgbClr val="9D2235"/>
    <a:srgbClr val="9572B2"/>
    <a:srgbClr val="333333"/>
    <a:srgbClr val="0067B1"/>
    <a:srgbClr val="C6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7676" autoAdjust="0"/>
  </p:normalViewPr>
  <p:slideViewPr>
    <p:cSldViewPr snapToGrid="0" snapToObjects="1">
      <p:cViewPr varScale="1">
        <p:scale>
          <a:sx n="168" d="100"/>
          <a:sy n="168" d="100"/>
        </p:scale>
        <p:origin x="906" y="132"/>
      </p:cViewPr>
      <p:guideLst>
        <p:guide orient="horz" pos="1620"/>
        <p:guide pos="2880"/>
      </p:guideLst>
    </p:cSldViewPr>
  </p:slideViewPr>
  <p:notesTextViewPr>
    <p:cViewPr>
      <p:scale>
        <a:sx n="176" d="100"/>
        <a:sy n="176" d="100"/>
      </p:scale>
      <p:origin x="0" y="0"/>
    </p:cViewPr>
  </p:notesTextViewPr>
  <p:notesViewPr>
    <p:cSldViewPr snapToGrid="0" snapToObjects="1">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64E05D-C217-4EDC-A234-070B1B5CBC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85DD5EB-189C-4DE1-9B6B-CA8779A7B4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5A5826-D732-48AF-8BA4-2577416F7FDC}" type="datetimeFigureOut">
              <a:rPr lang="en-US" smtClean="0"/>
              <a:t>6/14/2023</a:t>
            </a:fld>
            <a:endParaRPr lang="en-US"/>
          </a:p>
        </p:txBody>
      </p:sp>
      <p:sp>
        <p:nvSpPr>
          <p:cNvPr id="4" name="Footer Placeholder 3">
            <a:extLst>
              <a:ext uri="{FF2B5EF4-FFF2-40B4-BE49-F238E27FC236}">
                <a16:creationId xmlns:a16="http://schemas.microsoft.com/office/drawing/2014/main" id="{73DB34D7-26E2-4211-98E2-98928C63A58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A862AC-B259-423A-88E4-DE1B09793F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BF8D34-19CB-4101-8112-03BE7EE4FF1F}" type="slidenum">
              <a:rPr lang="en-US" smtClean="0"/>
              <a:t>‹#›</a:t>
            </a:fld>
            <a:endParaRPr lang="en-US"/>
          </a:p>
        </p:txBody>
      </p:sp>
    </p:spTree>
    <p:extLst>
      <p:ext uri="{BB962C8B-B14F-4D97-AF65-F5344CB8AC3E}">
        <p14:creationId xmlns:p14="http://schemas.microsoft.com/office/powerpoint/2010/main" val="28378489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634B77-6F8F-46C2-8C89-03A0A77F8E1F}" type="datetimeFigureOut">
              <a:rPr lang="en-US" smtClean="0"/>
              <a:t>6/14/2023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0FAD9F-F2D8-4FFF-89D4-F8A81DE286AE}" type="slidenum">
              <a:rPr lang="en-US" smtClean="0"/>
              <a:t>‹#›</a:t>
            </a:fld>
            <a:endParaRPr lang="en-US"/>
          </a:p>
        </p:txBody>
      </p:sp>
    </p:spTree>
    <p:extLst>
      <p:ext uri="{BB962C8B-B14F-4D97-AF65-F5344CB8AC3E}">
        <p14:creationId xmlns:p14="http://schemas.microsoft.com/office/powerpoint/2010/main" val="1074072769"/>
      </p:ext>
    </p:extLst>
  </p:cSld>
  <p:clrMap bg1="lt1" tx1="dk1" bg2="lt2" tx2="dk2" accent1="accent1" accent2="accent2" accent3="accent3" accent4="accent4" accent5="accent5" accent6="accent6" hlink="hlink" folHlink="folHlink"/>
  <p:notesStyle>
    <a:lvl1pPr marL="0" algn="l" defTabSz="914378" rtl="0" eaLnBrk="1" latinLnBrk="0" hangingPunct="1">
      <a:defRPr sz="1200" kern="1200">
        <a:solidFill>
          <a:schemeClr val="tx1"/>
        </a:solidFill>
        <a:latin typeface="+mn-lt"/>
        <a:ea typeface="+mn-ea"/>
        <a:cs typeface="+mn-cs"/>
      </a:defRPr>
    </a:lvl1pPr>
    <a:lvl2pPr marL="457189" algn="l" defTabSz="914378" rtl="0" eaLnBrk="1" latinLnBrk="0" hangingPunct="1">
      <a:defRPr sz="1200" kern="1200">
        <a:solidFill>
          <a:schemeClr val="tx1"/>
        </a:solidFill>
        <a:latin typeface="+mn-lt"/>
        <a:ea typeface="+mn-ea"/>
        <a:cs typeface="+mn-cs"/>
      </a:defRPr>
    </a:lvl2pPr>
    <a:lvl3pPr marL="914378" algn="l" defTabSz="914378" rtl="0" eaLnBrk="1" latinLnBrk="0" hangingPunct="1">
      <a:defRPr sz="1200" kern="1200">
        <a:solidFill>
          <a:schemeClr val="tx1"/>
        </a:solidFill>
        <a:latin typeface="+mn-lt"/>
        <a:ea typeface="+mn-ea"/>
        <a:cs typeface="+mn-cs"/>
      </a:defRPr>
    </a:lvl3pPr>
    <a:lvl4pPr marL="1371566" algn="l" defTabSz="914378" rtl="0" eaLnBrk="1" latinLnBrk="0" hangingPunct="1">
      <a:defRPr sz="1200" kern="1200">
        <a:solidFill>
          <a:schemeClr val="tx1"/>
        </a:solidFill>
        <a:latin typeface="+mn-lt"/>
        <a:ea typeface="+mn-ea"/>
        <a:cs typeface="+mn-cs"/>
      </a:defRPr>
    </a:lvl4pPr>
    <a:lvl5pPr marL="1828754" algn="l" defTabSz="914378" rtl="0" eaLnBrk="1" latinLnBrk="0" hangingPunct="1">
      <a:defRPr sz="1200" kern="1200">
        <a:solidFill>
          <a:schemeClr val="tx1"/>
        </a:solidFill>
        <a:latin typeface="+mn-lt"/>
        <a:ea typeface="+mn-ea"/>
        <a:cs typeface="+mn-cs"/>
      </a:defRPr>
    </a:lvl5pPr>
    <a:lvl6pPr marL="2285943" algn="l" defTabSz="914378" rtl="0" eaLnBrk="1" latinLnBrk="0" hangingPunct="1">
      <a:defRPr sz="1200" kern="1200">
        <a:solidFill>
          <a:schemeClr val="tx1"/>
        </a:solidFill>
        <a:latin typeface="+mn-lt"/>
        <a:ea typeface="+mn-ea"/>
        <a:cs typeface="+mn-cs"/>
      </a:defRPr>
    </a:lvl6pPr>
    <a:lvl7pPr marL="2743132" algn="l" defTabSz="914378" rtl="0" eaLnBrk="1" latinLnBrk="0" hangingPunct="1">
      <a:defRPr sz="1200" kern="1200">
        <a:solidFill>
          <a:schemeClr val="tx1"/>
        </a:solidFill>
        <a:latin typeface="+mn-lt"/>
        <a:ea typeface="+mn-ea"/>
        <a:cs typeface="+mn-cs"/>
      </a:defRPr>
    </a:lvl7pPr>
    <a:lvl8pPr marL="3200320" algn="l" defTabSz="914378" rtl="0" eaLnBrk="1" latinLnBrk="0" hangingPunct="1">
      <a:defRPr sz="1200" kern="1200">
        <a:solidFill>
          <a:schemeClr val="tx1"/>
        </a:solidFill>
        <a:latin typeface="+mn-lt"/>
        <a:ea typeface="+mn-ea"/>
        <a:cs typeface="+mn-cs"/>
      </a:defRPr>
    </a:lvl8pPr>
    <a:lvl9pPr marL="3657509" algn="l" defTabSz="9143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Hi everyone, my name is Gregg Thomas and I’m from the informatics group at Harvard. Today I’ll be talking about an important problem in comparative genomics when read mapping is used called reference bias.</a:t>
            </a:r>
          </a:p>
          <a:p>
            <a:pPr marL="0" marR="0" lvl="0" indent="0" algn="l" defTabSz="914378"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78"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a:t>
            </a:fld>
            <a:endParaRPr lang="en-US"/>
          </a:p>
        </p:txBody>
      </p:sp>
    </p:spTree>
    <p:extLst>
      <p:ext uri="{BB962C8B-B14F-4D97-AF65-F5344CB8AC3E}">
        <p14:creationId xmlns:p14="http://schemas.microsoft.com/office/powerpoint/2010/main" val="3392598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we can’t do those things, but what I was interested in asking is how well read mapping can capture what we think it does, the short variation like SNPs and indels, in the common comparative genomics framework where the samples exist at varying levels of divergence from the reference.</a:t>
            </a:r>
          </a:p>
        </p:txBody>
      </p:sp>
      <p:sp>
        <p:nvSpPr>
          <p:cNvPr id="4" name="Slide Number Placeholder 3"/>
          <p:cNvSpPr>
            <a:spLocks noGrp="1"/>
          </p:cNvSpPr>
          <p:nvPr>
            <p:ph type="sldNum" sz="quarter" idx="5"/>
          </p:nvPr>
        </p:nvSpPr>
        <p:spPr/>
        <p:txBody>
          <a:bodyPr/>
          <a:lstStyle/>
          <a:p>
            <a:fld id="{710FAD9F-F2D8-4FFF-89D4-F8A81DE286AE}" type="slidenum">
              <a:rPr lang="en-US" smtClean="0"/>
              <a:t>10</a:t>
            </a:fld>
            <a:endParaRPr lang="en-US"/>
          </a:p>
        </p:txBody>
      </p:sp>
    </p:spTree>
    <p:extLst>
      <p:ext uri="{BB962C8B-B14F-4D97-AF65-F5344CB8AC3E}">
        <p14:creationId xmlns:p14="http://schemas.microsoft.com/office/powerpoint/2010/main" val="12836024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recall, if we use average </a:t>
            </a:r>
            <a:r>
              <a:rPr lang="en-US" dirty="0" err="1"/>
              <a:t>sCF</a:t>
            </a:r>
            <a:r>
              <a:rPr lang="en-US" dirty="0"/>
              <a:t> as a cutoff to decide how many loci are run through the gene tree model, and we run all loci one after another, we get these runtimes. With a low enough cutoff, these are reasonable, but can still be on the order of weeks. And with higher cutoffs these are excessive.</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103</a:t>
            </a:fld>
            <a:endParaRPr lang="en-US"/>
          </a:p>
        </p:txBody>
      </p:sp>
    </p:spTree>
    <p:extLst>
      <p:ext uri="{BB962C8B-B14F-4D97-AF65-F5344CB8AC3E}">
        <p14:creationId xmlns:p14="http://schemas.microsoft.com/office/powerpoint/2010/main" val="1299672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use the interface to batch all the gene tree loci and run them 20 at a time, this is reduced even more, in many cases taking only a few days to run completely.</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104</a:t>
            </a:fld>
            <a:endParaRPr lang="en-US"/>
          </a:p>
        </p:txBody>
      </p:sp>
    </p:spTree>
    <p:extLst>
      <p:ext uri="{BB962C8B-B14F-4D97-AF65-F5344CB8AC3E}">
        <p14:creationId xmlns:p14="http://schemas.microsoft.com/office/powerpoint/2010/main" val="350895021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interface has a ton of new ease of use features as well, including summary html files both before and after running </a:t>
            </a:r>
            <a:r>
              <a:rPr lang="en-US" dirty="0" err="1"/>
              <a:t>PhyloAcc</a:t>
            </a:r>
            <a:r>
              <a:rPr lang="en-US" dirty="0"/>
              <a:t> with tables and plots and even instructions on how to execute the workflow.</a:t>
            </a:r>
          </a:p>
        </p:txBody>
      </p:sp>
      <p:sp>
        <p:nvSpPr>
          <p:cNvPr id="4" name="Slide Number Placeholder 3"/>
          <p:cNvSpPr>
            <a:spLocks noGrp="1"/>
          </p:cNvSpPr>
          <p:nvPr>
            <p:ph type="sldNum" sz="quarter" idx="5"/>
          </p:nvPr>
        </p:nvSpPr>
        <p:spPr/>
        <p:txBody>
          <a:bodyPr/>
          <a:lstStyle/>
          <a:p>
            <a:fld id="{710FAD9F-F2D8-4FFF-89D4-F8A81DE286AE}" type="slidenum">
              <a:rPr lang="en-US" smtClean="0"/>
              <a:t>105</a:t>
            </a:fld>
            <a:endParaRPr lang="en-US"/>
          </a:p>
        </p:txBody>
      </p:sp>
    </p:spTree>
    <p:extLst>
      <p:ext uri="{BB962C8B-B14F-4D97-AF65-F5344CB8AC3E}">
        <p14:creationId xmlns:p14="http://schemas.microsoft.com/office/powerpoint/2010/main" val="353917964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we want everything to be documented and reproducible, so we have a new webpage. This is still under construction as we speak but should be complete soon. But I want to highlight that we wanted to overcome another headache that users might have: installation. Installing and building from source can be a pain, especially with all the dependencies we have, so we now package everything with </a:t>
            </a:r>
            <a:r>
              <a:rPr lang="en-US" dirty="0" err="1"/>
              <a:t>conda</a:t>
            </a:r>
            <a:r>
              <a:rPr lang="en-US" dirty="0"/>
              <a:t>, which if you already have setup </a:t>
            </a:r>
            <a:r>
              <a:rPr lang="en-US" dirty="0" err="1"/>
              <a:t>PhyloAcc</a:t>
            </a:r>
            <a:r>
              <a:rPr lang="en-US" dirty="0"/>
              <a:t> can be installed with this one command. If not we provide more instructions on the install page. We currently have builds for Linux and Mac and are working on Windows as well.</a:t>
            </a:r>
          </a:p>
        </p:txBody>
      </p:sp>
      <p:sp>
        <p:nvSpPr>
          <p:cNvPr id="4" name="Slide Number Placeholder 3"/>
          <p:cNvSpPr>
            <a:spLocks noGrp="1"/>
          </p:cNvSpPr>
          <p:nvPr>
            <p:ph type="sldNum" sz="quarter" idx="5"/>
          </p:nvPr>
        </p:nvSpPr>
        <p:spPr/>
        <p:txBody>
          <a:bodyPr/>
          <a:lstStyle/>
          <a:p>
            <a:fld id="{710FAD9F-F2D8-4FFF-89D4-F8A81DE286AE}" type="slidenum">
              <a:rPr lang="en-US" smtClean="0"/>
              <a:t>106</a:t>
            </a:fld>
            <a:endParaRPr lang="en-US"/>
          </a:p>
        </p:txBody>
      </p:sp>
    </p:spTree>
    <p:extLst>
      <p:ext uri="{BB962C8B-B14F-4D97-AF65-F5344CB8AC3E}">
        <p14:creationId xmlns:p14="http://schemas.microsoft.com/office/powerpoint/2010/main" val="19661271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But with that…</a:t>
            </a: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10FAD9F-F2D8-4FFF-89D4-F8A81DE286AE}" type="slidenum">
              <a:rPr lang="en-US" smtClean="0"/>
              <a:t>107</a:t>
            </a:fld>
            <a:endParaRPr lang="en-US"/>
          </a:p>
        </p:txBody>
      </p:sp>
    </p:spTree>
    <p:extLst>
      <p:ext uri="{BB962C8B-B14F-4D97-AF65-F5344CB8AC3E}">
        <p14:creationId xmlns:p14="http://schemas.microsoft.com/office/powerpoint/2010/main" val="18718404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10FAD9F-F2D8-4FFF-89D4-F8A81DE286AE}" type="slidenum">
              <a:rPr lang="en-US" smtClean="0"/>
              <a:t>108</a:t>
            </a:fld>
            <a:endParaRPr lang="en-US"/>
          </a:p>
        </p:txBody>
      </p:sp>
    </p:spTree>
    <p:extLst>
      <p:ext uri="{BB962C8B-B14F-4D97-AF65-F5344CB8AC3E}">
        <p14:creationId xmlns:p14="http://schemas.microsoft.com/office/powerpoint/2010/main" val="6366409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we could decide which loci to give to the gene tree model is to set a threshold of the number of branches that have low </a:t>
            </a:r>
            <a:r>
              <a:rPr lang="en-US" dirty="0" err="1"/>
              <a:t>sCF</a:t>
            </a:r>
            <a:r>
              <a:rPr lang="en-US" dirty="0"/>
              <a:t>. For example, if one third of all branches in a locus have </a:t>
            </a:r>
            <a:r>
              <a:rPr lang="en-US" dirty="0" err="1"/>
              <a:t>sCF</a:t>
            </a:r>
            <a:r>
              <a:rPr lang="en-US" dirty="0"/>
              <a:t> below 0.5, we give that locus to the gene tree model.</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111</a:t>
            </a:fld>
            <a:endParaRPr lang="en-US"/>
          </a:p>
        </p:txBody>
      </p:sp>
    </p:spTree>
    <p:extLst>
      <p:ext uri="{BB962C8B-B14F-4D97-AF65-F5344CB8AC3E}">
        <p14:creationId xmlns:p14="http://schemas.microsoft.com/office/powerpoint/2010/main" val="40509931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again, if we set our X here to 0.3 and vary cutoff for low </a:t>
            </a:r>
            <a:r>
              <a:rPr lang="en-US" dirty="0" err="1"/>
              <a:t>sCF</a:t>
            </a:r>
            <a:r>
              <a:rPr lang="en-US" dirty="0"/>
              <a:t> we see dramatic drop-offs in the number of loci we would run with the gene tree model, however not quite as drastic as simply using the average </a:t>
            </a:r>
            <a:r>
              <a:rPr lang="en-US" dirty="0" err="1"/>
              <a:t>sCF</a:t>
            </a:r>
            <a:r>
              <a:rPr lang="en-US" dirty="0"/>
              <a:t> of all branches.</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112</a:t>
            </a:fld>
            <a:endParaRPr lang="en-US"/>
          </a:p>
        </p:txBody>
      </p:sp>
    </p:spTree>
    <p:extLst>
      <p:ext uri="{BB962C8B-B14F-4D97-AF65-F5344CB8AC3E}">
        <p14:creationId xmlns:p14="http://schemas.microsoft.com/office/powerpoint/2010/main" val="57252484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if our value to consider a branch having low </a:t>
            </a:r>
            <a:r>
              <a:rPr lang="en-US" dirty="0" err="1"/>
              <a:t>sCF</a:t>
            </a:r>
            <a:r>
              <a:rPr lang="en-US" dirty="0"/>
              <a:t> is 0.1, we will still have 27,000 loci for the gene tree model, which when run serially with 16 threads each will take over 9 months to run.</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113</a:t>
            </a:fld>
            <a:endParaRPr lang="en-US"/>
          </a:p>
        </p:txBody>
      </p:sp>
    </p:spTree>
    <p:extLst>
      <p:ext uri="{BB962C8B-B14F-4D97-AF65-F5344CB8AC3E}">
        <p14:creationId xmlns:p14="http://schemas.microsoft.com/office/powerpoint/2010/main" val="392101470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What causes different regions of the genome to have different topologies?</a:t>
            </a:r>
          </a:p>
          <a:p>
            <a:endParaRPr lang="en-US" dirty="0"/>
          </a:p>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Of course, if we make errors in gene tree estimation, we might get different trees. So we try to minimize that at every step of the way. But discordance can also arise because of biological phenomena.</a:t>
            </a:r>
          </a:p>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For instance, variation in ancestral populations leading to incomplete lineage sorting</a:t>
            </a:r>
          </a:p>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And introgression between species can both lead to discordant topologies. </a:t>
            </a:r>
          </a:p>
          <a:p>
            <a:endParaRPr lang="en-US" dirty="0"/>
          </a:p>
          <a:p>
            <a:endParaRPr lang="en-US"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10FAD9F-F2D8-4FFF-89D4-F8A81DE286AE}" type="slidenum">
              <a:rPr lang="en-US" smtClean="0"/>
              <a:t>114</a:t>
            </a:fld>
            <a:endParaRPr lang="en-US"/>
          </a:p>
        </p:txBody>
      </p:sp>
    </p:spTree>
    <p:extLst>
      <p:ext uri="{BB962C8B-B14F-4D97-AF65-F5344CB8AC3E}">
        <p14:creationId xmlns:p14="http://schemas.microsoft.com/office/powerpoint/2010/main" val="2162724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state my question explicitly, lets say we have a really good reference genome here.</a:t>
            </a:r>
          </a:p>
          <a:p>
            <a:endParaRPr lang="en-US" dirty="0"/>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11</a:t>
            </a:fld>
            <a:endParaRPr lang="en-US"/>
          </a:p>
        </p:txBody>
      </p:sp>
    </p:spTree>
    <p:extLst>
      <p:ext uri="{BB962C8B-B14F-4D97-AF65-F5344CB8AC3E}">
        <p14:creationId xmlns:p14="http://schemas.microsoft.com/office/powerpoint/2010/main" val="38173684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So we can summarize concordance for a given quartet, by simply counting all of the concordant site patterns in the alignment and dividing by the total number of decisive alignment sites. This is called the site concordance factor, and has been used to summarize discordance across loci for branches in a species tree. </a:t>
            </a:r>
          </a:p>
          <a:p>
            <a:endParaRPr lang="en-US" dirty="0"/>
          </a:p>
          <a:p>
            <a:r>
              <a:rPr lang="en-US" dirty="0"/>
              <a:t>But instead of averaging over all loci, here we are going to summarize </a:t>
            </a:r>
            <a:r>
              <a:rPr lang="en-US" dirty="0" err="1"/>
              <a:t>sCF</a:t>
            </a:r>
            <a:r>
              <a:rPr lang="en-US" dirty="0"/>
              <a:t> for every locus in the dataset. Then we can simply summarize </a:t>
            </a:r>
            <a:r>
              <a:rPr lang="en-US" dirty="0" err="1"/>
              <a:t>sCF</a:t>
            </a:r>
            <a:r>
              <a:rPr lang="en-US" dirty="0"/>
              <a:t> for a given alignment and use that concordance factor to tell us whether we need to run this through the computationally intensive gene tree model or if the faster species tree model will suffice.</a:t>
            </a:r>
          </a:p>
          <a:p>
            <a:endParaRPr lang="en-US" dirty="0"/>
          </a:p>
          <a:p>
            <a:endParaRPr lang="en-US"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10FAD9F-F2D8-4FFF-89D4-F8A81DE286AE}" type="slidenum">
              <a:rPr lang="en-US" smtClean="0"/>
              <a:t>115</a:t>
            </a:fld>
            <a:endParaRPr lang="en-US"/>
          </a:p>
        </p:txBody>
      </p:sp>
    </p:spTree>
    <p:extLst>
      <p:ext uri="{BB962C8B-B14F-4D97-AF65-F5344CB8AC3E}">
        <p14:creationId xmlns:p14="http://schemas.microsoft.com/office/powerpoint/2010/main" val="325711632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And here I’m going to show this pure topological representation of the tree so we can get a closer look without all the sample names that we can’t read anyways cluttering it up. But this is the same inferred tree topology that I showed before.</a:t>
            </a:r>
          </a:p>
          <a:p>
            <a:endParaRPr lang="en-US" dirty="0"/>
          </a:p>
          <a:p>
            <a:r>
              <a:rPr lang="en-US" dirty="0"/>
              <a:t>So, unlike the insect dataset, where we have relatively sparse sampling over deep time, here we’ve got 200 species, which span only 15 million years of evolution. </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116</a:t>
            </a:fld>
            <a:endParaRPr lang="en-US"/>
          </a:p>
        </p:txBody>
      </p:sp>
    </p:spTree>
    <p:extLst>
      <p:ext uri="{BB962C8B-B14F-4D97-AF65-F5344CB8AC3E}">
        <p14:creationId xmlns:p14="http://schemas.microsoft.com/office/powerpoint/2010/main" val="211119728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have lots of discordance. And here I’ve colored the branches by gene concordance factor, which is the percent of gene trees that contain a given branch in the species tree. Sometimes fewer than a quarter of the gene trees support a given branch in the species tree, looking at these really dark branches. </a:t>
            </a:r>
          </a:p>
          <a:p>
            <a:endParaRPr lang="en-US" dirty="0"/>
          </a:p>
          <a:p>
            <a:r>
              <a:rPr lang="en-US" dirty="0" err="1"/>
              <a:t>gCF</a:t>
            </a:r>
            <a:r>
              <a:rPr lang="en-US" dirty="0"/>
              <a:t> is also a useful tool for detecting the sources of discordance. Using the patterns of the discordant topologies around each branch we can actually test for introgression. And this is a particularly interesting question in rodents, since there’s bound to be lots of secondary contact as species re-colonize or are re-introduced to the islands in Indonesia and the </a:t>
            </a:r>
            <a:r>
              <a:rPr lang="en-US" dirty="0" err="1"/>
              <a:t>philippines</a:t>
            </a:r>
            <a:r>
              <a:rPr lang="en-US" dirty="0"/>
              <a:t>. So we thought that there might be widespread hybridization leading to gene flow in this group.</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117</a:t>
            </a:fld>
            <a:endParaRPr lang="en-US"/>
          </a:p>
        </p:txBody>
      </p:sp>
    </p:spTree>
    <p:extLst>
      <p:ext uri="{BB962C8B-B14F-4D97-AF65-F5344CB8AC3E}">
        <p14:creationId xmlns:p14="http://schemas.microsoft.com/office/powerpoint/2010/main" val="32198266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does all of this mean for our rodent exomes, where one of our main goals is to infer substitution rates and correlate them with trait evolution. </a:t>
            </a:r>
          </a:p>
        </p:txBody>
      </p:sp>
      <p:sp>
        <p:nvSpPr>
          <p:cNvPr id="4" name="Slide Number Placeholder 3"/>
          <p:cNvSpPr>
            <a:spLocks noGrp="1"/>
          </p:cNvSpPr>
          <p:nvPr>
            <p:ph type="sldNum" sz="quarter" idx="5"/>
          </p:nvPr>
        </p:nvSpPr>
        <p:spPr/>
        <p:txBody>
          <a:bodyPr/>
          <a:lstStyle/>
          <a:p>
            <a:fld id="{710FAD9F-F2D8-4FFF-89D4-F8A81DE286AE}" type="slidenum">
              <a:rPr lang="en-US" smtClean="0"/>
              <a:t>118</a:t>
            </a:fld>
            <a:endParaRPr lang="en-US"/>
          </a:p>
        </p:txBody>
      </p:sp>
    </p:spTree>
    <p:extLst>
      <p:ext uri="{BB962C8B-B14F-4D97-AF65-F5344CB8AC3E}">
        <p14:creationId xmlns:p14="http://schemas.microsoft.com/office/powerpoint/2010/main" val="313540046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And here I’m going to show this pure topological representation of the tree so we can get a closer look without all the sample names that we can’t read anyways cluttering it up. But this is the same inferred tree topology that I showed before.</a:t>
            </a:r>
          </a:p>
          <a:p>
            <a:endParaRPr lang="en-US" dirty="0"/>
          </a:p>
          <a:p>
            <a:r>
              <a:rPr lang="en-US" dirty="0"/>
              <a:t>So, unlike the insect dataset, where we have relatively sparse sampling over deep time, here we’ve got 200 species, which span only 15 million years of evolution. </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119</a:t>
            </a:fld>
            <a:endParaRPr lang="en-US"/>
          </a:p>
        </p:txBody>
      </p:sp>
    </p:spTree>
    <p:extLst>
      <p:ext uri="{BB962C8B-B14F-4D97-AF65-F5344CB8AC3E}">
        <p14:creationId xmlns:p14="http://schemas.microsoft.com/office/powerpoint/2010/main" val="257034444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have lots of discordance. And here I’ve colored the branches by gene concordance factor, which is the percent of gene trees that contain a given branch in the species tree. Sometimes fewer than a quarter of the gene trees support a given branch in the species tree, looking at these really dark branches. </a:t>
            </a:r>
          </a:p>
          <a:p>
            <a:endParaRPr lang="en-US" dirty="0"/>
          </a:p>
          <a:p>
            <a:r>
              <a:rPr lang="en-US" dirty="0" err="1"/>
              <a:t>gCF</a:t>
            </a:r>
            <a:r>
              <a:rPr lang="en-US" dirty="0"/>
              <a:t> is also a useful tool for detecting the sources of discordance. Using the patterns of the discordant topologies around each branch we can actually test for introgression. And this is a particularly interesting question in rodents, since there’s bound to be lots of secondary contact as species re-colonize or are re-introduced to the islands in Indonesia and the </a:t>
            </a:r>
            <a:r>
              <a:rPr lang="en-US" dirty="0" err="1"/>
              <a:t>philippines</a:t>
            </a:r>
            <a:r>
              <a:rPr lang="en-US" dirty="0"/>
              <a:t>. So we thought that there might be widespread hybridization leading to gene flow in this group.</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120</a:t>
            </a:fld>
            <a:endParaRPr lang="en-US"/>
          </a:p>
        </p:txBody>
      </p:sp>
    </p:spTree>
    <p:extLst>
      <p:ext uri="{BB962C8B-B14F-4D97-AF65-F5344CB8AC3E}">
        <p14:creationId xmlns:p14="http://schemas.microsoft.com/office/powerpoint/2010/main" val="422331697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as it turns out, we only see significant evidence for introgression in a few lineages, mostly within the large Australian radiation. So it doesn’t look like secondary contact within the Indonesian or Philippine islands happened, or if it did it didn’t lead to lasting gene flow. This means that most of the phylogenetic discordance we observe throughout the tree is likely due to ancestral variation, which makes sense given the rapid speciation that we think occurred among murine rodents.</a:t>
            </a:r>
          </a:p>
          <a:p>
            <a:endParaRPr lang="en-US" dirty="0"/>
          </a:p>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But based on our previous results, this discordance could cause a lot of problems when counting substitutions along the phylogeny inferring rates of molecular evolution. So how do we deal with this?</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121</a:t>
            </a:fld>
            <a:endParaRPr lang="en-US"/>
          </a:p>
        </p:txBody>
      </p:sp>
    </p:spTree>
    <p:extLst>
      <p:ext uri="{BB962C8B-B14F-4D97-AF65-F5344CB8AC3E}">
        <p14:creationId xmlns:p14="http://schemas.microsoft.com/office/powerpoint/2010/main" val="239523728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thing to do when counting substitutions is to just use gene trees for everything. And indeed for any inference of substitution rate we should be using the gene tree. And this works great for </a:t>
            </a:r>
            <a:r>
              <a:rPr lang="en-US" i="1" dirty="0"/>
              <a:t>gene based </a:t>
            </a:r>
            <a:r>
              <a:rPr lang="en-US" i="0" dirty="0"/>
              <a:t>analyses – say when we’re asking individually of each gene whether there are indications of positive selection. </a:t>
            </a:r>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122</a:t>
            </a:fld>
            <a:endParaRPr lang="en-US"/>
          </a:p>
        </p:txBody>
      </p:sp>
    </p:spTree>
    <p:extLst>
      <p:ext uri="{BB962C8B-B14F-4D97-AF65-F5344CB8AC3E}">
        <p14:creationId xmlns:p14="http://schemas.microsoft.com/office/powerpoint/2010/main" val="6586280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we may still want to count substitutions using gene trees and map these counts back on to species tree to ask which lineages have experienced accelerated evolution. And its in these lineage or branch based analyses that discordance could cause inflations of counts by mis-mapping them onto different topologies. </a:t>
            </a:r>
          </a:p>
          <a:p>
            <a:endParaRPr lang="en-US" i="0" dirty="0"/>
          </a:p>
          <a:p>
            <a:r>
              <a:rPr lang="en-US" i="0" dirty="0"/>
              <a:t>So we could just use gene trees that exactly match the species tree. This is a simple way of sidestepping this problem, and may work in some instances. But what we’re finding out is that discordance is prevalent in many phylogenomic datasets, </a:t>
            </a:r>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123</a:t>
            </a:fld>
            <a:endParaRPr lang="en-US"/>
          </a:p>
        </p:txBody>
      </p:sp>
    </p:spTree>
    <p:extLst>
      <p:ext uri="{BB962C8B-B14F-4D97-AF65-F5344CB8AC3E}">
        <p14:creationId xmlns:p14="http://schemas.microsoft.com/office/powerpoint/2010/main" val="359658187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so in most cases this means throwing out a lot of data… every gene tree that doesn’t exactly match the species tree would have to be removed. And if we restrict our inferences in rodents only to those genes that match the species tree, we’ll be throwing away a lot of our data… basically all of it. So we can’t really do that.</a:t>
            </a:r>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124</a:t>
            </a:fld>
            <a:endParaRPr lang="en-US"/>
          </a:p>
        </p:txBody>
      </p:sp>
    </p:spTree>
    <p:extLst>
      <p:ext uri="{BB962C8B-B14F-4D97-AF65-F5344CB8AC3E}">
        <p14:creationId xmlns:p14="http://schemas.microsoft.com/office/powerpoint/2010/main" val="966645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we’ve sampled a bunch of other species and sequenced their genomes. Since we’ve spent all this time getting this one high quality reference, we decide to just map the reads from these samples to it.</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12</a:t>
            </a:fld>
            <a:endParaRPr lang="en-US"/>
          </a:p>
        </p:txBody>
      </p:sp>
    </p:spTree>
    <p:extLst>
      <p:ext uri="{BB962C8B-B14F-4D97-AF65-F5344CB8AC3E}">
        <p14:creationId xmlns:p14="http://schemas.microsoft.com/office/powerpoint/2010/main" val="103481978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so in most cases this means throwing out a lot of data… every gene tree that doesn’t exactly match the species tree would have to be removed. And if we restrict our inferences in rodents only to those genes that match the species tree, we’ll be throwing away a lot of our data… basically all of it. So we can’t really do that.</a:t>
            </a:r>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125</a:t>
            </a:fld>
            <a:endParaRPr lang="en-US"/>
          </a:p>
        </p:txBody>
      </p:sp>
    </p:spTree>
    <p:extLst>
      <p:ext uri="{BB962C8B-B14F-4D97-AF65-F5344CB8AC3E}">
        <p14:creationId xmlns:p14="http://schemas.microsoft.com/office/powerpoint/2010/main" val="146878822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Instead, we can count substitutions branch by branch. For each branch in the species tree, we go and find gene trees where that branch exists – where it is not discordant – and then we count all the sites and substitutions across genes for this branch to get a more accurate calculation of rate while keeping a lot more of our data.</a:t>
            </a:r>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126</a:t>
            </a:fld>
            <a:endParaRPr lang="en-US"/>
          </a:p>
        </p:txBody>
      </p:sp>
    </p:spTree>
    <p:extLst>
      <p:ext uri="{BB962C8B-B14F-4D97-AF65-F5344CB8AC3E}">
        <p14:creationId xmlns:p14="http://schemas.microsoft.com/office/powerpoint/2010/main" val="404788951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For example, for this yellow branch leading to A and B, we can find</a:t>
            </a:r>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127</a:t>
            </a:fld>
            <a:endParaRPr lang="en-US"/>
          </a:p>
        </p:txBody>
      </p:sp>
    </p:spTree>
    <p:extLst>
      <p:ext uri="{BB962C8B-B14F-4D97-AF65-F5344CB8AC3E}">
        <p14:creationId xmlns:p14="http://schemas.microsoft.com/office/powerpoint/2010/main" val="304185138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All the gene trees that also have a branch leading to A and B and count substitutions along those. And we lose much less data, only this tree here that doesn’t have that branch. But this tree isn’t excluded completely… it can still be counted for the other species tree branches it does contain</a:t>
            </a:r>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128</a:t>
            </a:fld>
            <a:endParaRPr lang="en-US"/>
          </a:p>
        </p:txBody>
      </p:sp>
    </p:spTree>
    <p:extLst>
      <p:ext uri="{BB962C8B-B14F-4D97-AF65-F5344CB8AC3E}">
        <p14:creationId xmlns:p14="http://schemas.microsoft.com/office/powerpoint/2010/main" val="145049368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Like this branch leading to E and F, which we find in a different set of gene trees, but we’re still able to use more of the data than if we restricted to gene trees that exactly match the species tree.</a:t>
            </a:r>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129</a:t>
            </a:fld>
            <a:endParaRPr lang="en-US"/>
          </a:p>
        </p:txBody>
      </p:sp>
    </p:spTree>
    <p:extLst>
      <p:ext uri="{BB962C8B-B14F-4D97-AF65-F5344CB8AC3E}">
        <p14:creationId xmlns:p14="http://schemas.microsoft.com/office/powerpoint/2010/main" val="304012212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Like this branch leading to E and F, which we find in a different set of gene trees, but we’re still able to use more of the data than if we restricted to gene trees that exactly match the species tree.</a:t>
            </a:r>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130</a:t>
            </a:fld>
            <a:endParaRPr lang="en-US"/>
          </a:p>
        </p:txBody>
      </p:sp>
    </p:spTree>
    <p:extLst>
      <p:ext uri="{BB962C8B-B14F-4D97-AF65-F5344CB8AC3E}">
        <p14:creationId xmlns:p14="http://schemas.microsoft.com/office/powerpoint/2010/main" val="190787093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And we can see the effects of doing this. So here, like I did with the selection tests, I’ve counted substitutions on each branch of our rodent phylogeny using gene trees with our branch counting method or a single species tree for all genes. And this line represents the 1-1 line, not a regression line… so it is what we would expect if the tree had no effect on our rate inferences.</a:t>
            </a:r>
          </a:p>
          <a:p>
            <a:endParaRPr lang="en-US" i="0" dirty="0"/>
          </a:p>
          <a:p>
            <a:r>
              <a:rPr lang="en-US" i="0" dirty="0"/>
              <a:t>But what we see is that for most lineages, using gene trees pushes their rates to the left of this line, so their rates are actually lower. And that’s what we would expect in most cases, when those substitutions are mis-mapped they can be inflating the counts on different branches. But we also see some branches that actually have higher rates when using gene trees. And I think this is somewhat expected too… when you correct the mis-mapping of substitutions, some branches get more substitutions. So we think this method is going to give us more accurate rates across the board.</a:t>
            </a:r>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131</a:t>
            </a:fld>
            <a:endParaRPr lang="en-US"/>
          </a:p>
        </p:txBody>
      </p:sp>
    </p:spTree>
    <p:extLst>
      <p:ext uri="{BB962C8B-B14F-4D97-AF65-F5344CB8AC3E}">
        <p14:creationId xmlns:p14="http://schemas.microsoft.com/office/powerpoint/2010/main" val="391048501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can come back to our interesting questions about molecular evolution across the rodent phylogeny, more confident in our estimates of substitution rate. </a:t>
            </a:r>
          </a:p>
          <a:p>
            <a:endParaRPr lang="en-US" dirty="0"/>
          </a:p>
          <a:p>
            <a:r>
              <a:rPr lang="en-US" dirty="0"/>
              <a:t>First… how do substitution rates vary across lineages?</a:t>
            </a:r>
          </a:p>
        </p:txBody>
      </p:sp>
      <p:sp>
        <p:nvSpPr>
          <p:cNvPr id="4" name="Slide Number Placeholder 3"/>
          <p:cNvSpPr>
            <a:spLocks noGrp="1"/>
          </p:cNvSpPr>
          <p:nvPr>
            <p:ph type="sldNum" sz="quarter" idx="5"/>
          </p:nvPr>
        </p:nvSpPr>
        <p:spPr/>
        <p:txBody>
          <a:bodyPr/>
          <a:lstStyle/>
          <a:p>
            <a:fld id="{710FAD9F-F2D8-4FFF-89D4-F8A81DE286AE}" type="slidenum">
              <a:rPr lang="en-US" smtClean="0"/>
              <a:t>132</a:t>
            </a:fld>
            <a:endParaRPr lang="en-US"/>
          </a:p>
        </p:txBody>
      </p:sp>
    </p:spTree>
    <p:extLst>
      <p:ext uri="{BB962C8B-B14F-4D97-AF65-F5344CB8AC3E}">
        <p14:creationId xmlns:p14="http://schemas.microsoft.com/office/powerpoint/2010/main" val="6270908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switching to the purely topological representation of the rodent tree..</a:t>
            </a:r>
          </a:p>
          <a:p>
            <a:endParaRPr lang="en-US" dirty="0"/>
          </a:p>
          <a:p>
            <a:r>
              <a:rPr lang="en-US" dirty="0"/>
              <a:t>And when we measure rates along the tree, we come up with these distributions. So here each point represents one branch of the tree, and we’re measuring non-synonymous nucleotide substitutions, these are ones that change the resulting amino acid, abbreviated as </a:t>
            </a:r>
            <a:r>
              <a:rPr lang="en-US" dirty="0" err="1"/>
              <a:t>dN</a:t>
            </a:r>
            <a:r>
              <a:rPr lang="en-US" dirty="0"/>
              <a:t>, synonymous substitutions that don’t change the amino acid, abbreviated as </a:t>
            </a:r>
            <a:r>
              <a:rPr lang="en-US" dirty="0" err="1"/>
              <a:t>dS</a:t>
            </a:r>
            <a:r>
              <a:rPr lang="en-US" dirty="0"/>
              <a:t>, and the ratio of the two. Since we assume that most synonymous changes, the ones that don’t change the amino acid, are mostly neutral, and ones that do are under more selective constraint, then the ratio of the two types can give us an estimate of the strength of selection acting at on a gene while controlling for neutral changes. </a:t>
            </a:r>
          </a:p>
          <a:p>
            <a:endParaRPr lang="en-US" dirty="0"/>
          </a:p>
          <a:p>
            <a:r>
              <a:rPr lang="en-US" dirty="0"/>
              <a:t>So I’ve colored the branches on the left by this ratio, </a:t>
            </a:r>
            <a:r>
              <a:rPr lang="en-US" dirty="0" err="1"/>
              <a:t>dn</a:t>
            </a:r>
            <a:r>
              <a:rPr lang="en-US" dirty="0"/>
              <a:t>/ds, to see if we can localize where these bursts of adaptive substitutions occur. And for the most part we don’t actually see that much variation, a little bit here in some of the Australian lineages. It’s very similar to the insects with not a lot of extreme rate variation.</a:t>
            </a:r>
          </a:p>
        </p:txBody>
      </p:sp>
      <p:sp>
        <p:nvSpPr>
          <p:cNvPr id="4" name="Slide Number Placeholder 3"/>
          <p:cNvSpPr>
            <a:spLocks noGrp="1"/>
          </p:cNvSpPr>
          <p:nvPr>
            <p:ph type="sldNum" sz="quarter" idx="5"/>
          </p:nvPr>
        </p:nvSpPr>
        <p:spPr/>
        <p:txBody>
          <a:bodyPr/>
          <a:lstStyle/>
          <a:p>
            <a:fld id="{710FAD9F-F2D8-4FFF-89D4-F8A81DE286AE}" type="slidenum">
              <a:rPr lang="en-US" smtClean="0"/>
              <a:t>133</a:t>
            </a:fld>
            <a:endParaRPr lang="en-US"/>
          </a:p>
        </p:txBody>
      </p:sp>
    </p:spTree>
    <p:extLst>
      <p:ext uri="{BB962C8B-B14F-4D97-AF65-F5344CB8AC3E}">
        <p14:creationId xmlns:p14="http://schemas.microsoft.com/office/powerpoint/2010/main" val="261722345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phylogenetic discordance discordance among loci both within a species and between species is I think a generally well-known phenomena, but basically discordance is just when two loci are sampled and used to reconstruct a phylogeny and they give different answers, specifically regarding the topology of the tree. We can talk about discordance among loci, but also its common to talk about discordance between a certain locus and an inferred species tree.</a:t>
            </a:r>
          </a:p>
        </p:txBody>
      </p:sp>
      <p:sp>
        <p:nvSpPr>
          <p:cNvPr id="4" name="Slide Number Placeholder 3"/>
          <p:cNvSpPr>
            <a:spLocks noGrp="1"/>
          </p:cNvSpPr>
          <p:nvPr>
            <p:ph type="sldNum" sz="quarter" idx="5"/>
          </p:nvPr>
        </p:nvSpPr>
        <p:spPr/>
        <p:txBody>
          <a:bodyPr/>
          <a:lstStyle/>
          <a:p>
            <a:fld id="{710FAD9F-F2D8-4FFF-89D4-F8A81DE286AE}" type="slidenum">
              <a:rPr lang="en-US" smtClean="0"/>
              <a:t>134</a:t>
            </a:fld>
            <a:endParaRPr lang="en-US"/>
          </a:p>
        </p:txBody>
      </p:sp>
    </p:spTree>
    <p:extLst>
      <p:ext uri="{BB962C8B-B14F-4D97-AF65-F5344CB8AC3E}">
        <p14:creationId xmlns:p14="http://schemas.microsoft.com/office/powerpoint/2010/main" val="3890421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samples exist at varying levels of divergence, which we probably don’t know ahead of time, but for this cartoon we do…</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13</a:t>
            </a:fld>
            <a:endParaRPr lang="en-US"/>
          </a:p>
        </p:txBody>
      </p:sp>
    </p:spTree>
    <p:extLst>
      <p:ext uri="{BB962C8B-B14F-4D97-AF65-F5344CB8AC3E}">
        <p14:creationId xmlns:p14="http://schemas.microsoft.com/office/powerpoint/2010/main" val="1647714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phylogenetic discordance discordance among loci both within a species and between species is I think a generally well-known phenomena, but basically discordance is just when two loci are sampled and used to reconstruct a phylogeny and they give different answers, specifically regarding the topology of the tree. We can talk about discordance among loci, but also its common to talk about discordance between a certain locus and an inferred species tree.</a:t>
            </a:r>
          </a:p>
        </p:txBody>
      </p:sp>
      <p:sp>
        <p:nvSpPr>
          <p:cNvPr id="4" name="Slide Number Placeholder 3"/>
          <p:cNvSpPr>
            <a:spLocks noGrp="1"/>
          </p:cNvSpPr>
          <p:nvPr>
            <p:ph type="sldNum" sz="quarter" idx="5"/>
          </p:nvPr>
        </p:nvSpPr>
        <p:spPr/>
        <p:txBody>
          <a:bodyPr/>
          <a:lstStyle/>
          <a:p>
            <a:fld id="{710FAD9F-F2D8-4FFF-89D4-F8A81DE286AE}" type="slidenum">
              <a:rPr lang="en-US" smtClean="0"/>
              <a:t>135</a:t>
            </a:fld>
            <a:endParaRPr lang="en-US"/>
          </a:p>
        </p:txBody>
      </p:sp>
    </p:spTree>
    <p:extLst>
      <p:ext uri="{BB962C8B-B14F-4D97-AF65-F5344CB8AC3E}">
        <p14:creationId xmlns:p14="http://schemas.microsoft.com/office/powerpoint/2010/main" val="342816880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phylogenetic discordance discordance among loci both within a species and between species is I think a generally well-known phenomena, but basically discordance is just when two loci are sampled and used to reconstruct a phylogeny and they give different answers, specifically regarding the topology of the tree. We can talk about discordance among loci, but also its common to talk about discordance between a certain locus and an inferred species tree.</a:t>
            </a:r>
          </a:p>
        </p:txBody>
      </p:sp>
      <p:sp>
        <p:nvSpPr>
          <p:cNvPr id="4" name="Slide Number Placeholder 3"/>
          <p:cNvSpPr>
            <a:spLocks noGrp="1"/>
          </p:cNvSpPr>
          <p:nvPr>
            <p:ph type="sldNum" sz="quarter" idx="5"/>
          </p:nvPr>
        </p:nvSpPr>
        <p:spPr/>
        <p:txBody>
          <a:bodyPr/>
          <a:lstStyle/>
          <a:p>
            <a:fld id="{710FAD9F-F2D8-4FFF-89D4-F8A81DE286AE}" type="slidenum">
              <a:rPr lang="en-US" smtClean="0"/>
              <a:t>136</a:t>
            </a:fld>
            <a:endParaRPr lang="en-US"/>
          </a:p>
        </p:txBody>
      </p:sp>
    </p:spTree>
    <p:extLst>
      <p:ext uri="{BB962C8B-B14F-4D97-AF65-F5344CB8AC3E}">
        <p14:creationId xmlns:p14="http://schemas.microsoft.com/office/powerpoint/2010/main" val="10515258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phylogenetic discordance discordance among loci both within a species and between species is I think a generally well-known phenomena, but basically discordance is just when two loci are sampled and used to reconstruct a phylogeny and they give different answers, specifically regarding the topology of the tree. We can talk about discordance among loci, but also its common to talk about discordance between a certain locus and an inferred species tree.</a:t>
            </a:r>
          </a:p>
        </p:txBody>
      </p:sp>
      <p:sp>
        <p:nvSpPr>
          <p:cNvPr id="4" name="Slide Number Placeholder 3"/>
          <p:cNvSpPr>
            <a:spLocks noGrp="1"/>
          </p:cNvSpPr>
          <p:nvPr>
            <p:ph type="sldNum" sz="quarter" idx="5"/>
          </p:nvPr>
        </p:nvSpPr>
        <p:spPr/>
        <p:txBody>
          <a:bodyPr/>
          <a:lstStyle/>
          <a:p>
            <a:fld id="{710FAD9F-F2D8-4FFF-89D4-F8A81DE286AE}" type="slidenum">
              <a:rPr lang="en-US" smtClean="0"/>
              <a:t>137</a:t>
            </a:fld>
            <a:endParaRPr lang="en-US"/>
          </a:p>
        </p:txBody>
      </p:sp>
    </p:spTree>
    <p:extLst>
      <p:ext uri="{BB962C8B-B14F-4D97-AF65-F5344CB8AC3E}">
        <p14:creationId xmlns:p14="http://schemas.microsoft.com/office/powerpoint/2010/main" val="216644572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phylogenetic discordance discordance among loci both within a species and between species is I think a generally well-known phenomena, but basically discordance is just when two loci are sampled and used to reconstruct a phylogeny and they give different answers, specifically regarding the topology of the tree. We can talk about discordance among loci, but also its common to talk about discordance between a certain locus and an inferred species tree.</a:t>
            </a:r>
          </a:p>
        </p:txBody>
      </p:sp>
      <p:sp>
        <p:nvSpPr>
          <p:cNvPr id="4" name="Slide Number Placeholder 3"/>
          <p:cNvSpPr>
            <a:spLocks noGrp="1"/>
          </p:cNvSpPr>
          <p:nvPr>
            <p:ph type="sldNum" sz="quarter" idx="5"/>
          </p:nvPr>
        </p:nvSpPr>
        <p:spPr/>
        <p:txBody>
          <a:bodyPr/>
          <a:lstStyle/>
          <a:p>
            <a:fld id="{710FAD9F-F2D8-4FFF-89D4-F8A81DE286AE}" type="slidenum">
              <a:rPr lang="en-US" smtClean="0"/>
              <a:t>138</a:t>
            </a:fld>
            <a:endParaRPr lang="en-US"/>
          </a:p>
        </p:txBody>
      </p:sp>
    </p:spTree>
    <p:extLst>
      <p:ext uri="{BB962C8B-B14F-4D97-AF65-F5344CB8AC3E}">
        <p14:creationId xmlns:p14="http://schemas.microsoft.com/office/powerpoint/2010/main" val="196946313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among about 16,000 genes, we ran 3 different tests for selection, which are dependent on accurately counting substitutions along a phylogeny. For each test we ran all genes either with their inferred gene tree or with the single species tree inferred from concatenation of all gene sequences. And here for each test I’m showing those genes that were found to have evidence for positive selection using only the gene tree in orange, only the species tree in blue, and with both trees in tan.</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139</a:t>
            </a:fld>
            <a:endParaRPr lang="en-US"/>
          </a:p>
        </p:txBody>
      </p:sp>
    </p:spTree>
    <p:extLst>
      <p:ext uri="{BB962C8B-B14F-4D97-AF65-F5344CB8AC3E}">
        <p14:creationId xmlns:p14="http://schemas.microsoft.com/office/powerpoint/2010/main" val="20164170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big take-away from that is this it doesn’t matter what type of selection test you use, if you use a single species tree for all of your genes, you will get a large number of false positives (in blue) and miss a lot of true positives (in orange).</a:t>
            </a:r>
          </a:p>
          <a:p>
            <a:endParaRPr lang="en-US" dirty="0"/>
          </a:p>
          <a:p>
            <a:r>
              <a:rPr lang="en-US" dirty="0"/>
              <a:t>Another interesting thing… the numbers here indicate the raw counts of genes in each category, and the percentage of those genes that have gene trees that disagree with the species tree. In every case almost all genes that are false positives or false negatives when using the concatenated tree are discordant with that tree. So this means that discordance may be playing a big role in these spurious results.</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140</a:t>
            </a:fld>
            <a:endParaRPr lang="en-US"/>
          </a:p>
        </p:txBody>
      </p:sp>
    </p:spTree>
    <p:extLst>
      <p:ext uri="{BB962C8B-B14F-4D97-AF65-F5344CB8AC3E}">
        <p14:creationId xmlns:p14="http://schemas.microsoft.com/office/powerpoint/2010/main" val="1294523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if read mapping is effective, when we map the reads and call variants to estimate divergence, we should see roughly the same estimates as their actual divergence.</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14</a:t>
            </a:fld>
            <a:endParaRPr lang="en-US"/>
          </a:p>
        </p:txBody>
      </p:sp>
    </p:spTree>
    <p:extLst>
      <p:ext uri="{BB962C8B-B14F-4D97-AF65-F5344CB8AC3E}">
        <p14:creationId xmlns:p14="http://schemas.microsoft.com/office/powerpoint/2010/main" val="347643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my question is: Is this what actually happens?</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15</a:t>
            </a:fld>
            <a:endParaRPr lang="en-US"/>
          </a:p>
        </p:txBody>
      </p:sp>
    </p:spTree>
    <p:extLst>
      <p:ext uri="{BB962C8B-B14F-4D97-AF65-F5344CB8AC3E}">
        <p14:creationId xmlns:p14="http://schemas.microsoft.com/office/powerpoint/2010/main" val="1681505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 explain the reason we think this may not be the case I’ll return to this simple outline of the read mapping process</a:t>
            </a:r>
          </a:p>
        </p:txBody>
      </p:sp>
      <p:sp>
        <p:nvSpPr>
          <p:cNvPr id="4" name="Slide Number Placeholder 3"/>
          <p:cNvSpPr>
            <a:spLocks noGrp="1"/>
          </p:cNvSpPr>
          <p:nvPr>
            <p:ph type="sldNum" sz="quarter" idx="5"/>
          </p:nvPr>
        </p:nvSpPr>
        <p:spPr/>
        <p:txBody>
          <a:bodyPr/>
          <a:lstStyle/>
          <a:p>
            <a:fld id="{710FAD9F-F2D8-4FFF-89D4-F8A81DE286AE}" type="slidenum">
              <a:rPr lang="en-US" smtClean="0"/>
              <a:t>16</a:t>
            </a:fld>
            <a:endParaRPr lang="en-US"/>
          </a:p>
        </p:txBody>
      </p:sp>
    </p:spTree>
    <p:extLst>
      <p:ext uri="{BB962C8B-B14F-4D97-AF65-F5344CB8AC3E}">
        <p14:creationId xmlns:p14="http://schemas.microsoft.com/office/powerpoint/2010/main" val="1740592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read mapping is sequence alignment, its effectiveness is based on sequence similarity. That means reads that contain lots of actual variants may be unmapped simply because of those variants. This is called reference bias and means that those highly diverged regions may not be reflected in the final set of variants called, so we may expect lower estimates of divergence.</a:t>
            </a:r>
          </a:p>
        </p:txBody>
      </p:sp>
      <p:sp>
        <p:nvSpPr>
          <p:cNvPr id="4" name="Slide Number Placeholder 3"/>
          <p:cNvSpPr>
            <a:spLocks noGrp="1"/>
          </p:cNvSpPr>
          <p:nvPr>
            <p:ph type="sldNum" sz="quarter" idx="5"/>
          </p:nvPr>
        </p:nvSpPr>
        <p:spPr/>
        <p:txBody>
          <a:bodyPr/>
          <a:lstStyle/>
          <a:p>
            <a:fld id="{710FAD9F-F2D8-4FFF-89D4-F8A81DE286AE}" type="slidenum">
              <a:rPr lang="en-US" smtClean="0"/>
              <a:t>17</a:t>
            </a:fld>
            <a:endParaRPr lang="en-US"/>
          </a:p>
        </p:txBody>
      </p:sp>
    </p:spTree>
    <p:extLst>
      <p:ext uri="{BB962C8B-B14F-4D97-AF65-F5344CB8AC3E}">
        <p14:creationId xmlns:p14="http://schemas.microsoft.com/office/powerpoint/2010/main" val="1631678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Consequently if we could map those reads, we would incorporate that variation into our estimates and they would be more accurate. </a:t>
            </a:r>
          </a:p>
        </p:txBody>
      </p:sp>
      <p:sp>
        <p:nvSpPr>
          <p:cNvPr id="4" name="Slide Number Placeholder 3"/>
          <p:cNvSpPr>
            <a:spLocks noGrp="1"/>
          </p:cNvSpPr>
          <p:nvPr>
            <p:ph type="sldNum" sz="quarter" idx="5"/>
          </p:nvPr>
        </p:nvSpPr>
        <p:spPr/>
        <p:txBody>
          <a:bodyPr/>
          <a:lstStyle/>
          <a:p>
            <a:fld id="{710FAD9F-F2D8-4FFF-89D4-F8A81DE286AE}" type="slidenum">
              <a:rPr lang="en-US" smtClean="0"/>
              <a:t>18</a:t>
            </a:fld>
            <a:endParaRPr lang="en-US"/>
          </a:p>
        </p:txBody>
      </p:sp>
    </p:spTree>
    <p:extLst>
      <p:ext uri="{BB962C8B-B14F-4D97-AF65-F5344CB8AC3E}">
        <p14:creationId xmlns:p14="http://schemas.microsoft.com/office/powerpoint/2010/main" val="561055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There’s some evidence to suggest this may be the case. In some of our projects around the lab specifically we’ve seen that diverged samples have lower percentages of reads mapped correctly. So here I’m showing on the x-axis the percent of reads mapped to the reference for a bunch of samples.</a:t>
            </a:r>
          </a:p>
        </p:txBody>
      </p:sp>
      <p:sp>
        <p:nvSpPr>
          <p:cNvPr id="4" name="Slide Number Placeholder 3"/>
          <p:cNvSpPr>
            <a:spLocks noGrp="1"/>
          </p:cNvSpPr>
          <p:nvPr>
            <p:ph type="sldNum" sz="quarter" idx="5"/>
          </p:nvPr>
        </p:nvSpPr>
        <p:spPr/>
        <p:txBody>
          <a:bodyPr/>
          <a:lstStyle/>
          <a:p>
            <a:fld id="{710FAD9F-F2D8-4FFF-89D4-F8A81DE286AE}" type="slidenum">
              <a:rPr lang="en-US" smtClean="0"/>
              <a:t>19</a:t>
            </a:fld>
            <a:endParaRPr lang="en-US"/>
          </a:p>
        </p:txBody>
      </p:sp>
    </p:spTree>
    <p:extLst>
      <p:ext uri="{BB962C8B-B14F-4D97-AF65-F5344CB8AC3E}">
        <p14:creationId xmlns:p14="http://schemas.microsoft.com/office/powerpoint/2010/main" val="2935350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we all know genomics has changed how we study biology. With genome sequencing we’re able to exhaustively quantify every aspect of DNA’s structure and variation, with exciting opportunities to link genotype to phenotype… that is to see which elements of an organism’s genome may affect the traits we observe. And genomes from a single species give us a lot of opportunities to do this. </a:t>
            </a:r>
          </a:p>
          <a:p>
            <a:endParaRPr lang="en-US" dirty="0"/>
          </a:p>
          <a:p>
            <a:r>
              <a:rPr lang="en-US" dirty="0"/>
              <a:t>But we’re also able to sequence the genomes of multiple individuals or multiple species and compare them, which allows us to reconstruct or infer how they change over time, giving us a glimpse at how evolution operates.</a:t>
            </a:r>
          </a:p>
        </p:txBody>
      </p:sp>
      <p:sp>
        <p:nvSpPr>
          <p:cNvPr id="4" name="Slide Number Placeholder 3"/>
          <p:cNvSpPr>
            <a:spLocks noGrp="1"/>
          </p:cNvSpPr>
          <p:nvPr>
            <p:ph type="sldNum" sz="quarter" idx="5"/>
          </p:nvPr>
        </p:nvSpPr>
        <p:spPr/>
        <p:txBody>
          <a:bodyPr/>
          <a:lstStyle/>
          <a:p>
            <a:fld id="{710FAD9F-F2D8-4FFF-89D4-F8A81DE286AE}" type="slidenum">
              <a:rPr lang="en-US" smtClean="0"/>
              <a:t>2</a:t>
            </a:fld>
            <a:endParaRPr lang="en-US"/>
          </a:p>
        </p:txBody>
      </p:sp>
    </p:spTree>
    <p:extLst>
      <p:ext uri="{BB962C8B-B14F-4D97-AF65-F5344CB8AC3E}">
        <p14:creationId xmlns:p14="http://schemas.microsoft.com/office/powerpoint/2010/main" val="3280658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purple points are samples of the burrowing owl, one of which is also the reference genome used for read mapping</a:t>
            </a:r>
          </a:p>
        </p:txBody>
      </p:sp>
      <p:sp>
        <p:nvSpPr>
          <p:cNvPr id="4" name="Slide Number Placeholder 3"/>
          <p:cNvSpPr>
            <a:spLocks noGrp="1"/>
          </p:cNvSpPr>
          <p:nvPr>
            <p:ph type="sldNum" sz="quarter" idx="5"/>
          </p:nvPr>
        </p:nvSpPr>
        <p:spPr/>
        <p:txBody>
          <a:bodyPr/>
          <a:lstStyle/>
          <a:p>
            <a:fld id="{710FAD9F-F2D8-4FFF-89D4-F8A81DE286AE}" type="slidenum">
              <a:rPr lang="en-US" smtClean="0"/>
              <a:t>20</a:t>
            </a:fld>
            <a:endParaRPr lang="en-US"/>
          </a:p>
        </p:txBody>
      </p:sp>
    </p:spTree>
    <p:extLst>
      <p:ext uri="{BB962C8B-B14F-4D97-AF65-F5344CB8AC3E}">
        <p14:creationId xmlns:p14="http://schemas.microsoft.com/office/powerpoint/2010/main" val="1007337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green point belongs to a different species but was still mapped to the burrowing owl genome, and you can see a shift on the x-axis. While all the burrowing owl samples have almost 100% of reads mapped, this sample has about 80%.</a:t>
            </a:r>
          </a:p>
        </p:txBody>
      </p:sp>
      <p:sp>
        <p:nvSpPr>
          <p:cNvPr id="4" name="Slide Number Placeholder 3"/>
          <p:cNvSpPr>
            <a:spLocks noGrp="1"/>
          </p:cNvSpPr>
          <p:nvPr>
            <p:ph type="sldNum" sz="quarter" idx="5"/>
          </p:nvPr>
        </p:nvSpPr>
        <p:spPr/>
        <p:txBody>
          <a:bodyPr/>
          <a:lstStyle/>
          <a:p>
            <a:fld id="{710FAD9F-F2D8-4FFF-89D4-F8A81DE286AE}" type="slidenum">
              <a:rPr lang="en-US" smtClean="0"/>
              <a:t>21</a:t>
            </a:fld>
            <a:endParaRPr lang="en-US"/>
          </a:p>
        </p:txBody>
      </p:sp>
    </p:spTree>
    <p:extLst>
      <p:ext uri="{BB962C8B-B14F-4D97-AF65-F5344CB8AC3E}">
        <p14:creationId xmlns:p14="http://schemas.microsoft.com/office/powerpoint/2010/main" val="2427980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pervasive across many re-sampling projects.</a:t>
            </a:r>
          </a:p>
        </p:txBody>
      </p:sp>
      <p:sp>
        <p:nvSpPr>
          <p:cNvPr id="4" name="Slide Number Placeholder 3"/>
          <p:cNvSpPr>
            <a:spLocks noGrp="1"/>
          </p:cNvSpPr>
          <p:nvPr>
            <p:ph type="sldNum" sz="quarter" idx="5"/>
          </p:nvPr>
        </p:nvSpPr>
        <p:spPr/>
        <p:txBody>
          <a:bodyPr/>
          <a:lstStyle/>
          <a:p>
            <a:fld id="{710FAD9F-F2D8-4FFF-89D4-F8A81DE286AE}" type="slidenum">
              <a:rPr lang="en-US" smtClean="0"/>
              <a:t>22</a:t>
            </a:fld>
            <a:endParaRPr lang="en-US"/>
          </a:p>
        </p:txBody>
      </p:sp>
    </p:spTree>
    <p:extLst>
      <p:ext uri="{BB962C8B-B14F-4D97-AF65-F5344CB8AC3E}">
        <p14:creationId xmlns:p14="http://schemas.microsoft.com/office/powerpoint/2010/main" val="2476980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unmapped reads can have affects on downstream analyses. I’m not aware of many explicit examples of this in the literature, but this one is really nice. In this paper, Armstrong et al. show that when different species of felids are mapped to a genome from their own species, estimates of heterozygosity go up compared to when they are all mapped to the domestic cat genome.</a:t>
            </a:r>
          </a:p>
        </p:txBody>
      </p:sp>
      <p:sp>
        <p:nvSpPr>
          <p:cNvPr id="4" name="Slide Number Placeholder 3"/>
          <p:cNvSpPr>
            <a:spLocks noGrp="1"/>
          </p:cNvSpPr>
          <p:nvPr>
            <p:ph type="sldNum" sz="quarter" idx="5"/>
          </p:nvPr>
        </p:nvSpPr>
        <p:spPr/>
        <p:txBody>
          <a:bodyPr/>
          <a:lstStyle/>
          <a:p>
            <a:fld id="{710FAD9F-F2D8-4FFF-89D4-F8A81DE286AE}" type="slidenum">
              <a:rPr lang="en-US" smtClean="0"/>
              <a:t>23</a:t>
            </a:fld>
            <a:endParaRPr lang="en-US"/>
          </a:p>
        </p:txBody>
      </p:sp>
    </p:spTree>
    <p:extLst>
      <p:ext uri="{BB962C8B-B14F-4D97-AF65-F5344CB8AC3E}">
        <p14:creationId xmlns:p14="http://schemas.microsoft.com/office/powerpoint/2010/main" val="3584116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may be a case of the variation in some reads preventing them from mapping to a diverged reference, but being able to be mapped in a closer reference and those variants being captured in these estimates of heterozygosity.</a:t>
            </a:r>
          </a:p>
        </p:txBody>
      </p:sp>
      <p:sp>
        <p:nvSpPr>
          <p:cNvPr id="4" name="Slide Number Placeholder 3"/>
          <p:cNvSpPr>
            <a:spLocks noGrp="1"/>
          </p:cNvSpPr>
          <p:nvPr>
            <p:ph type="sldNum" sz="quarter" idx="5"/>
          </p:nvPr>
        </p:nvSpPr>
        <p:spPr/>
        <p:txBody>
          <a:bodyPr/>
          <a:lstStyle/>
          <a:p>
            <a:fld id="{710FAD9F-F2D8-4FFF-89D4-F8A81DE286AE}" type="slidenum">
              <a:rPr lang="en-US" smtClean="0"/>
              <a:t>24</a:t>
            </a:fld>
            <a:endParaRPr lang="en-US"/>
          </a:p>
        </p:txBody>
      </p:sp>
    </p:spTree>
    <p:extLst>
      <p:ext uri="{BB962C8B-B14F-4D97-AF65-F5344CB8AC3E}">
        <p14:creationId xmlns:p14="http://schemas.microsoft.com/office/powerpoint/2010/main" val="3141553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Strangely enough, the only other explicit test for reference bias I’ve found show’s an opposite pattern. Here, Prasad et al. map the genome of the beluga whale to reference genomes from various other species, here listed on the x-axis in increasing levels of divergence from the beluga. They actually observe increased heterozygosity with increased divergence, unlike what Armstrong et al. saw in the cats. They attribute this to possible mis-alignments, and various other methods they tried suggest different results.</a:t>
            </a:r>
          </a:p>
        </p:txBody>
      </p:sp>
      <p:sp>
        <p:nvSpPr>
          <p:cNvPr id="4" name="Slide Number Placeholder 3"/>
          <p:cNvSpPr>
            <a:spLocks noGrp="1"/>
          </p:cNvSpPr>
          <p:nvPr>
            <p:ph type="sldNum" sz="quarter" idx="5"/>
          </p:nvPr>
        </p:nvSpPr>
        <p:spPr/>
        <p:txBody>
          <a:bodyPr/>
          <a:lstStyle/>
          <a:p>
            <a:fld id="{710FAD9F-F2D8-4FFF-89D4-F8A81DE286AE}" type="slidenum">
              <a:rPr lang="en-US" smtClean="0"/>
              <a:t>25</a:t>
            </a:fld>
            <a:endParaRPr lang="en-US"/>
          </a:p>
        </p:txBody>
      </p:sp>
    </p:spTree>
    <p:extLst>
      <p:ext uri="{BB962C8B-B14F-4D97-AF65-F5344CB8AC3E}">
        <p14:creationId xmlns:p14="http://schemas.microsoft.com/office/powerpoint/2010/main" val="997156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clearly reference bias is a problem, though not often discussed in the literature, and we wanted to rigorously quantify it by using simulations.</a:t>
            </a:r>
          </a:p>
        </p:txBody>
      </p:sp>
      <p:sp>
        <p:nvSpPr>
          <p:cNvPr id="4" name="Slide Number Placeholder 3"/>
          <p:cNvSpPr>
            <a:spLocks noGrp="1"/>
          </p:cNvSpPr>
          <p:nvPr>
            <p:ph type="sldNum" sz="quarter" idx="5"/>
          </p:nvPr>
        </p:nvSpPr>
        <p:spPr/>
        <p:txBody>
          <a:bodyPr/>
          <a:lstStyle/>
          <a:p>
            <a:fld id="{710FAD9F-F2D8-4FFF-89D4-F8A81DE286AE}" type="slidenum">
              <a:rPr lang="en-US" smtClean="0"/>
              <a:t>26</a:t>
            </a:fld>
            <a:endParaRPr lang="en-US"/>
          </a:p>
        </p:txBody>
      </p:sp>
    </p:spTree>
    <p:extLst>
      <p:ext uri="{BB962C8B-B14F-4D97-AF65-F5344CB8AC3E}">
        <p14:creationId xmlns:p14="http://schemas.microsoft.com/office/powerpoint/2010/main" val="4163857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I’ll briefly outline our simulation workflow. First, we needed to simulate diverged genomes from which we’d simulate reads to map.</a:t>
            </a:r>
          </a:p>
        </p:txBody>
      </p:sp>
      <p:sp>
        <p:nvSpPr>
          <p:cNvPr id="4" name="Slide Number Placeholder 3"/>
          <p:cNvSpPr>
            <a:spLocks noGrp="1"/>
          </p:cNvSpPr>
          <p:nvPr>
            <p:ph type="sldNum" sz="quarter" idx="5"/>
          </p:nvPr>
        </p:nvSpPr>
        <p:spPr/>
        <p:txBody>
          <a:bodyPr/>
          <a:lstStyle/>
          <a:p>
            <a:fld id="{710FAD9F-F2D8-4FFF-89D4-F8A81DE286AE}" type="slidenum">
              <a:rPr lang="en-US" smtClean="0"/>
              <a:t>27</a:t>
            </a:fld>
            <a:endParaRPr lang="en-US"/>
          </a:p>
        </p:txBody>
      </p:sp>
    </p:spTree>
    <p:extLst>
      <p:ext uri="{BB962C8B-B14F-4D97-AF65-F5344CB8AC3E}">
        <p14:creationId xmlns:p14="http://schemas.microsoft.com/office/powerpoint/2010/main" val="1220167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did this based off of the mouse reference genome. We could’ve chosen any genome to do this, but I’m familiar with the mouse genome and it is chromosome level and well annotated, so this seemed good.</a:t>
            </a:r>
          </a:p>
          <a:p>
            <a:r>
              <a:rPr lang="en-US" dirty="0"/>
              <a:t>And we inserted variation at between 2 and 10% of sites.</a:t>
            </a:r>
          </a:p>
        </p:txBody>
      </p:sp>
      <p:sp>
        <p:nvSpPr>
          <p:cNvPr id="4" name="Slide Number Placeholder 3"/>
          <p:cNvSpPr>
            <a:spLocks noGrp="1"/>
          </p:cNvSpPr>
          <p:nvPr>
            <p:ph type="sldNum" sz="quarter" idx="5"/>
          </p:nvPr>
        </p:nvSpPr>
        <p:spPr/>
        <p:txBody>
          <a:bodyPr/>
          <a:lstStyle/>
          <a:p>
            <a:fld id="{710FAD9F-F2D8-4FFF-89D4-F8A81DE286AE}" type="slidenum">
              <a:rPr lang="en-US" smtClean="0"/>
              <a:t>28</a:t>
            </a:fld>
            <a:endParaRPr lang="en-US"/>
          </a:p>
        </p:txBody>
      </p:sp>
    </p:spTree>
    <p:extLst>
      <p:ext uri="{BB962C8B-B14F-4D97-AF65-F5344CB8AC3E}">
        <p14:creationId xmlns:p14="http://schemas.microsoft.com/office/powerpoint/2010/main" val="688140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took each of these genomes and simulated short reads with them. And for now we’ve only done 30X coverage and 0.5% heterozygosity.</a:t>
            </a:r>
          </a:p>
        </p:txBody>
      </p:sp>
      <p:sp>
        <p:nvSpPr>
          <p:cNvPr id="4" name="Slide Number Placeholder 3"/>
          <p:cNvSpPr>
            <a:spLocks noGrp="1"/>
          </p:cNvSpPr>
          <p:nvPr>
            <p:ph type="sldNum" sz="quarter" idx="5"/>
          </p:nvPr>
        </p:nvSpPr>
        <p:spPr/>
        <p:txBody>
          <a:bodyPr/>
          <a:lstStyle/>
          <a:p>
            <a:fld id="{710FAD9F-F2D8-4FFF-89D4-F8A81DE286AE}" type="slidenum">
              <a:rPr lang="en-US" smtClean="0"/>
              <a:t>29</a:t>
            </a:fld>
            <a:endParaRPr lang="en-US"/>
          </a:p>
        </p:txBody>
      </p:sp>
    </p:spTree>
    <p:extLst>
      <p:ext uri="{BB962C8B-B14F-4D97-AF65-F5344CB8AC3E}">
        <p14:creationId xmlns:p14="http://schemas.microsoft.com/office/powerpoint/2010/main" val="2691080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prospects of the analysis of whole genomes, along with improved and less expensive sequencing technology means we’re in the middle of a sequencing boom. Here is a graph from the people at NCBI which host the sequence read archive, which is a common repository for researchers to submit their raw sequence data for a project. And you can see how its grown over the past decade. Since 2016, when it hosted a little under 4 petabytes of data, we’re up to almost 17pb in 2021, with projected growth of up to 33pb by this year.</a:t>
            </a:r>
          </a:p>
          <a:p>
            <a:endParaRPr lang="en-US" dirty="0"/>
          </a:p>
          <a:p>
            <a:r>
              <a:rPr lang="en-US" dirty="0"/>
              <a:t>So this means that anyone who has questions about the genomes in the archive, can go here and download the raw data and do their own analyses.</a:t>
            </a:r>
          </a:p>
        </p:txBody>
      </p:sp>
      <p:sp>
        <p:nvSpPr>
          <p:cNvPr id="4" name="Slide Number Placeholder 3"/>
          <p:cNvSpPr>
            <a:spLocks noGrp="1"/>
          </p:cNvSpPr>
          <p:nvPr>
            <p:ph type="sldNum" sz="quarter" idx="5"/>
          </p:nvPr>
        </p:nvSpPr>
        <p:spPr/>
        <p:txBody>
          <a:bodyPr/>
          <a:lstStyle/>
          <a:p>
            <a:fld id="{710FAD9F-F2D8-4FFF-89D4-F8A81DE286AE}" type="slidenum">
              <a:rPr lang="en-US" smtClean="0"/>
              <a:t>3</a:t>
            </a:fld>
            <a:endParaRPr lang="en-US"/>
          </a:p>
        </p:txBody>
      </p:sp>
    </p:spTree>
    <p:extLst>
      <p:ext uri="{BB962C8B-B14F-4D97-AF65-F5344CB8AC3E}">
        <p14:creationId xmlns:p14="http://schemas.microsoft.com/office/powerpoint/2010/main" val="1482449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both of these steps we used this read simulator called NEAT. For step one we just took the variants it inserted into the reads and put them into the mouse genome, and for the second step we actually used the reads.</a:t>
            </a:r>
          </a:p>
          <a:p>
            <a:endParaRPr lang="en-US" dirty="0"/>
          </a:p>
          <a:p>
            <a:r>
              <a:rPr lang="en-US" dirty="0"/>
              <a:t>The main reason we wanted to use NEAT for everything is that they provide as output from each run a golden BAM file and a golden VCF file containing the true locations of where reads should map and where variants were inserted. So this gives us and easy comparison for each level of divergence.</a:t>
            </a:r>
          </a:p>
        </p:txBody>
      </p:sp>
      <p:sp>
        <p:nvSpPr>
          <p:cNvPr id="4" name="Slide Number Placeholder 3"/>
          <p:cNvSpPr>
            <a:spLocks noGrp="1"/>
          </p:cNvSpPr>
          <p:nvPr>
            <p:ph type="sldNum" sz="quarter" idx="5"/>
          </p:nvPr>
        </p:nvSpPr>
        <p:spPr/>
        <p:txBody>
          <a:bodyPr/>
          <a:lstStyle/>
          <a:p>
            <a:fld id="{710FAD9F-F2D8-4FFF-89D4-F8A81DE286AE}" type="slidenum">
              <a:rPr lang="en-US" smtClean="0"/>
              <a:t>30</a:t>
            </a:fld>
            <a:endParaRPr lang="en-US"/>
          </a:p>
        </p:txBody>
      </p:sp>
    </p:spTree>
    <p:extLst>
      <p:ext uri="{BB962C8B-B14F-4D97-AF65-F5344CB8AC3E}">
        <p14:creationId xmlns:p14="http://schemas.microsoft.com/office/powerpoint/2010/main" val="1409867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mapped the simulated reads from each diverged genome back to the original mouse genome and called variants in a pretty typical way with BWA and GATK.</a:t>
            </a:r>
          </a:p>
        </p:txBody>
      </p:sp>
      <p:sp>
        <p:nvSpPr>
          <p:cNvPr id="4" name="Slide Number Placeholder 3"/>
          <p:cNvSpPr>
            <a:spLocks noGrp="1"/>
          </p:cNvSpPr>
          <p:nvPr>
            <p:ph type="sldNum" sz="quarter" idx="5"/>
          </p:nvPr>
        </p:nvSpPr>
        <p:spPr/>
        <p:txBody>
          <a:bodyPr/>
          <a:lstStyle/>
          <a:p>
            <a:fld id="{710FAD9F-F2D8-4FFF-89D4-F8A81DE286AE}" type="slidenum">
              <a:rPr lang="en-US" smtClean="0"/>
              <a:t>31</a:t>
            </a:fld>
            <a:endParaRPr lang="en-US"/>
          </a:p>
        </p:txBody>
      </p:sp>
    </p:spTree>
    <p:extLst>
      <p:ext uri="{BB962C8B-B14F-4D97-AF65-F5344CB8AC3E}">
        <p14:creationId xmlns:p14="http://schemas.microsoft.com/office/powerpoint/2010/main" val="17007124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each of these we’ll assess accuracy of both the mapped reads and the called variants</a:t>
            </a:r>
          </a:p>
        </p:txBody>
      </p:sp>
      <p:sp>
        <p:nvSpPr>
          <p:cNvPr id="4" name="Slide Number Placeholder 3"/>
          <p:cNvSpPr>
            <a:spLocks noGrp="1"/>
          </p:cNvSpPr>
          <p:nvPr>
            <p:ph type="sldNum" sz="quarter" idx="5"/>
          </p:nvPr>
        </p:nvSpPr>
        <p:spPr/>
        <p:txBody>
          <a:bodyPr/>
          <a:lstStyle/>
          <a:p>
            <a:fld id="{710FAD9F-F2D8-4FFF-89D4-F8A81DE286AE}" type="slidenum">
              <a:rPr lang="en-US" smtClean="0"/>
              <a:t>32</a:t>
            </a:fld>
            <a:endParaRPr lang="en-US"/>
          </a:p>
        </p:txBody>
      </p:sp>
    </p:spTree>
    <p:extLst>
      <p:ext uri="{BB962C8B-B14F-4D97-AF65-F5344CB8AC3E}">
        <p14:creationId xmlns:p14="http://schemas.microsoft.com/office/powerpoint/2010/main" val="2373162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essentially sets us up with this situation except we know the actual level of divergence to compare to. So we’ll be able to fill in these question marks and quantify how divergence effects reference bias</a:t>
            </a:r>
          </a:p>
        </p:txBody>
      </p:sp>
      <p:sp>
        <p:nvSpPr>
          <p:cNvPr id="4" name="Slide Number Placeholder 3"/>
          <p:cNvSpPr>
            <a:spLocks noGrp="1"/>
          </p:cNvSpPr>
          <p:nvPr>
            <p:ph type="sldNum" sz="quarter" idx="5"/>
          </p:nvPr>
        </p:nvSpPr>
        <p:spPr/>
        <p:txBody>
          <a:bodyPr/>
          <a:lstStyle/>
          <a:p>
            <a:fld id="{710FAD9F-F2D8-4FFF-89D4-F8A81DE286AE}" type="slidenum">
              <a:rPr lang="en-US" smtClean="0"/>
              <a:t>33</a:t>
            </a:fld>
            <a:endParaRPr lang="en-US"/>
          </a:p>
        </p:txBody>
      </p:sp>
    </p:spTree>
    <p:extLst>
      <p:ext uri="{BB962C8B-B14F-4D97-AF65-F5344CB8AC3E}">
        <p14:creationId xmlns:p14="http://schemas.microsoft.com/office/powerpoint/2010/main" val="4212139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did we find… </a:t>
            </a:r>
          </a:p>
          <a:p>
            <a:r>
              <a:rPr lang="en-US" dirty="0"/>
              <a:t>First I want to present just a sanity check from our simulations. Here on the x-axis I’m showing the specified divergence level for each simulation, and on the y-axis the actual percentage of sites with SNPs inserted in the golden VCF file.</a:t>
            </a:r>
          </a:p>
          <a:p>
            <a:endParaRPr lang="en-US" dirty="0"/>
          </a:p>
          <a:p>
            <a:r>
              <a:rPr lang="en-US" dirty="0"/>
              <a:t>The dashed grey line is the 1 to 1 line, which is where we hope our simulations fall. Each dot represents one simulated genome. And you can see the program is doing pretty well.</a:t>
            </a:r>
          </a:p>
        </p:txBody>
      </p:sp>
      <p:sp>
        <p:nvSpPr>
          <p:cNvPr id="4" name="Slide Number Placeholder 3"/>
          <p:cNvSpPr>
            <a:spLocks noGrp="1"/>
          </p:cNvSpPr>
          <p:nvPr>
            <p:ph type="sldNum" sz="quarter" idx="5"/>
          </p:nvPr>
        </p:nvSpPr>
        <p:spPr/>
        <p:txBody>
          <a:bodyPr/>
          <a:lstStyle/>
          <a:p>
            <a:fld id="{710FAD9F-F2D8-4FFF-89D4-F8A81DE286AE}" type="slidenum">
              <a:rPr lang="en-US" smtClean="0"/>
              <a:t>34</a:t>
            </a:fld>
            <a:endParaRPr lang="en-US"/>
          </a:p>
        </p:txBody>
      </p:sp>
    </p:spTree>
    <p:extLst>
      <p:ext uri="{BB962C8B-B14F-4D97-AF65-F5344CB8AC3E}">
        <p14:creationId xmlns:p14="http://schemas.microsoft.com/office/powerpoint/2010/main" val="20626924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as divergence increases we are slightly under-simulating variants. We think this is probably due to the simulator double-hitting sites more often as divergence increases. But I just wanted to show this because later on when I compare to expected levels of divergence, I’ll keep labeling as what we simulated, but the underlying numbers are actually slightly lower in some cases.</a:t>
            </a:r>
          </a:p>
        </p:txBody>
      </p:sp>
      <p:sp>
        <p:nvSpPr>
          <p:cNvPr id="4" name="Slide Number Placeholder 3"/>
          <p:cNvSpPr>
            <a:spLocks noGrp="1"/>
          </p:cNvSpPr>
          <p:nvPr>
            <p:ph type="sldNum" sz="quarter" idx="5"/>
          </p:nvPr>
        </p:nvSpPr>
        <p:spPr/>
        <p:txBody>
          <a:bodyPr/>
          <a:lstStyle/>
          <a:p>
            <a:fld id="{710FAD9F-F2D8-4FFF-89D4-F8A81DE286AE}" type="slidenum">
              <a:rPr lang="en-US" smtClean="0"/>
              <a:t>35</a:t>
            </a:fld>
            <a:endParaRPr lang="en-US"/>
          </a:p>
        </p:txBody>
      </p:sp>
    </p:spTree>
    <p:extLst>
      <p:ext uri="{BB962C8B-B14F-4D97-AF65-F5344CB8AC3E}">
        <p14:creationId xmlns:p14="http://schemas.microsoft.com/office/powerpoint/2010/main" val="7079270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want to show how well the reads are mapped back to the original genome for each level of divergence. And I’ll do this by showing proportional bar plots where on the x-axis we have the proportion of reads broken up into different categories based on these colors. I think most of these are self-explanatory, except for “Close map”, which means that read mapped within 1 read length (which is 150bp) of the true mapping position.</a:t>
            </a:r>
          </a:p>
          <a:p>
            <a:endParaRPr lang="en-US" dirty="0"/>
          </a:p>
          <a:p>
            <a:r>
              <a:rPr lang="en-US" dirty="0"/>
              <a:t>And on the y-axis we have the different simulations.</a:t>
            </a:r>
          </a:p>
          <a:p>
            <a:endParaRPr lang="en-US" dirty="0"/>
          </a:p>
          <a:p>
            <a:endParaRPr lang="en-US" dirty="0"/>
          </a:p>
          <a:p>
            <a:r>
              <a:rPr lang="en-US" dirty="0"/>
              <a:t>Chrome?</a:t>
            </a:r>
          </a:p>
        </p:txBody>
      </p:sp>
      <p:sp>
        <p:nvSpPr>
          <p:cNvPr id="4" name="Slide Number Placeholder 3"/>
          <p:cNvSpPr>
            <a:spLocks noGrp="1"/>
          </p:cNvSpPr>
          <p:nvPr>
            <p:ph type="sldNum" sz="quarter" idx="5"/>
          </p:nvPr>
        </p:nvSpPr>
        <p:spPr/>
        <p:txBody>
          <a:bodyPr/>
          <a:lstStyle/>
          <a:p>
            <a:fld id="{710FAD9F-F2D8-4FFF-89D4-F8A81DE286AE}" type="slidenum">
              <a:rPr lang="en-US" smtClean="0"/>
              <a:t>36</a:t>
            </a:fld>
            <a:endParaRPr lang="en-US"/>
          </a:p>
        </p:txBody>
      </p:sp>
    </p:spTree>
    <p:extLst>
      <p:ext uri="{BB962C8B-B14F-4D97-AF65-F5344CB8AC3E}">
        <p14:creationId xmlns:p14="http://schemas.microsoft.com/office/powerpoint/2010/main" val="1407626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start with our reads simulated with 2% sequence divergence. Here we see that 80% of reads map exactly where they should, these are the ones in light blue in the bar. I think this is good, but it is still kind of striking that nearly 12% of reads are unmapped, that’s this chunk in red.</a:t>
            </a:r>
          </a:p>
          <a:p>
            <a:endParaRPr lang="en-US" dirty="0"/>
          </a:p>
          <a:p>
            <a:endParaRPr lang="en-US" dirty="0"/>
          </a:p>
          <a:p>
            <a:r>
              <a:rPr lang="en-US" dirty="0"/>
              <a:t>Chrome?</a:t>
            </a:r>
          </a:p>
        </p:txBody>
      </p:sp>
      <p:sp>
        <p:nvSpPr>
          <p:cNvPr id="4" name="Slide Number Placeholder 3"/>
          <p:cNvSpPr>
            <a:spLocks noGrp="1"/>
          </p:cNvSpPr>
          <p:nvPr>
            <p:ph type="sldNum" sz="quarter" idx="5"/>
          </p:nvPr>
        </p:nvSpPr>
        <p:spPr/>
        <p:txBody>
          <a:bodyPr/>
          <a:lstStyle/>
          <a:p>
            <a:fld id="{710FAD9F-F2D8-4FFF-89D4-F8A81DE286AE}" type="slidenum">
              <a:rPr lang="en-US" smtClean="0"/>
              <a:t>37</a:t>
            </a:fld>
            <a:endParaRPr lang="en-US"/>
          </a:p>
        </p:txBody>
      </p:sp>
    </p:spTree>
    <p:extLst>
      <p:ext uri="{BB962C8B-B14F-4D97-AF65-F5344CB8AC3E}">
        <p14:creationId xmlns:p14="http://schemas.microsoft.com/office/powerpoint/2010/main" val="1631581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as we expected, the proportion of unmapped reads increases with divergence from the reference. But I was surprised by the extent of this increase: at 10% divergence only 38% of reads map correctly and 41% are unmapped! We also see an increase in the number of reads that map close to their expected position, but not exactly correctly.</a:t>
            </a:r>
          </a:p>
          <a:p>
            <a:endParaRPr lang="en-US" dirty="0"/>
          </a:p>
          <a:p>
            <a:endParaRPr lang="en-US" dirty="0"/>
          </a:p>
          <a:p>
            <a:r>
              <a:rPr lang="en-US" dirty="0"/>
              <a:t>Get examples?</a:t>
            </a:r>
          </a:p>
          <a:p>
            <a:r>
              <a:rPr lang="en-US" dirty="0"/>
              <a:t>Chrome?</a:t>
            </a:r>
          </a:p>
        </p:txBody>
      </p:sp>
      <p:sp>
        <p:nvSpPr>
          <p:cNvPr id="4" name="Slide Number Placeholder 3"/>
          <p:cNvSpPr>
            <a:spLocks noGrp="1"/>
          </p:cNvSpPr>
          <p:nvPr>
            <p:ph type="sldNum" sz="quarter" idx="5"/>
          </p:nvPr>
        </p:nvSpPr>
        <p:spPr/>
        <p:txBody>
          <a:bodyPr/>
          <a:lstStyle/>
          <a:p>
            <a:fld id="{710FAD9F-F2D8-4FFF-89D4-F8A81DE286AE}" type="slidenum">
              <a:rPr lang="en-US" smtClean="0"/>
              <a:t>38</a:t>
            </a:fld>
            <a:endParaRPr lang="en-US"/>
          </a:p>
        </p:txBody>
      </p:sp>
    </p:spTree>
    <p:extLst>
      <p:ext uri="{BB962C8B-B14F-4D97-AF65-F5344CB8AC3E}">
        <p14:creationId xmlns:p14="http://schemas.microsoft.com/office/powerpoint/2010/main" val="3890768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noticed that the number of unmapped reads increases almost linearly, which I’ve approximated here just by drawing a line over the red bars. This is interesting and suggests that we could possibly model this and estimate sequence divergence between genomes based on the number of unmapped reads between them. Of course, real data is a lot messier than this so who knows if that will hold true.</a:t>
            </a:r>
          </a:p>
          <a:p>
            <a:endParaRPr lang="en-US" dirty="0"/>
          </a:p>
          <a:p>
            <a:endParaRPr lang="en-US" dirty="0"/>
          </a:p>
          <a:p>
            <a:r>
              <a:rPr lang="en-US" dirty="0"/>
              <a:t>Chrome?</a:t>
            </a:r>
          </a:p>
        </p:txBody>
      </p:sp>
      <p:sp>
        <p:nvSpPr>
          <p:cNvPr id="4" name="Slide Number Placeholder 3"/>
          <p:cNvSpPr>
            <a:spLocks noGrp="1"/>
          </p:cNvSpPr>
          <p:nvPr>
            <p:ph type="sldNum" sz="quarter" idx="5"/>
          </p:nvPr>
        </p:nvSpPr>
        <p:spPr/>
        <p:txBody>
          <a:bodyPr/>
          <a:lstStyle/>
          <a:p>
            <a:fld id="{710FAD9F-F2D8-4FFF-89D4-F8A81DE286AE}" type="slidenum">
              <a:rPr lang="en-US" smtClean="0"/>
              <a:t>39</a:t>
            </a:fld>
            <a:endParaRPr lang="en-US"/>
          </a:p>
        </p:txBody>
      </p:sp>
    </p:spTree>
    <p:extLst>
      <p:ext uri="{BB962C8B-B14F-4D97-AF65-F5344CB8AC3E}">
        <p14:creationId xmlns:p14="http://schemas.microsoft.com/office/powerpoint/2010/main" val="3227784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what do we do with this data? One of the common and desired outcomes of a genome sequencing project is a whole genome assembly, which is the reconstruction of the short reads that were sequenced into a contiguous inference of the sequence of the original genome.</a:t>
            </a:r>
          </a:p>
        </p:txBody>
      </p:sp>
      <p:sp>
        <p:nvSpPr>
          <p:cNvPr id="4" name="Slide Number Placeholder 3"/>
          <p:cNvSpPr>
            <a:spLocks noGrp="1"/>
          </p:cNvSpPr>
          <p:nvPr>
            <p:ph type="sldNum" sz="quarter" idx="5"/>
          </p:nvPr>
        </p:nvSpPr>
        <p:spPr/>
        <p:txBody>
          <a:bodyPr/>
          <a:lstStyle/>
          <a:p>
            <a:fld id="{710FAD9F-F2D8-4FFF-89D4-F8A81DE286AE}" type="slidenum">
              <a:rPr lang="en-US" smtClean="0"/>
              <a:t>4</a:t>
            </a:fld>
            <a:endParaRPr lang="en-US"/>
          </a:p>
        </p:txBody>
      </p:sp>
    </p:spTree>
    <p:extLst>
      <p:ext uri="{BB962C8B-B14F-4D97-AF65-F5344CB8AC3E}">
        <p14:creationId xmlns:p14="http://schemas.microsoft.com/office/powerpoint/2010/main" val="33776100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do something similar for the called variants. Here I’ll show you a similar proportional bar plot, but this time the x-axis has proportion of SNPs called in various categories compared to where they were actually simulated. For example, true positive means we simulated a variant there, and we’ve correctly called it as homozygous alternate compared to the reference genome. </a:t>
            </a:r>
          </a:p>
          <a:p>
            <a:endParaRPr lang="en-US" dirty="0"/>
          </a:p>
          <a:p>
            <a:r>
              <a:rPr lang="en-US" dirty="0"/>
              <a:t>Chrome?</a:t>
            </a:r>
          </a:p>
        </p:txBody>
      </p:sp>
      <p:sp>
        <p:nvSpPr>
          <p:cNvPr id="4" name="Slide Number Placeholder 3"/>
          <p:cNvSpPr>
            <a:spLocks noGrp="1"/>
          </p:cNvSpPr>
          <p:nvPr>
            <p:ph type="sldNum" sz="quarter" idx="5"/>
          </p:nvPr>
        </p:nvSpPr>
        <p:spPr/>
        <p:txBody>
          <a:bodyPr/>
          <a:lstStyle/>
          <a:p>
            <a:fld id="{710FAD9F-F2D8-4FFF-89D4-F8A81DE286AE}" type="slidenum">
              <a:rPr lang="en-US" smtClean="0"/>
              <a:t>40</a:t>
            </a:fld>
            <a:endParaRPr lang="en-US"/>
          </a:p>
        </p:txBody>
      </p:sp>
    </p:spTree>
    <p:extLst>
      <p:ext uri="{BB962C8B-B14F-4D97-AF65-F5344CB8AC3E}">
        <p14:creationId xmlns:p14="http://schemas.microsoft.com/office/powerpoint/2010/main" val="2373322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as expected with the increasing number of unmapped reads, we see an increasing number of false positive variant calls. That is, we simulated a variant at this position, but after read mapping and variant calling we failed to identify it. And these range from 7% of all variants at 2% sequence divergence to missing one third of all variants at 10% divergence.</a:t>
            </a:r>
          </a:p>
          <a:p>
            <a:endParaRPr lang="en-US" dirty="0"/>
          </a:p>
          <a:p>
            <a:r>
              <a:rPr lang="en-US" dirty="0"/>
              <a:t>Chrome?</a:t>
            </a:r>
          </a:p>
        </p:txBody>
      </p:sp>
      <p:sp>
        <p:nvSpPr>
          <p:cNvPr id="4" name="Slide Number Placeholder 3"/>
          <p:cNvSpPr>
            <a:spLocks noGrp="1"/>
          </p:cNvSpPr>
          <p:nvPr>
            <p:ph type="sldNum" sz="quarter" idx="5"/>
          </p:nvPr>
        </p:nvSpPr>
        <p:spPr/>
        <p:txBody>
          <a:bodyPr/>
          <a:lstStyle/>
          <a:p>
            <a:fld id="{710FAD9F-F2D8-4FFF-89D4-F8A81DE286AE}" type="slidenum">
              <a:rPr lang="en-US" smtClean="0"/>
              <a:t>41</a:t>
            </a:fld>
            <a:endParaRPr lang="en-US"/>
          </a:p>
        </p:txBody>
      </p:sp>
    </p:spTree>
    <p:extLst>
      <p:ext uri="{BB962C8B-B14F-4D97-AF65-F5344CB8AC3E}">
        <p14:creationId xmlns:p14="http://schemas.microsoft.com/office/powerpoint/2010/main" val="31089394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the proportion of false positive variant calls does not increase at all. In fact, there are barely any false positive calls. This is good and I think also expected especially in such a clean simulation: the variant caller isn’t going to call something that doesn’t exist in any of the reads, and unmapped reads shouldn’t somehow introduce evidence for variants that aren’t there.</a:t>
            </a:r>
          </a:p>
          <a:p>
            <a:endParaRPr lang="en-US" dirty="0"/>
          </a:p>
          <a:p>
            <a:r>
              <a:rPr lang="en-US" dirty="0"/>
              <a:t>Chrome?</a:t>
            </a:r>
          </a:p>
        </p:txBody>
      </p:sp>
      <p:sp>
        <p:nvSpPr>
          <p:cNvPr id="4" name="Slide Number Placeholder 3"/>
          <p:cNvSpPr>
            <a:spLocks noGrp="1"/>
          </p:cNvSpPr>
          <p:nvPr>
            <p:ph type="sldNum" sz="quarter" idx="5"/>
          </p:nvPr>
        </p:nvSpPr>
        <p:spPr/>
        <p:txBody>
          <a:bodyPr/>
          <a:lstStyle/>
          <a:p>
            <a:fld id="{710FAD9F-F2D8-4FFF-89D4-F8A81DE286AE}" type="slidenum">
              <a:rPr lang="en-US" smtClean="0"/>
              <a:t>42</a:t>
            </a:fld>
            <a:endParaRPr lang="en-US"/>
          </a:p>
        </p:txBody>
      </p:sp>
    </p:spTree>
    <p:extLst>
      <p:ext uri="{BB962C8B-B14F-4D97-AF65-F5344CB8AC3E}">
        <p14:creationId xmlns:p14="http://schemas.microsoft.com/office/powerpoint/2010/main" val="27981692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simulated divergence 0?</a:t>
            </a:r>
          </a:p>
          <a:p>
            <a:r>
              <a:rPr lang="en-US" dirty="0"/>
              <a:t>Chrome?</a:t>
            </a:r>
          </a:p>
        </p:txBody>
      </p:sp>
      <p:sp>
        <p:nvSpPr>
          <p:cNvPr id="4" name="Slide Number Placeholder 3"/>
          <p:cNvSpPr>
            <a:spLocks noGrp="1"/>
          </p:cNvSpPr>
          <p:nvPr>
            <p:ph type="sldNum" sz="quarter" idx="5"/>
          </p:nvPr>
        </p:nvSpPr>
        <p:spPr/>
        <p:txBody>
          <a:bodyPr/>
          <a:lstStyle/>
          <a:p>
            <a:fld id="{710FAD9F-F2D8-4FFF-89D4-F8A81DE286AE}" type="slidenum">
              <a:rPr lang="en-US" smtClean="0"/>
              <a:t>43</a:t>
            </a:fld>
            <a:endParaRPr lang="en-US"/>
          </a:p>
        </p:txBody>
      </p:sp>
    </p:spTree>
    <p:extLst>
      <p:ext uri="{BB962C8B-B14F-4D97-AF65-F5344CB8AC3E}">
        <p14:creationId xmlns:p14="http://schemas.microsoft.com/office/powerpoint/2010/main" val="5045248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we could map those reads, we would incorporate that variation into our estimates. </a:t>
            </a:r>
          </a:p>
        </p:txBody>
      </p:sp>
      <p:sp>
        <p:nvSpPr>
          <p:cNvPr id="4" name="Slide Number Placeholder 3"/>
          <p:cNvSpPr>
            <a:spLocks noGrp="1"/>
          </p:cNvSpPr>
          <p:nvPr>
            <p:ph type="sldNum" sz="quarter" idx="5"/>
          </p:nvPr>
        </p:nvSpPr>
        <p:spPr/>
        <p:txBody>
          <a:bodyPr/>
          <a:lstStyle/>
          <a:p>
            <a:fld id="{710FAD9F-F2D8-4FFF-89D4-F8A81DE286AE}" type="slidenum">
              <a:rPr lang="en-US" smtClean="0"/>
              <a:t>44</a:t>
            </a:fld>
            <a:endParaRPr lang="en-US"/>
          </a:p>
        </p:txBody>
      </p:sp>
    </p:spTree>
    <p:extLst>
      <p:ext uri="{BB962C8B-B14F-4D97-AF65-F5344CB8AC3E}">
        <p14:creationId xmlns:p14="http://schemas.microsoft.com/office/powerpoint/2010/main" val="26685075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simulated divergence 0?</a:t>
            </a:r>
          </a:p>
          <a:p>
            <a:r>
              <a:rPr lang="en-US" dirty="0"/>
              <a:t>Chrome?</a:t>
            </a:r>
          </a:p>
        </p:txBody>
      </p:sp>
      <p:sp>
        <p:nvSpPr>
          <p:cNvPr id="4" name="Slide Number Placeholder 3"/>
          <p:cNvSpPr>
            <a:spLocks noGrp="1"/>
          </p:cNvSpPr>
          <p:nvPr>
            <p:ph type="sldNum" sz="quarter" idx="5"/>
          </p:nvPr>
        </p:nvSpPr>
        <p:spPr/>
        <p:txBody>
          <a:bodyPr/>
          <a:lstStyle/>
          <a:p>
            <a:fld id="{710FAD9F-F2D8-4FFF-89D4-F8A81DE286AE}" type="slidenum">
              <a:rPr lang="en-US" smtClean="0"/>
              <a:t>45</a:t>
            </a:fld>
            <a:endParaRPr lang="en-US"/>
          </a:p>
        </p:txBody>
      </p:sp>
    </p:spTree>
    <p:extLst>
      <p:ext uri="{BB962C8B-B14F-4D97-AF65-F5344CB8AC3E}">
        <p14:creationId xmlns:p14="http://schemas.microsoft.com/office/powerpoint/2010/main" val="2304398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Chrome?</a:t>
            </a:r>
          </a:p>
        </p:txBody>
      </p:sp>
      <p:sp>
        <p:nvSpPr>
          <p:cNvPr id="4" name="Slide Number Placeholder 3"/>
          <p:cNvSpPr>
            <a:spLocks noGrp="1"/>
          </p:cNvSpPr>
          <p:nvPr>
            <p:ph type="sldNum" sz="quarter" idx="5"/>
          </p:nvPr>
        </p:nvSpPr>
        <p:spPr/>
        <p:txBody>
          <a:bodyPr/>
          <a:lstStyle/>
          <a:p>
            <a:fld id="{710FAD9F-F2D8-4FFF-89D4-F8A81DE286AE}" type="slidenum">
              <a:rPr lang="en-US" smtClean="0"/>
              <a:t>48</a:t>
            </a:fld>
            <a:endParaRPr lang="en-US"/>
          </a:p>
        </p:txBody>
      </p:sp>
    </p:spTree>
    <p:extLst>
      <p:ext uri="{BB962C8B-B14F-4D97-AF65-F5344CB8AC3E}">
        <p14:creationId xmlns:p14="http://schemas.microsoft.com/office/powerpoint/2010/main" val="1504868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Chrome?</a:t>
            </a:r>
          </a:p>
        </p:txBody>
      </p:sp>
      <p:sp>
        <p:nvSpPr>
          <p:cNvPr id="4" name="Slide Number Placeholder 3"/>
          <p:cNvSpPr>
            <a:spLocks noGrp="1"/>
          </p:cNvSpPr>
          <p:nvPr>
            <p:ph type="sldNum" sz="quarter" idx="5"/>
          </p:nvPr>
        </p:nvSpPr>
        <p:spPr/>
        <p:txBody>
          <a:bodyPr/>
          <a:lstStyle/>
          <a:p>
            <a:fld id="{710FAD9F-F2D8-4FFF-89D4-F8A81DE286AE}" type="slidenum">
              <a:rPr lang="en-US" smtClean="0"/>
              <a:t>49</a:t>
            </a:fld>
            <a:endParaRPr lang="en-US"/>
          </a:p>
        </p:txBody>
      </p:sp>
    </p:spTree>
    <p:extLst>
      <p:ext uri="{BB962C8B-B14F-4D97-AF65-F5344CB8AC3E}">
        <p14:creationId xmlns:p14="http://schemas.microsoft.com/office/powerpoint/2010/main" val="3362493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Divergence est. correctly using only variants known to be called accurately? no</a:t>
            </a:r>
          </a:p>
        </p:txBody>
      </p:sp>
      <p:sp>
        <p:nvSpPr>
          <p:cNvPr id="4" name="Slide Number Placeholder 3"/>
          <p:cNvSpPr>
            <a:spLocks noGrp="1"/>
          </p:cNvSpPr>
          <p:nvPr>
            <p:ph type="sldNum" sz="quarter" idx="5"/>
          </p:nvPr>
        </p:nvSpPr>
        <p:spPr/>
        <p:txBody>
          <a:bodyPr/>
          <a:lstStyle/>
          <a:p>
            <a:fld id="{710FAD9F-F2D8-4FFF-89D4-F8A81DE286AE}" type="slidenum">
              <a:rPr lang="en-US" smtClean="0"/>
              <a:t>50</a:t>
            </a:fld>
            <a:endParaRPr lang="en-US"/>
          </a:p>
        </p:txBody>
      </p:sp>
    </p:spTree>
    <p:extLst>
      <p:ext uri="{BB962C8B-B14F-4D97-AF65-F5344CB8AC3E}">
        <p14:creationId xmlns:p14="http://schemas.microsoft.com/office/powerpoint/2010/main" val="27672878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Correctly est. divergence across genome? no</a:t>
            </a:r>
          </a:p>
        </p:txBody>
      </p:sp>
      <p:sp>
        <p:nvSpPr>
          <p:cNvPr id="4" name="Slide Number Placeholder 3"/>
          <p:cNvSpPr>
            <a:spLocks noGrp="1"/>
          </p:cNvSpPr>
          <p:nvPr>
            <p:ph type="sldNum" sz="quarter" idx="5"/>
          </p:nvPr>
        </p:nvSpPr>
        <p:spPr/>
        <p:txBody>
          <a:bodyPr/>
          <a:lstStyle/>
          <a:p>
            <a:fld id="{710FAD9F-F2D8-4FFF-89D4-F8A81DE286AE}" type="slidenum">
              <a:rPr lang="en-US" smtClean="0"/>
              <a:t>51</a:t>
            </a:fld>
            <a:endParaRPr lang="en-US"/>
          </a:p>
        </p:txBody>
      </p:sp>
    </p:spTree>
    <p:extLst>
      <p:ext uri="{BB962C8B-B14F-4D97-AF65-F5344CB8AC3E}">
        <p14:creationId xmlns:p14="http://schemas.microsoft.com/office/powerpoint/2010/main" val="463479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becoming easier as well, as methods and technologies evolve. Specifically technologies that provider longer reads mean faster assembly algorithms can be used and longer assemblies can be produced. And you can see here how these long read assemblies in yellow have taken over those present in GenBank, which is NCBI’s repository for genome assemblies. And on the bottom you can see that the number of </a:t>
            </a:r>
            <a:r>
              <a:rPr lang="en-US" dirty="0" err="1"/>
              <a:t>assembleis</a:t>
            </a:r>
            <a:r>
              <a:rPr lang="en-US" dirty="0"/>
              <a:t> submitted per month is also increasing.</a:t>
            </a:r>
          </a:p>
        </p:txBody>
      </p:sp>
      <p:sp>
        <p:nvSpPr>
          <p:cNvPr id="4" name="Slide Number Placeholder 3"/>
          <p:cNvSpPr>
            <a:spLocks noGrp="1"/>
          </p:cNvSpPr>
          <p:nvPr>
            <p:ph type="sldNum" sz="quarter" idx="5"/>
          </p:nvPr>
        </p:nvSpPr>
        <p:spPr/>
        <p:txBody>
          <a:bodyPr/>
          <a:lstStyle/>
          <a:p>
            <a:fld id="{710FAD9F-F2D8-4FFF-89D4-F8A81DE286AE}" type="slidenum">
              <a:rPr lang="en-US" smtClean="0"/>
              <a:t>5</a:t>
            </a:fld>
            <a:endParaRPr lang="en-US"/>
          </a:p>
        </p:txBody>
      </p:sp>
    </p:spTree>
    <p:extLst>
      <p:ext uri="{BB962C8B-B14F-4D97-AF65-F5344CB8AC3E}">
        <p14:creationId xmlns:p14="http://schemas.microsoft.com/office/powerpoint/2010/main" val="4213193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52</a:t>
            </a:fld>
            <a:endParaRPr lang="en-US"/>
          </a:p>
        </p:txBody>
      </p:sp>
    </p:spTree>
    <p:extLst>
      <p:ext uri="{BB962C8B-B14F-4D97-AF65-F5344CB8AC3E}">
        <p14:creationId xmlns:p14="http://schemas.microsoft.com/office/powerpoint/2010/main" val="14421522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another powerful method for relating genotype to phenotype is comparative </a:t>
            </a:r>
            <a:r>
              <a:rPr lang="en-US" dirty="0" err="1"/>
              <a:t>phylogenomics</a:t>
            </a:r>
            <a:r>
              <a:rPr lang="en-US" dirty="0"/>
              <a:t>, where we compare genomes from many species to identify where they differ from one another and correlate those differences with variation we observe in their phenotypes, such as loss of flight in certain birds.</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54</a:t>
            </a:fld>
            <a:endParaRPr lang="en-US"/>
          </a:p>
        </p:txBody>
      </p:sp>
    </p:spTree>
    <p:extLst>
      <p:ext uri="{BB962C8B-B14F-4D97-AF65-F5344CB8AC3E}">
        <p14:creationId xmlns:p14="http://schemas.microsoft.com/office/powerpoint/2010/main" val="19507102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one way to do this is to look for specific parts of the genome that have a higher rate of substitutions in some species than in others. For example, in this cartoon the flightless ostrich and kiwi have accelerated rates of substitution for this element of the genome compared to these flying birds. This let’s us hone in on genomic elements that may play a role in this trait.</a:t>
            </a:r>
          </a:p>
          <a:p>
            <a:endParaRPr lang="en-US" dirty="0"/>
          </a:p>
          <a:p>
            <a:r>
              <a:rPr lang="en-US" dirty="0"/>
              <a:t>A lot of software does this in the context of coding sequences, where they compare synonymous to non-synonymous substitution rates to test for accelerated evolution. But this isn’t applicable to study regulatory regions which lack this natural comparison.</a:t>
            </a:r>
          </a:p>
        </p:txBody>
      </p:sp>
      <p:sp>
        <p:nvSpPr>
          <p:cNvPr id="4" name="Slide Number Placeholder 3"/>
          <p:cNvSpPr>
            <a:spLocks noGrp="1"/>
          </p:cNvSpPr>
          <p:nvPr>
            <p:ph type="sldNum" sz="quarter" idx="5"/>
          </p:nvPr>
        </p:nvSpPr>
        <p:spPr/>
        <p:txBody>
          <a:bodyPr/>
          <a:lstStyle/>
          <a:p>
            <a:fld id="{710FAD9F-F2D8-4FFF-89D4-F8A81DE286AE}" type="slidenum">
              <a:rPr lang="en-US" smtClean="0"/>
              <a:t>55</a:t>
            </a:fld>
            <a:endParaRPr lang="en-US"/>
          </a:p>
        </p:txBody>
      </p:sp>
    </p:spTree>
    <p:extLst>
      <p:ext uri="{BB962C8B-B14F-4D97-AF65-F5344CB8AC3E}">
        <p14:creationId xmlns:p14="http://schemas.microsoft.com/office/powerpoint/2010/main" val="36601508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few years ago, the first version of our program, </a:t>
            </a:r>
            <a:r>
              <a:rPr lang="en-US" dirty="0" err="1"/>
              <a:t>PhyloAcc</a:t>
            </a:r>
            <a:r>
              <a:rPr lang="en-US" dirty="0"/>
              <a:t>, tried to address this in a Bayesian framework by using genome-wide estimates of neutral substitution rates as a baseline comparison for rates in non-coding regions. It then tests several models against each other to determine which elements have accelerated rates on which lineages.</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56</a:t>
            </a:fld>
            <a:endParaRPr lang="en-US"/>
          </a:p>
        </p:txBody>
      </p:sp>
    </p:spTree>
    <p:extLst>
      <p:ext uri="{BB962C8B-B14F-4D97-AF65-F5344CB8AC3E}">
        <p14:creationId xmlns:p14="http://schemas.microsoft.com/office/powerpoint/2010/main" val="17506114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And using this framework, an analysis of non-coding sequences found 2,106 elements accelerated in marine mammals</a:t>
            </a:r>
          </a:p>
          <a:p>
            <a:pPr marL="0" marR="0" lvl="0" indent="0" algn="l" defTabSz="914378"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57</a:t>
            </a:fld>
            <a:endParaRPr lang="en-US"/>
          </a:p>
        </p:txBody>
      </p:sp>
    </p:spTree>
    <p:extLst>
      <p:ext uri="{BB962C8B-B14F-4D97-AF65-F5344CB8AC3E}">
        <p14:creationId xmlns:p14="http://schemas.microsoft.com/office/powerpoint/2010/main" val="41152435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And 806 elements accelerated specifically in flightless birds, reflecting that regulatory evolution may play a role in the convergence of traits associated with these lifestyles.</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58</a:t>
            </a:fld>
            <a:endParaRPr lang="en-US"/>
          </a:p>
        </p:txBody>
      </p:sp>
    </p:spTree>
    <p:extLst>
      <p:ext uri="{BB962C8B-B14F-4D97-AF65-F5344CB8AC3E}">
        <p14:creationId xmlns:p14="http://schemas.microsoft.com/office/powerpoint/2010/main" val="23932258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first version of </a:t>
            </a:r>
            <a:r>
              <a:rPr lang="en-US" dirty="0" err="1"/>
              <a:t>PhyloAcc</a:t>
            </a:r>
            <a:r>
              <a:rPr lang="en-US" dirty="0"/>
              <a:t> shows that we can expand our analysis of sequence evolution beyond coding regions, opening up a new window into regulatory elements in a phylogenomic workflow.</a:t>
            </a:r>
          </a:p>
          <a:p>
            <a:endParaRPr lang="en-US" dirty="0"/>
          </a:p>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However, this method uses the same input species tree for every locus it tests.</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59</a:t>
            </a:fld>
            <a:endParaRPr lang="en-US"/>
          </a:p>
        </p:txBody>
      </p:sp>
    </p:spTree>
    <p:extLst>
      <p:ext uri="{BB962C8B-B14F-4D97-AF65-F5344CB8AC3E}">
        <p14:creationId xmlns:p14="http://schemas.microsoft.com/office/powerpoint/2010/main" val="15946575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a problem if the histories of the underlying loci differ from that of the species tree. This can cause problems for any inference of molecular evolution, so I want to briefly explain what I mean by phylogenetic discordance.</a:t>
            </a:r>
          </a:p>
        </p:txBody>
      </p:sp>
      <p:sp>
        <p:nvSpPr>
          <p:cNvPr id="4" name="Slide Number Placeholder 3"/>
          <p:cNvSpPr>
            <a:spLocks noGrp="1"/>
          </p:cNvSpPr>
          <p:nvPr>
            <p:ph type="sldNum" sz="quarter" idx="5"/>
          </p:nvPr>
        </p:nvSpPr>
        <p:spPr/>
        <p:txBody>
          <a:bodyPr/>
          <a:lstStyle/>
          <a:p>
            <a:fld id="{710FAD9F-F2D8-4FFF-89D4-F8A81DE286AE}" type="slidenum">
              <a:rPr lang="en-US" smtClean="0"/>
              <a:t>60</a:t>
            </a:fld>
            <a:endParaRPr lang="en-US"/>
          </a:p>
        </p:txBody>
      </p:sp>
    </p:spTree>
    <p:extLst>
      <p:ext uri="{BB962C8B-B14F-4D97-AF65-F5344CB8AC3E}">
        <p14:creationId xmlns:p14="http://schemas.microsoft.com/office/powerpoint/2010/main" val="17812221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So, in its most basic definition, phylogenetic discordance simply means that, for the same set of species, phylogenies inferred from different parts of the genome may disagree with each other. In this quartet example, we have three gene trees with discordant topologies. In the first tree A is sister to B, while in the second A is sister to C, and in the third A is sister to D. </a:t>
            </a: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10FAD9F-F2D8-4FFF-89D4-F8A81DE286AE}" type="slidenum">
              <a:rPr lang="en-US" smtClean="0"/>
              <a:t>61</a:t>
            </a:fld>
            <a:endParaRPr lang="en-US"/>
          </a:p>
        </p:txBody>
      </p:sp>
    </p:spTree>
    <p:extLst>
      <p:ext uri="{BB962C8B-B14F-4D97-AF65-F5344CB8AC3E}">
        <p14:creationId xmlns:p14="http://schemas.microsoft.com/office/powerpoint/2010/main" val="14955674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Now, when we combine the information from all of our genes to infer a single species tree, we inevitably see discordance between that tree and many of the underlying gene trees. For instance, if we used some method to infer a species tree here and decide that this first tree’s topology matches species tree, the other two are then discordant with the species tree. So gene trees can be discordant among themselves and with the inferred species tree.</a:t>
            </a:r>
          </a:p>
          <a:p>
            <a:endParaRPr lang="en-US" dirty="0"/>
          </a:p>
          <a:p>
            <a:endParaRPr lang="en-US" dirty="0"/>
          </a:p>
          <a:p>
            <a:endParaRPr lang="en-US"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10FAD9F-F2D8-4FFF-89D4-F8A81DE286AE}" type="slidenum">
              <a:rPr lang="en-US" smtClean="0"/>
              <a:t>62</a:t>
            </a:fld>
            <a:endParaRPr lang="en-US"/>
          </a:p>
        </p:txBody>
      </p:sp>
    </p:spTree>
    <p:extLst>
      <p:ext uri="{BB962C8B-B14F-4D97-AF65-F5344CB8AC3E}">
        <p14:creationId xmlns:p14="http://schemas.microsoft.com/office/powerpoint/2010/main" val="3883818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it is becoming easier to generate whole genome assemblies, it is still expensive and time-consuming to generate high quality assemblies, those that are contiguous at the chromosome level and well annotated.</a:t>
            </a:r>
          </a:p>
        </p:txBody>
      </p:sp>
      <p:sp>
        <p:nvSpPr>
          <p:cNvPr id="4" name="Slide Number Placeholder 3"/>
          <p:cNvSpPr>
            <a:spLocks noGrp="1"/>
          </p:cNvSpPr>
          <p:nvPr>
            <p:ph type="sldNum" sz="quarter" idx="5"/>
          </p:nvPr>
        </p:nvSpPr>
        <p:spPr/>
        <p:txBody>
          <a:bodyPr/>
          <a:lstStyle/>
          <a:p>
            <a:fld id="{710FAD9F-F2D8-4FFF-89D4-F8A81DE286AE}" type="slidenum">
              <a:rPr lang="en-US" smtClean="0"/>
              <a:t>6</a:t>
            </a:fld>
            <a:endParaRPr lang="en-US"/>
          </a:p>
        </p:txBody>
      </p:sp>
    </p:spTree>
    <p:extLst>
      <p:ext uri="{BB962C8B-B14F-4D97-AF65-F5344CB8AC3E}">
        <p14:creationId xmlns:p14="http://schemas.microsoft.com/office/powerpoint/2010/main" val="15339397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this happens, mapping traits, including DNA sequences, onto discordant phylogenies can affect inferences about them.</a:t>
            </a:r>
          </a:p>
          <a:p>
            <a:r>
              <a:rPr lang="en-US" dirty="0"/>
              <a:t>For example, let’s say we have our species tree, and the gene tree from one locus for these species. These topologies disagree, with A and B being sister in the species tree and B and C sister in the gene tree.</a:t>
            </a:r>
          </a:p>
        </p:txBody>
      </p:sp>
      <p:sp>
        <p:nvSpPr>
          <p:cNvPr id="4" name="Slide Number Placeholder 3"/>
          <p:cNvSpPr>
            <a:spLocks noGrp="1"/>
          </p:cNvSpPr>
          <p:nvPr>
            <p:ph type="sldNum" sz="quarter" idx="5"/>
          </p:nvPr>
        </p:nvSpPr>
        <p:spPr/>
        <p:txBody>
          <a:bodyPr/>
          <a:lstStyle/>
          <a:p>
            <a:fld id="{710FAD9F-F2D8-4FFF-89D4-F8A81DE286AE}" type="slidenum">
              <a:rPr lang="en-US" smtClean="0"/>
              <a:t>63</a:t>
            </a:fld>
            <a:endParaRPr lang="en-US"/>
          </a:p>
        </p:txBody>
      </p:sp>
    </p:spTree>
    <p:extLst>
      <p:ext uri="{BB962C8B-B14F-4D97-AF65-F5344CB8AC3E}">
        <p14:creationId xmlns:p14="http://schemas.microsoft.com/office/powerpoint/2010/main" val="9588262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at this locus we know there is a single mutation that has arisen in the branch leading to B and C, and here I’m just representing this mutation as a change in branch colors. This is, in truth, one mutation.</a:t>
            </a:r>
          </a:p>
        </p:txBody>
      </p:sp>
      <p:sp>
        <p:nvSpPr>
          <p:cNvPr id="4" name="Slide Number Placeholder 3"/>
          <p:cNvSpPr>
            <a:spLocks noGrp="1"/>
          </p:cNvSpPr>
          <p:nvPr>
            <p:ph type="sldNum" sz="quarter" idx="5"/>
          </p:nvPr>
        </p:nvSpPr>
        <p:spPr/>
        <p:txBody>
          <a:bodyPr/>
          <a:lstStyle/>
          <a:p>
            <a:fld id="{710FAD9F-F2D8-4FFF-89D4-F8A81DE286AE}" type="slidenum">
              <a:rPr lang="en-US" smtClean="0"/>
              <a:t>64</a:t>
            </a:fld>
            <a:endParaRPr lang="en-US"/>
          </a:p>
        </p:txBody>
      </p:sp>
    </p:spTree>
    <p:extLst>
      <p:ext uri="{BB962C8B-B14F-4D97-AF65-F5344CB8AC3E}">
        <p14:creationId xmlns:p14="http://schemas.microsoft.com/office/powerpoint/2010/main" val="40293026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let’s say we try to make an inference about this mutation using the species tree. The only way to explain lineages B and C sharing this red state is to propose </a:t>
            </a:r>
          </a:p>
        </p:txBody>
      </p:sp>
      <p:sp>
        <p:nvSpPr>
          <p:cNvPr id="4" name="Slide Number Placeholder 3"/>
          <p:cNvSpPr>
            <a:spLocks noGrp="1"/>
          </p:cNvSpPr>
          <p:nvPr>
            <p:ph type="sldNum" sz="quarter" idx="5"/>
          </p:nvPr>
        </p:nvSpPr>
        <p:spPr/>
        <p:txBody>
          <a:bodyPr/>
          <a:lstStyle/>
          <a:p>
            <a:fld id="{710FAD9F-F2D8-4FFF-89D4-F8A81DE286AE}" type="slidenum">
              <a:rPr lang="en-US" smtClean="0"/>
              <a:t>65</a:t>
            </a:fld>
            <a:endParaRPr lang="en-US"/>
          </a:p>
        </p:txBody>
      </p:sp>
    </p:spTree>
    <p:extLst>
      <p:ext uri="{BB962C8B-B14F-4D97-AF65-F5344CB8AC3E}">
        <p14:creationId xmlns:p14="http://schemas.microsoft.com/office/powerpoint/2010/main" val="7920772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mutations, for instance a mutation in the branch ancestor to A B and C, and then a reversion to the ancestral state on branch A. </a:t>
            </a:r>
          </a:p>
          <a:p>
            <a:endParaRPr lang="en-US" dirty="0"/>
          </a:p>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Of course, we want to use the correct tree when making inferences, which is the gene tree in this context, but in a lot of cases it is still common practice to use a single species tree topology when counting substitutions along a phylogeny. </a:t>
            </a:r>
          </a:p>
        </p:txBody>
      </p:sp>
      <p:sp>
        <p:nvSpPr>
          <p:cNvPr id="4" name="Slide Number Placeholder 3"/>
          <p:cNvSpPr>
            <a:spLocks noGrp="1"/>
          </p:cNvSpPr>
          <p:nvPr>
            <p:ph type="sldNum" sz="quarter" idx="5"/>
          </p:nvPr>
        </p:nvSpPr>
        <p:spPr/>
        <p:txBody>
          <a:bodyPr/>
          <a:lstStyle/>
          <a:p>
            <a:fld id="{710FAD9F-F2D8-4FFF-89D4-F8A81DE286AE}" type="slidenum">
              <a:rPr lang="en-US" smtClean="0"/>
              <a:t>66</a:t>
            </a:fld>
            <a:endParaRPr lang="en-US"/>
          </a:p>
        </p:txBody>
      </p:sp>
    </p:spTree>
    <p:extLst>
      <p:ext uri="{BB962C8B-B14F-4D97-AF65-F5344CB8AC3E}">
        <p14:creationId xmlns:p14="http://schemas.microsoft.com/office/powerpoint/2010/main" val="2835610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was part of the motivation for the next version of </a:t>
            </a:r>
            <a:r>
              <a:rPr lang="en-US" dirty="0" err="1"/>
              <a:t>PhyloAcc</a:t>
            </a:r>
            <a:r>
              <a:rPr lang="en-US" dirty="0"/>
              <a:t>, where instead of only considering the species tree,</a:t>
            </a:r>
          </a:p>
        </p:txBody>
      </p:sp>
      <p:sp>
        <p:nvSpPr>
          <p:cNvPr id="4" name="Slide Number Placeholder 3"/>
          <p:cNvSpPr>
            <a:spLocks noGrp="1"/>
          </p:cNvSpPr>
          <p:nvPr>
            <p:ph type="sldNum" sz="quarter" idx="5"/>
          </p:nvPr>
        </p:nvSpPr>
        <p:spPr/>
        <p:txBody>
          <a:bodyPr/>
          <a:lstStyle/>
          <a:p>
            <a:fld id="{710FAD9F-F2D8-4FFF-89D4-F8A81DE286AE}" type="slidenum">
              <a:rPr lang="en-US" smtClean="0"/>
              <a:t>67</a:t>
            </a:fld>
            <a:endParaRPr lang="en-US"/>
          </a:p>
        </p:txBody>
      </p:sp>
    </p:spTree>
    <p:extLst>
      <p:ext uri="{BB962C8B-B14F-4D97-AF65-F5344CB8AC3E}">
        <p14:creationId xmlns:p14="http://schemas.microsoft.com/office/powerpoint/2010/main" val="21561283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estimate a distribution of gene trees for each locus to better account for phylogenetic discordance, which should improve accuracy when identifying elements with accelerated rates of evolution.</a:t>
            </a:r>
          </a:p>
        </p:txBody>
      </p:sp>
      <p:sp>
        <p:nvSpPr>
          <p:cNvPr id="4" name="Slide Number Placeholder 3"/>
          <p:cNvSpPr>
            <a:spLocks noGrp="1"/>
          </p:cNvSpPr>
          <p:nvPr>
            <p:ph type="sldNum" sz="quarter" idx="5"/>
          </p:nvPr>
        </p:nvSpPr>
        <p:spPr/>
        <p:txBody>
          <a:bodyPr/>
          <a:lstStyle/>
          <a:p>
            <a:fld id="{710FAD9F-F2D8-4FFF-89D4-F8A81DE286AE}" type="slidenum">
              <a:rPr lang="en-US" smtClean="0"/>
              <a:t>68</a:t>
            </a:fld>
            <a:endParaRPr lang="en-US"/>
          </a:p>
        </p:txBody>
      </p:sp>
    </p:spTree>
    <p:extLst>
      <p:ext uri="{BB962C8B-B14F-4D97-AF65-F5344CB8AC3E}">
        <p14:creationId xmlns:p14="http://schemas.microsoft.com/office/powerpoint/2010/main" val="29329182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already tell this method is having an affect on our results. As Han mentioned, when she re-ran this on the ratite dataset, only 713 out of the original 806 accelerated elements are still found to be accelerated when using the gene tree model. So accounting for discordance is hopefully eliminating these as false positives.</a:t>
            </a:r>
          </a:p>
        </p:txBody>
      </p:sp>
      <p:sp>
        <p:nvSpPr>
          <p:cNvPr id="4" name="Slide Number Placeholder 3"/>
          <p:cNvSpPr>
            <a:spLocks noGrp="1"/>
          </p:cNvSpPr>
          <p:nvPr>
            <p:ph type="sldNum" sz="quarter" idx="5"/>
          </p:nvPr>
        </p:nvSpPr>
        <p:spPr/>
        <p:txBody>
          <a:bodyPr/>
          <a:lstStyle/>
          <a:p>
            <a:fld id="{710FAD9F-F2D8-4FFF-89D4-F8A81DE286AE}" type="slidenum">
              <a:rPr lang="en-US" smtClean="0"/>
              <a:t>69</a:t>
            </a:fld>
            <a:endParaRPr lang="en-US"/>
          </a:p>
        </p:txBody>
      </p:sp>
    </p:spTree>
    <p:extLst>
      <p:ext uri="{BB962C8B-B14F-4D97-AF65-F5344CB8AC3E}">
        <p14:creationId xmlns:p14="http://schemas.microsoft.com/office/powerpoint/2010/main" val="39978833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unfortunately, as with most Bayesian phylogenetic methods, this takes much longer to run because we’re now having to infer gene trees for each locus in addition to estimating substitution rates.</a:t>
            </a:r>
          </a:p>
        </p:txBody>
      </p:sp>
      <p:sp>
        <p:nvSpPr>
          <p:cNvPr id="4" name="Slide Number Placeholder 3"/>
          <p:cNvSpPr>
            <a:spLocks noGrp="1"/>
          </p:cNvSpPr>
          <p:nvPr>
            <p:ph type="sldNum" sz="quarter" idx="5"/>
          </p:nvPr>
        </p:nvSpPr>
        <p:spPr/>
        <p:txBody>
          <a:bodyPr/>
          <a:lstStyle/>
          <a:p>
            <a:fld id="{710FAD9F-F2D8-4FFF-89D4-F8A81DE286AE}" type="slidenum">
              <a:rPr lang="en-US" smtClean="0"/>
              <a:t>70</a:t>
            </a:fld>
            <a:endParaRPr lang="en-US"/>
          </a:p>
        </p:txBody>
      </p:sp>
    </p:spTree>
    <p:extLst>
      <p:ext uri="{BB962C8B-B14F-4D97-AF65-F5344CB8AC3E}">
        <p14:creationId xmlns:p14="http://schemas.microsoft.com/office/powerpoint/2010/main" val="10928548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an idea of the scale of this problem: if we take our 284,000 non-coding elements from the ratite dataset, each locus takes about 1 hour to run through the gene tree model with 4 threads.</a:t>
            </a:r>
          </a:p>
        </p:txBody>
      </p:sp>
      <p:sp>
        <p:nvSpPr>
          <p:cNvPr id="4" name="Slide Number Placeholder 3"/>
          <p:cNvSpPr>
            <a:spLocks noGrp="1"/>
          </p:cNvSpPr>
          <p:nvPr>
            <p:ph type="sldNum" sz="quarter" idx="5"/>
          </p:nvPr>
        </p:nvSpPr>
        <p:spPr/>
        <p:txBody>
          <a:bodyPr/>
          <a:lstStyle/>
          <a:p>
            <a:fld id="{710FAD9F-F2D8-4FFF-89D4-F8A81DE286AE}" type="slidenum">
              <a:rPr lang="en-US" smtClean="0"/>
              <a:t>71</a:t>
            </a:fld>
            <a:endParaRPr lang="en-US"/>
          </a:p>
        </p:txBody>
      </p:sp>
    </p:spTree>
    <p:extLst>
      <p:ext uri="{BB962C8B-B14F-4D97-AF65-F5344CB8AC3E}">
        <p14:creationId xmlns:p14="http://schemas.microsoft.com/office/powerpoint/2010/main" val="39846404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running all of these loci in serial would take 32 years to complete the entire dataset…. </a:t>
            </a:r>
          </a:p>
        </p:txBody>
      </p:sp>
      <p:sp>
        <p:nvSpPr>
          <p:cNvPr id="4" name="Slide Number Placeholder 3"/>
          <p:cNvSpPr>
            <a:spLocks noGrp="1"/>
          </p:cNvSpPr>
          <p:nvPr>
            <p:ph type="sldNum" sz="quarter" idx="5"/>
          </p:nvPr>
        </p:nvSpPr>
        <p:spPr/>
        <p:txBody>
          <a:bodyPr/>
          <a:lstStyle/>
          <a:p>
            <a:fld id="{710FAD9F-F2D8-4FFF-89D4-F8A81DE286AE}" type="slidenum">
              <a:rPr lang="en-US" smtClean="0"/>
              <a:t>72</a:t>
            </a:fld>
            <a:endParaRPr lang="en-US"/>
          </a:p>
        </p:txBody>
      </p:sp>
    </p:spTree>
    <p:extLst>
      <p:ext uri="{BB962C8B-B14F-4D97-AF65-F5344CB8AC3E}">
        <p14:creationId xmlns:p14="http://schemas.microsoft.com/office/powerpoint/2010/main" val="534765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So a faster alternative to genome assembly may still be preferable in many situations, particularly in large re-sequencing studies or comparative genomics projects. And that alternative has historically been read mapping, which is when we use a previously assembled high quality genome from a closely related species as a reference and simply try to align the raw sequence reads to it.</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7</a:t>
            </a:fld>
            <a:endParaRPr lang="en-US"/>
          </a:p>
        </p:txBody>
      </p:sp>
    </p:spTree>
    <p:extLst>
      <p:ext uri="{BB962C8B-B14F-4D97-AF65-F5344CB8AC3E}">
        <p14:creationId xmlns:p14="http://schemas.microsoft.com/office/powerpoint/2010/main" val="18457704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Increasing to 16 threads shortens the runtime to 15 minutes per locus, but still takes 8 years</a:t>
            </a:r>
          </a:p>
        </p:txBody>
      </p:sp>
      <p:sp>
        <p:nvSpPr>
          <p:cNvPr id="4" name="Slide Number Placeholder 3"/>
          <p:cNvSpPr>
            <a:spLocks noGrp="1"/>
          </p:cNvSpPr>
          <p:nvPr>
            <p:ph type="sldNum" sz="quarter" idx="5"/>
          </p:nvPr>
        </p:nvSpPr>
        <p:spPr/>
        <p:txBody>
          <a:bodyPr/>
          <a:lstStyle/>
          <a:p>
            <a:fld id="{710FAD9F-F2D8-4FFF-89D4-F8A81DE286AE}" type="slidenum">
              <a:rPr lang="en-US" smtClean="0"/>
              <a:t>73</a:t>
            </a:fld>
            <a:endParaRPr lang="en-US"/>
          </a:p>
        </p:txBody>
      </p:sp>
    </p:spTree>
    <p:extLst>
      <p:ext uri="{BB962C8B-B14F-4D97-AF65-F5344CB8AC3E}">
        <p14:creationId xmlns:p14="http://schemas.microsoft.com/office/powerpoint/2010/main" val="24559278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this continues to scale linearly, even if we could give 128 threads to each locus, at 2 minutes runtime a piece this still would take about a year to complete…. Obviously this is not tractable.</a:t>
            </a:r>
          </a:p>
        </p:txBody>
      </p:sp>
      <p:sp>
        <p:nvSpPr>
          <p:cNvPr id="4" name="Slide Number Placeholder 3"/>
          <p:cNvSpPr>
            <a:spLocks noGrp="1"/>
          </p:cNvSpPr>
          <p:nvPr>
            <p:ph type="sldNum" sz="quarter" idx="5"/>
          </p:nvPr>
        </p:nvSpPr>
        <p:spPr/>
        <p:txBody>
          <a:bodyPr/>
          <a:lstStyle/>
          <a:p>
            <a:fld id="{710FAD9F-F2D8-4FFF-89D4-F8A81DE286AE}" type="slidenum">
              <a:rPr lang="en-US" smtClean="0"/>
              <a:t>74</a:t>
            </a:fld>
            <a:endParaRPr lang="en-US"/>
          </a:p>
        </p:txBody>
      </p:sp>
    </p:spTree>
    <p:extLst>
      <p:ext uri="{BB962C8B-B14F-4D97-AF65-F5344CB8AC3E}">
        <p14:creationId xmlns:p14="http://schemas.microsoft.com/office/powerpoint/2010/main" val="18686742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isn’t to say that the underlying code is insufficient or un-optimized, but rather that some algorithms are inherently computationally intensive. Bayesian phylogenetics is well-known for this, and its our job to try and figure out other ways to reduce run-time and energy costs.</a:t>
            </a:r>
          </a:p>
        </p:txBody>
      </p:sp>
      <p:sp>
        <p:nvSpPr>
          <p:cNvPr id="4" name="Slide Number Placeholder 3"/>
          <p:cNvSpPr>
            <a:spLocks noGrp="1"/>
          </p:cNvSpPr>
          <p:nvPr>
            <p:ph type="sldNum" sz="quarter" idx="5"/>
          </p:nvPr>
        </p:nvSpPr>
        <p:spPr/>
        <p:txBody>
          <a:bodyPr/>
          <a:lstStyle/>
          <a:p>
            <a:fld id="{710FAD9F-F2D8-4FFF-89D4-F8A81DE286AE}" type="slidenum">
              <a:rPr lang="en-US" smtClean="0"/>
              <a:t>75</a:t>
            </a:fld>
            <a:endParaRPr lang="en-US"/>
          </a:p>
        </p:txBody>
      </p:sp>
    </p:spTree>
    <p:extLst>
      <p:ext uri="{BB962C8B-B14F-4D97-AF65-F5344CB8AC3E}">
        <p14:creationId xmlns:p14="http://schemas.microsoft.com/office/powerpoint/2010/main" val="16703179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another big aspect of the development of </a:t>
            </a:r>
            <a:r>
              <a:rPr lang="en-US" dirty="0" err="1"/>
              <a:t>PhyloAcc</a:t>
            </a:r>
            <a:r>
              <a:rPr lang="en-US" dirty="0"/>
              <a:t> version 2 is computational efficiency and usability.</a:t>
            </a:r>
          </a:p>
        </p:txBody>
      </p:sp>
      <p:sp>
        <p:nvSpPr>
          <p:cNvPr id="4" name="Slide Number Placeholder 3"/>
          <p:cNvSpPr>
            <a:spLocks noGrp="1"/>
          </p:cNvSpPr>
          <p:nvPr>
            <p:ph type="sldNum" sz="quarter" idx="5"/>
          </p:nvPr>
        </p:nvSpPr>
        <p:spPr/>
        <p:txBody>
          <a:bodyPr/>
          <a:lstStyle/>
          <a:p>
            <a:fld id="{710FAD9F-F2D8-4FFF-89D4-F8A81DE286AE}" type="slidenum">
              <a:rPr lang="en-US" smtClean="0"/>
              <a:t>76</a:t>
            </a:fld>
            <a:endParaRPr lang="en-US"/>
          </a:p>
        </p:txBody>
      </p:sp>
    </p:spTree>
    <p:extLst>
      <p:ext uri="{BB962C8B-B14F-4D97-AF65-F5344CB8AC3E}">
        <p14:creationId xmlns:p14="http://schemas.microsoft.com/office/powerpoint/2010/main" val="22814709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this we had 2 goals: one, we want to use some signal from the data we already have to inform our model selection. Basically, not every locus necessarily needs to be run through the gene tree model, so we want to figure out a way to find the ones that need it the most and then we can use the faster species tree model for all the rest.</a:t>
            </a:r>
          </a:p>
        </p:txBody>
      </p:sp>
      <p:sp>
        <p:nvSpPr>
          <p:cNvPr id="4" name="Slide Number Placeholder 3"/>
          <p:cNvSpPr>
            <a:spLocks noGrp="1"/>
          </p:cNvSpPr>
          <p:nvPr>
            <p:ph type="sldNum" sz="quarter" idx="5"/>
          </p:nvPr>
        </p:nvSpPr>
        <p:spPr/>
        <p:txBody>
          <a:bodyPr/>
          <a:lstStyle/>
          <a:p>
            <a:fld id="{710FAD9F-F2D8-4FFF-89D4-F8A81DE286AE}" type="slidenum">
              <a:rPr lang="en-US" smtClean="0"/>
              <a:t>77</a:t>
            </a:fld>
            <a:endParaRPr lang="en-US"/>
          </a:p>
        </p:txBody>
      </p:sp>
    </p:spTree>
    <p:extLst>
      <p:ext uri="{BB962C8B-B14F-4D97-AF65-F5344CB8AC3E}">
        <p14:creationId xmlns:p14="http://schemas.microsoft.com/office/powerpoint/2010/main" val="12648469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2, we want to help the user to allocate their resources as well, which means batching loci into common run types that can be submitted in parallel to a cluster.</a:t>
            </a:r>
          </a:p>
        </p:txBody>
      </p:sp>
      <p:sp>
        <p:nvSpPr>
          <p:cNvPr id="4" name="Slide Number Placeholder 3"/>
          <p:cNvSpPr>
            <a:spLocks noGrp="1"/>
          </p:cNvSpPr>
          <p:nvPr>
            <p:ph type="sldNum" sz="quarter" idx="5"/>
          </p:nvPr>
        </p:nvSpPr>
        <p:spPr/>
        <p:txBody>
          <a:bodyPr/>
          <a:lstStyle/>
          <a:p>
            <a:fld id="{710FAD9F-F2D8-4FFF-89D4-F8A81DE286AE}" type="slidenum">
              <a:rPr lang="en-US" smtClean="0"/>
              <a:t>78</a:t>
            </a:fld>
            <a:endParaRPr lang="en-US"/>
          </a:p>
        </p:txBody>
      </p:sp>
    </p:spTree>
    <p:extLst>
      <p:ext uri="{BB962C8B-B14F-4D97-AF65-F5344CB8AC3E}">
        <p14:creationId xmlns:p14="http://schemas.microsoft.com/office/powerpoint/2010/main" val="18374987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I’ll tell you about how we used concordance factors to inform model selection.</a:t>
            </a:r>
          </a:p>
        </p:txBody>
      </p:sp>
      <p:sp>
        <p:nvSpPr>
          <p:cNvPr id="4" name="Slide Number Placeholder 3"/>
          <p:cNvSpPr>
            <a:spLocks noGrp="1"/>
          </p:cNvSpPr>
          <p:nvPr>
            <p:ph type="sldNum" sz="quarter" idx="5"/>
          </p:nvPr>
        </p:nvSpPr>
        <p:spPr/>
        <p:txBody>
          <a:bodyPr/>
          <a:lstStyle/>
          <a:p>
            <a:fld id="{710FAD9F-F2D8-4FFF-89D4-F8A81DE286AE}" type="slidenum">
              <a:rPr lang="en-US" smtClean="0"/>
              <a:t>79</a:t>
            </a:fld>
            <a:endParaRPr lang="en-US"/>
          </a:p>
        </p:txBody>
      </p:sp>
    </p:spTree>
    <p:extLst>
      <p:ext uri="{BB962C8B-B14F-4D97-AF65-F5344CB8AC3E}">
        <p14:creationId xmlns:p14="http://schemas.microsoft.com/office/powerpoint/2010/main" val="36870132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So, back to our example trees…</a:t>
            </a: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10FAD9F-F2D8-4FFF-89D4-F8A81DE286AE}" type="slidenum">
              <a:rPr lang="en-US" smtClean="0"/>
              <a:t>80</a:t>
            </a:fld>
            <a:endParaRPr lang="en-US"/>
          </a:p>
        </p:txBody>
      </p:sp>
    </p:spTree>
    <p:extLst>
      <p:ext uri="{BB962C8B-B14F-4D97-AF65-F5344CB8AC3E}">
        <p14:creationId xmlns:p14="http://schemas.microsoft.com/office/powerpoint/2010/main" val="24901174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We can get an idea how concordant the underlying sequence is by simply looking at the alignment. SO here is a small cartoon alignment, where rows correspond to the sequences of the tips in the trees, and columns to sites in the alignment.</a:t>
            </a:r>
          </a:p>
          <a:p>
            <a:endParaRPr lang="en-US" dirty="0"/>
          </a:p>
          <a:p>
            <a:endParaRPr lang="en-US"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10FAD9F-F2D8-4FFF-89D4-F8A81DE286AE}" type="slidenum">
              <a:rPr lang="en-US" smtClean="0"/>
              <a:t>81</a:t>
            </a:fld>
            <a:endParaRPr lang="en-US"/>
          </a:p>
        </p:txBody>
      </p:sp>
    </p:spTree>
    <p:extLst>
      <p:ext uri="{BB962C8B-B14F-4D97-AF65-F5344CB8AC3E}">
        <p14:creationId xmlns:p14="http://schemas.microsoft.com/office/powerpoint/2010/main" val="12861161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And when we do that we see that there are site patterns that can exist in an alignment that reflect each of the three possible topologies around a quartet of species. Some of them being concordant with the species tree</a:t>
            </a: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10FAD9F-F2D8-4FFF-89D4-F8A81DE286AE}" type="slidenum">
              <a:rPr lang="en-US" smtClean="0"/>
              <a:t>82</a:t>
            </a:fld>
            <a:endParaRPr lang="en-US"/>
          </a:p>
        </p:txBody>
      </p:sp>
    </p:spTree>
    <p:extLst>
      <p:ext uri="{BB962C8B-B14F-4D97-AF65-F5344CB8AC3E}">
        <p14:creationId xmlns:p14="http://schemas.microsoft.com/office/powerpoint/2010/main" val="793088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use these alignments to identify where small variants, like single nucleotide changes or small insertions or deletions have occurred. And there’s a lot we can do with this information: we can estimate divergence or heterozygosity, we can infer substitution rates and phylogenetic relatedness, or lift over annotations from the reference genome to identify sites we think may have experienced positive selection.</a:t>
            </a:r>
          </a:p>
        </p:txBody>
      </p:sp>
      <p:sp>
        <p:nvSpPr>
          <p:cNvPr id="4" name="Slide Number Placeholder 3"/>
          <p:cNvSpPr>
            <a:spLocks noGrp="1"/>
          </p:cNvSpPr>
          <p:nvPr>
            <p:ph type="sldNum" sz="quarter" idx="5"/>
          </p:nvPr>
        </p:nvSpPr>
        <p:spPr/>
        <p:txBody>
          <a:bodyPr/>
          <a:lstStyle/>
          <a:p>
            <a:fld id="{710FAD9F-F2D8-4FFF-89D4-F8A81DE286AE}" type="slidenum">
              <a:rPr lang="en-US" smtClean="0"/>
              <a:t>8</a:t>
            </a:fld>
            <a:endParaRPr lang="en-US"/>
          </a:p>
        </p:txBody>
      </p:sp>
    </p:spTree>
    <p:extLst>
      <p:ext uri="{BB962C8B-B14F-4D97-AF65-F5344CB8AC3E}">
        <p14:creationId xmlns:p14="http://schemas.microsoft.com/office/powerpoint/2010/main" val="14698882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And others that imply discordant topologies.</a:t>
            </a:r>
          </a:p>
          <a:p>
            <a:endParaRPr lang="en-US"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10FAD9F-F2D8-4FFF-89D4-F8A81DE286AE}" type="slidenum">
              <a:rPr lang="en-US" smtClean="0"/>
              <a:t>83</a:t>
            </a:fld>
            <a:endParaRPr lang="en-US"/>
          </a:p>
        </p:txBody>
      </p:sp>
    </p:spTree>
    <p:extLst>
      <p:ext uri="{BB962C8B-B14F-4D97-AF65-F5344CB8AC3E}">
        <p14:creationId xmlns:p14="http://schemas.microsoft.com/office/powerpoint/2010/main" val="14481642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So we can summarize concordance for a given quartet, by simply counting all of the concordant site patterns in the alignment and dividing by the total number of decisive alignment sites. This is called the site concordance factor, and was first implemented by Minh et al. in </a:t>
            </a:r>
            <a:r>
              <a:rPr lang="en-US" dirty="0" err="1"/>
              <a:t>Iqtree</a:t>
            </a:r>
            <a:r>
              <a:rPr lang="en-US" dirty="0"/>
              <a:t> 2 where it is used to summarize discordance across loci for branches in a species tree. </a:t>
            </a:r>
          </a:p>
          <a:p>
            <a:endParaRPr lang="en-US" dirty="0"/>
          </a:p>
          <a:p>
            <a:r>
              <a:rPr lang="en-US" dirty="0"/>
              <a:t>But instead of averaging over all loci, here we re-implement this calculation, but summarize </a:t>
            </a:r>
            <a:r>
              <a:rPr lang="en-US" dirty="0" err="1"/>
              <a:t>sCF</a:t>
            </a:r>
            <a:r>
              <a:rPr lang="en-US" dirty="0"/>
              <a:t> for every locus in the dataset. Then we can use that concordance factor to tell us whether we need to run each locus through the computationally intensive gene tree model or if the faster species tree model will suffice.</a:t>
            </a:r>
          </a:p>
          <a:p>
            <a:endParaRPr lang="en-US"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10FAD9F-F2D8-4FFF-89D4-F8A81DE286AE}" type="slidenum">
              <a:rPr lang="en-US" smtClean="0"/>
              <a:t>84</a:t>
            </a:fld>
            <a:endParaRPr lang="en-US"/>
          </a:p>
        </p:txBody>
      </p:sp>
    </p:spTree>
    <p:extLst>
      <p:ext uri="{BB962C8B-B14F-4D97-AF65-F5344CB8AC3E}">
        <p14:creationId xmlns:p14="http://schemas.microsoft.com/office/powerpoint/2010/main" val="20533092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we’ve implemented a couple of ways to use </a:t>
            </a:r>
            <a:r>
              <a:rPr lang="en-US" dirty="0" err="1"/>
              <a:t>sCF</a:t>
            </a:r>
            <a:r>
              <a:rPr lang="en-US" dirty="0"/>
              <a:t> to help here, but in the interest of time I’ll only talk about one.</a:t>
            </a:r>
          </a:p>
          <a:p>
            <a:r>
              <a:rPr lang="en-US" dirty="0"/>
              <a:t>So for each locus, we can calculate </a:t>
            </a:r>
            <a:r>
              <a:rPr lang="en-US" dirty="0" err="1"/>
              <a:t>sCF</a:t>
            </a:r>
            <a:r>
              <a:rPr lang="en-US" dirty="0"/>
              <a:t> for every branch in the tree and then average all </a:t>
            </a:r>
            <a:r>
              <a:rPr lang="en-US" dirty="0" err="1"/>
              <a:t>sCF</a:t>
            </a:r>
            <a:r>
              <a:rPr lang="en-US" dirty="0"/>
              <a:t> values to get an overall </a:t>
            </a:r>
            <a:r>
              <a:rPr lang="en-US" dirty="0" err="1"/>
              <a:t>sCF</a:t>
            </a:r>
            <a:r>
              <a:rPr lang="en-US" dirty="0"/>
              <a:t> for the locus itself.</a:t>
            </a:r>
          </a:p>
          <a:p>
            <a:endParaRPr lang="en-US" dirty="0"/>
          </a:p>
          <a:p>
            <a:r>
              <a:rPr lang="en-US" dirty="0"/>
              <a:t> Then we can decide on some cutoff and run every locus below this cutoff, the most discordant loci, through the gene tree model, and all others through the species tree model.</a:t>
            </a:r>
          </a:p>
        </p:txBody>
      </p:sp>
      <p:sp>
        <p:nvSpPr>
          <p:cNvPr id="4" name="Slide Number Placeholder 3"/>
          <p:cNvSpPr>
            <a:spLocks noGrp="1"/>
          </p:cNvSpPr>
          <p:nvPr>
            <p:ph type="sldNum" sz="quarter" idx="5"/>
          </p:nvPr>
        </p:nvSpPr>
        <p:spPr/>
        <p:txBody>
          <a:bodyPr/>
          <a:lstStyle/>
          <a:p>
            <a:fld id="{710FAD9F-F2D8-4FFF-89D4-F8A81DE286AE}" type="slidenum">
              <a:rPr lang="en-US" smtClean="0"/>
              <a:t>85</a:t>
            </a:fld>
            <a:endParaRPr lang="en-US"/>
          </a:p>
        </p:txBody>
      </p:sp>
    </p:spTree>
    <p:extLst>
      <p:ext uri="{BB962C8B-B14F-4D97-AF65-F5344CB8AC3E}">
        <p14:creationId xmlns:p14="http://schemas.microsoft.com/office/powerpoint/2010/main" val="16630433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when we do this for the 284000 loci in the ratite dataset, we see this distribution of average </a:t>
            </a:r>
            <a:r>
              <a:rPr lang="en-US" dirty="0" err="1"/>
              <a:t>sCF</a:t>
            </a:r>
            <a:r>
              <a:rPr lang="en-US" dirty="0"/>
              <a:t> values over all loci. On average, a given element in this dataset has an </a:t>
            </a:r>
            <a:r>
              <a:rPr lang="en-US" dirty="0" err="1"/>
              <a:t>sCF</a:t>
            </a:r>
            <a:r>
              <a:rPr lang="en-US" dirty="0"/>
              <a:t> of just over 0.5, meaning over 50% of sites support the species tree for most branches in the alignment.</a:t>
            </a:r>
          </a:p>
          <a:p>
            <a:endParaRPr lang="en-US" dirty="0"/>
          </a:p>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Then if we pick a cutoff, X, and say all genes with average </a:t>
            </a:r>
            <a:r>
              <a:rPr lang="en-US" dirty="0" err="1"/>
              <a:t>sCF</a:t>
            </a:r>
            <a:r>
              <a:rPr lang="en-US" dirty="0"/>
              <a:t> below this cutoff will be run with the gene tree model and all others with the species tree model, we can see how this effects runtime for the whole dataset.</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86</a:t>
            </a:fld>
            <a:endParaRPr lang="en-US"/>
          </a:p>
        </p:txBody>
      </p:sp>
    </p:spTree>
    <p:extLst>
      <p:ext uri="{BB962C8B-B14F-4D97-AF65-F5344CB8AC3E}">
        <p14:creationId xmlns:p14="http://schemas.microsoft.com/office/powerpoint/2010/main" val="42300951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if we have a cutoff of 0.4, that means only 1659 loci will be run through the gene tree model, and if they are run serially with 16 threads each, that means these will finish in just over 2 weeks. Still a significant amount of time, but way better than the years it would take to run all loci with the gene tree model.</a:t>
            </a:r>
          </a:p>
        </p:txBody>
      </p:sp>
      <p:sp>
        <p:nvSpPr>
          <p:cNvPr id="4" name="Slide Number Placeholder 3"/>
          <p:cNvSpPr>
            <a:spLocks noGrp="1"/>
          </p:cNvSpPr>
          <p:nvPr>
            <p:ph type="sldNum" sz="quarter" idx="5"/>
          </p:nvPr>
        </p:nvSpPr>
        <p:spPr/>
        <p:txBody>
          <a:bodyPr/>
          <a:lstStyle/>
          <a:p>
            <a:fld id="{710FAD9F-F2D8-4FFF-89D4-F8A81DE286AE}" type="slidenum">
              <a:rPr lang="en-US" smtClean="0"/>
              <a:t>87</a:t>
            </a:fld>
            <a:endParaRPr lang="en-US"/>
          </a:p>
        </p:txBody>
      </p:sp>
    </p:spTree>
    <p:extLst>
      <p:ext uri="{BB962C8B-B14F-4D97-AF65-F5344CB8AC3E}">
        <p14:creationId xmlns:p14="http://schemas.microsoft.com/office/powerpoint/2010/main" val="26260533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try different cutoffs to see how many loci would then be run through the gene tree model. Lower cutoffs mean fewer genes, with a big jump around the average since that distribution was pretty normal with a small variance.</a:t>
            </a:r>
          </a:p>
        </p:txBody>
      </p:sp>
      <p:sp>
        <p:nvSpPr>
          <p:cNvPr id="4" name="Slide Number Placeholder 3"/>
          <p:cNvSpPr>
            <a:spLocks noGrp="1"/>
          </p:cNvSpPr>
          <p:nvPr>
            <p:ph type="sldNum" sz="quarter" idx="5"/>
          </p:nvPr>
        </p:nvSpPr>
        <p:spPr/>
        <p:txBody>
          <a:bodyPr/>
          <a:lstStyle/>
          <a:p>
            <a:fld id="{710FAD9F-F2D8-4FFF-89D4-F8A81DE286AE}" type="slidenum">
              <a:rPr lang="en-US" smtClean="0"/>
              <a:t>88</a:t>
            </a:fld>
            <a:endParaRPr lang="en-US"/>
          </a:p>
        </p:txBody>
      </p:sp>
    </p:spTree>
    <p:extLst>
      <p:ext uri="{BB962C8B-B14F-4D97-AF65-F5344CB8AC3E}">
        <p14:creationId xmlns:p14="http://schemas.microsoft.com/office/powerpoint/2010/main" val="575827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here that, with a low enough cutoff, we’re reducing runtimes drastically, and when they are low the importance of the number of threads, which are represented by the different colored lines here, matters less and less.</a:t>
            </a:r>
          </a:p>
        </p:txBody>
      </p:sp>
      <p:sp>
        <p:nvSpPr>
          <p:cNvPr id="4" name="Slide Number Placeholder 3"/>
          <p:cNvSpPr>
            <a:spLocks noGrp="1"/>
          </p:cNvSpPr>
          <p:nvPr>
            <p:ph type="sldNum" sz="quarter" idx="5"/>
          </p:nvPr>
        </p:nvSpPr>
        <p:spPr/>
        <p:txBody>
          <a:bodyPr/>
          <a:lstStyle/>
          <a:p>
            <a:fld id="{710FAD9F-F2D8-4FFF-89D4-F8A81DE286AE}" type="slidenum">
              <a:rPr lang="en-US" smtClean="0"/>
              <a:t>89</a:t>
            </a:fld>
            <a:endParaRPr lang="en-US"/>
          </a:p>
        </p:txBody>
      </p:sp>
    </p:spTree>
    <p:extLst>
      <p:ext uri="{BB962C8B-B14F-4D97-AF65-F5344CB8AC3E}">
        <p14:creationId xmlns:p14="http://schemas.microsoft.com/office/powerpoint/2010/main" val="18617157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can use the underlying data to help inform our model selection with </a:t>
            </a:r>
            <a:r>
              <a:rPr lang="en-US" dirty="0" err="1"/>
              <a:t>PhyloAcc</a:t>
            </a:r>
            <a:r>
              <a:rPr lang="en-US" dirty="0"/>
              <a:t>, and we’re thinking of other ways to do this as well</a:t>
            </a:r>
          </a:p>
        </p:txBody>
      </p:sp>
      <p:sp>
        <p:nvSpPr>
          <p:cNvPr id="4" name="Slide Number Placeholder 3"/>
          <p:cNvSpPr>
            <a:spLocks noGrp="1"/>
          </p:cNvSpPr>
          <p:nvPr>
            <p:ph type="sldNum" sz="quarter" idx="5"/>
          </p:nvPr>
        </p:nvSpPr>
        <p:spPr/>
        <p:txBody>
          <a:bodyPr/>
          <a:lstStyle/>
          <a:p>
            <a:fld id="{710FAD9F-F2D8-4FFF-89D4-F8A81DE286AE}" type="slidenum">
              <a:rPr lang="en-US" smtClean="0"/>
              <a:t>90</a:t>
            </a:fld>
            <a:endParaRPr lang="en-US"/>
          </a:p>
        </p:txBody>
      </p:sp>
    </p:spTree>
    <p:extLst>
      <p:ext uri="{BB962C8B-B14F-4D97-AF65-F5344CB8AC3E}">
        <p14:creationId xmlns:p14="http://schemas.microsoft.com/office/powerpoint/2010/main" val="776711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an important general message that we want to convey is that not all situations require the most complicated model. </a:t>
            </a:r>
          </a:p>
        </p:txBody>
      </p:sp>
      <p:sp>
        <p:nvSpPr>
          <p:cNvPr id="4" name="Slide Number Placeholder 3"/>
          <p:cNvSpPr>
            <a:spLocks noGrp="1"/>
          </p:cNvSpPr>
          <p:nvPr>
            <p:ph type="sldNum" sz="quarter" idx="5"/>
          </p:nvPr>
        </p:nvSpPr>
        <p:spPr/>
        <p:txBody>
          <a:bodyPr/>
          <a:lstStyle/>
          <a:p>
            <a:fld id="{710FAD9F-F2D8-4FFF-89D4-F8A81DE286AE}" type="slidenum">
              <a:rPr lang="en-US" smtClean="0"/>
              <a:t>91</a:t>
            </a:fld>
            <a:endParaRPr lang="en-US"/>
          </a:p>
        </p:txBody>
      </p:sp>
    </p:spTree>
    <p:extLst>
      <p:ext uri="{BB962C8B-B14F-4D97-AF65-F5344CB8AC3E}">
        <p14:creationId xmlns:p14="http://schemas.microsoft.com/office/powerpoint/2010/main" val="31984805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data you have to look for signals that can inform model selection can help to reduce runtime and conserve energy when processing large datasets. Here, we’ve traded years of compute time for under an hour of calculating concordance factors.</a:t>
            </a:r>
          </a:p>
        </p:txBody>
      </p:sp>
      <p:sp>
        <p:nvSpPr>
          <p:cNvPr id="4" name="Slide Number Placeholder 3"/>
          <p:cNvSpPr>
            <a:spLocks noGrp="1"/>
          </p:cNvSpPr>
          <p:nvPr>
            <p:ph type="sldNum" sz="quarter" idx="5"/>
          </p:nvPr>
        </p:nvSpPr>
        <p:spPr/>
        <p:txBody>
          <a:bodyPr/>
          <a:lstStyle/>
          <a:p>
            <a:fld id="{710FAD9F-F2D8-4FFF-89D4-F8A81DE286AE}" type="slidenum">
              <a:rPr lang="en-US" smtClean="0"/>
              <a:t>92</a:t>
            </a:fld>
            <a:endParaRPr lang="en-US"/>
          </a:p>
        </p:txBody>
      </p:sp>
    </p:spTree>
    <p:extLst>
      <p:ext uri="{BB962C8B-B14F-4D97-AF65-F5344CB8AC3E}">
        <p14:creationId xmlns:p14="http://schemas.microsoft.com/office/powerpoint/2010/main" val="4198684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read mapping is an integral genomics tool, but it doesn’t let us do everything we could with a whole genome assembly. For instance, large structural variation cannot be inferred, and lifting over coordinate systems between a reference genome and a mapped sample can be tricky.</a:t>
            </a:r>
          </a:p>
        </p:txBody>
      </p:sp>
      <p:sp>
        <p:nvSpPr>
          <p:cNvPr id="4" name="Slide Number Placeholder 3"/>
          <p:cNvSpPr>
            <a:spLocks noGrp="1"/>
          </p:cNvSpPr>
          <p:nvPr>
            <p:ph type="sldNum" sz="quarter" idx="5"/>
          </p:nvPr>
        </p:nvSpPr>
        <p:spPr/>
        <p:txBody>
          <a:bodyPr/>
          <a:lstStyle/>
          <a:p>
            <a:fld id="{710FAD9F-F2D8-4FFF-89D4-F8A81DE286AE}" type="slidenum">
              <a:rPr lang="en-US" smtClean="0"/>
              <a:t>9</a:t>
            </a:fld>
            <a:endParaRPr lang="en-US"/>
          </a:p>
        </p:txBody>
      </p:sp>
    </p:spTree>
    <p:extLst>
      <p:ext uri="{BB962C8B-B14F-4D97-AF65-F5344CB8AC3E}">
        <p14:creationId xmlns:p14="http://schemas.microsoft.com/office/powerpoint/2010/main" val="3360780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site concordance factors are perfect for this because we have no need to transform the data that we already have as input for </a:t>
            </a:r>
            <a:r>
              <a:rPr lang="en-US" dirty="0" err="1"/>
              <a:t>PhyloAcc</a:t>
            </a:r>
            <a:r>
              <a:rPr lang="en-US" dirty="0"/>
              <a:t>. </a:t>
            </a:r>
          </a:p>
        </p:txBody>
      </p:sp>
      <p:sp>
        <p:nvSpPr>
          <p:cNvPr id="4" name="Slide Number Placeholder 3"/>
          <p:cNvSpPr>
            <a:spLocks noGrp="1"/>
          </p:cNvSpPr>
          <p:nvPr>
            <p:ph type="sldNum" sz="quarter" idx="5"/>
          </p:nvPr>
        </p:nvSpPr>
        <p:spPr/>
        <p:txBody>
          <a:bodyPr/>
          <a:lstStyle/>
          <a:p>
            <a:fld id="{710FAD9F-F2D8-4FFF-89D4-F8A81DE286AE}" type="slidenum">
              <a:rPr lang="en-US" smtClean="0"/>
              <a:t>93</a:t>
            </a:fld>
            <a:endParaRPr lang="en-US"/>
          </a:p>
        </p:txBody>
      </p:sp>
    </p:spTree>
    <p:extLst>
      <p:ext uri="{BB962C8B-B14F-4D97-AF65-F5344CB8AC3E}">
        <p14:creationId xmlns:p14="http://schemas.microsoft.com/office/powerpoint/2010/main" val="18977058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use concordance factors in other ways to improve tractability of large datasets. For </a:t>
            </a:r>
            <a:r>
              <a:rPr lang="en-US" dirty="0" err="1"/>
              <a:t>PhyloAcc</a:t>
            </a:r>
            <a:r>
              <a:rPr lang="en-US" dirty="0"/>
              <a:t> we’ve been using them to inform model selection for our input alignments, but we could also use them to help decide which branches of the tree are concordant in most genes and then prune the tree accordingly. </a:t>
            </a:r>
          </a:p>
          <a:p>
            <a:endParaRPr lang="en-US" dirty="0"/>
          </a:p>
          <a:p>
            <a:r>
              <a:rPr lang="en-US" dirty="0"/>
              <a:t>For instance, in another project we have a large phylogeny of 188 rodents and we’d like to estimate substitution rates for 12,000 genes, and here is the tree with branches colored by concordance factor. So if we wanted to process all 12,000 alignments on such a large tree the analysis could take weeks or even months.</a:t>
            </a:r>
          </a:p>
        </p:txBody>
      </p:sp>
      <p:sp>
        <p:nvSpPr>
          <p:cNvPr id="4" name="Slide Number Placeholder 3"/>
          <p:cNvSpPr>
            <a:spLocks noGrp="1"/>
          </p:cNvSpPr>
          <p:nvPr>
            <p:ph type="sldNum" sz="quarter" idx="5"/>
          </p:nvPr>
        </p:nvSpPr>
        <p:spPr/>
        <p:txBody>
          <a:bodyPr/>
          <a:lstStyle/>
          <a:p>
            <a:fld id="{710FAD9F-F2D8-4FFF-89D4-F8A81DE286AE}" type="slidenum">
              <a:rPr lang="en-US" smtClean="0"/>
              <a:t>94</a:t>
            </a:fld>
            <a:endParaRPr lang="en-US"/>
          </a:p>
        </p:txBody>
      </p:sp>
    </p:spTree>
    <p:extLst>
      <p:ext uri="{BB962C8B-B14F-4D97-AF65-F5344CB8AC3E}">
        <p14:creationId xmlns:p14="http://schemas.microsoft.com/office/powerpoint/2010/main" val="9089343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using concordance factors along with branch lengths to inform tree pruning we can reduce the tree size while keeping the branches that are most concordant, consequently reducing runtime for our analyses.</a:t>
            </a:r>
          </a:p>
        </p:txBody>
      </p:sp>
      <p:sp>
        <p:nvSpPr>
          <p:cNvPr id="4" name="Slide Number Placeholder 3"/>
          <p:cNvSpPr>
            <a:spLocks noGrp="1"/>
          </p:cNvSpPr>
          <p:nvPr>
            <p:ph type="sldNum" sz="quarter" idx="5"/>
          </p:nvPr>
        </p:nvSpPr>
        <p:spPr/>
        <p:txBody>
          <a:bodyPr/>
          <a:lstStyle/>
          <a:p>
            <a:fld id="{710FAD9F-F2D8-4FFF-89D4-F8A81DE286AE}" type="slidenum">
              <a:rPr lang="en-US" smtClean="0"/>
              <a:t>95</a:t>
            </a:fld>
            <a:endParaRPr lang="en-US"/>
          </a:p>
        </p:txBody>
      </p:sp>
    </p:spTree>
    <p:extLst>
      <p:ext uri="{BB962C8B-B14F-4D97-AF65-F5344CB8AC3E}">
        <p14:creationId xmlns:p14="http://schemas.microsoft.com/office/powerpoint/2010/main" val="2978848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algorithm is being developed in a software package called bonsai, which will have a suite of concordance factor calculations to aid in these sort of analyses. So using the data we have already to inform how we run our analyses can be a big factor in computational efficiency.</a:t>
            </a:r>
          </a:p>
        </p:txBody>
      </p:sp>
      <p:sp>
        <p:nvSpPr>
          <p:cNvPr id="4" name="Slide Number Placeholder 3"/>
          <p:cNvSpPr>
            <a:spLocks noGrp="1"/>
          </p:cNvSpPr>
          <p:nvPr>
            <p:ph type="sldNum" sz="quarter" idx="5"/>
          </p:nvPr>
        </p:nvSpPr>
        <p:spPr/>
        <p:txBody>
          <a:bodyPr/>
          <a:lstStyle/>
          <a:p>
            <a:fld id="{710FAD9F-F2D8-4FFF-89D4-F8A81DE286AE}" type="slidenum">
              <a:rPr lang="en-US" smtClean="0"/>
              <a:t>96</a:t>
            </a:fld>
            <a:endParaRPr lang="en-US"/>
          </a:p>
        </p:txBody>
      </p:sp>
    </p:spTree>
    <p:extLst>
      <p:ext uri="{BB962C8B-B14F-4D97-AF65-F5344CB8AC3E}">
        <p14:creationId xmlns:p14="http://schemas.microsoft.com/office/powerpoint/2010/main" val="33461082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up until now I’ve basically been focused on running each locus with </a:t>
            </a:r>
            <a:r>
              <a:rPr lang="en-US" dirty="0" err="1"/>
              <a:t>PhyloAcc</a:t>
            </a:r>
            <a:r>
              <a:rPr lang="en-US" dirty="0"/>
              <a:t> one at a time, but of course many of us have access to larger compute clusters that allow us to run many loci or batches of loci at once. So that was the second goal for </a:t>
            </a:r>
            <a:r>
              <a:rPr lang="en-US" dirty="0" err="1"/>
              <a:t>PhyloAcc’s</a:t>
            </a:r>
            <a:r>
              <a:rPr lang="en-US" dirty="0"/>
              <a:t> efficiency, to introduce some way to facilitate batching and running on clusters.</a:t>
            </a:r>
          </a:p>
        </p:txBody>
      </p:sp>
      <p:sp>
        <p:nvSpPr>
          <p:cNvPr id="4" name="Slide Number Placeholder 3"/>
          <p:cNvSpPr>
            <a:spLocks noGrp="1"/>
          </p:cNvSpPr>
          <p:nvPr>
            <p:ph type="sldNum" sz="quarter" idx="5"/>
          </p:nvPr>
        </p:nvSpPr>
        <p:spPr/>
        <p:txBody>
          <a:bodyPr/>
          <a:lstStyle/>
          <a:p>
            <a:fld id="{710FAD9F-F2D8-4FFF-89D4-F8A81DE286AE}" type="slidenum">
              <a:rPr lang="en-US" smtClean="0"/>
              <a:t>97</a:t>
            </a:fld>
            <a:endParaRPr lang="en-US"/>
          </a:p>
        </p:txBody>
      </p:sp>
    </p:spTree>
    <p:extLst>
      <p:ext uri="{BB962C8B-B14F-4D97-AF65-F5344CB8AC3E}">
        <p14:creationId xmlns:p14="http://schemas.microsoft.com/office/powerpoint/2010/main" val="31097994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originally, the way you’d run </a:t>
            </a:r>
            <a:r>
              <a:rPr lang="en-US" dirty="0" err="1"/>
              <a:t>PhyloAcc</a:t>
            </a:r>
            <a:r>
              <a:rPr lang="en-US" dirty="0"/>
              <a:t> was you’d take all of your alignments and your species tree and feed them to the C++ codebase which would do its work and give you back substitution rates and rate categories. While this is multi-threaded, it didn’t have an easy way to split things up to run multiple loci at once. </a:t>
            </a:r>
          </a:p>
          <a:p>
            <a:r>
              <a:rPr lang="en-US" dirty="0"/>
              <a:t>This is actually a common theme I’ve observed among bioinformatics software: optimized for a single locus, even though many use cases require them to be run on many thousands of loci. So again, we hope our solution to this problem in the context of </a:t>
            </a:r>
            <a:r>
              <a:rPr lang="en-US" dirty="0" err="1"/>
              <a:t>PhyloAcc</a:t>
            </a:r>
            <a:r>
              <a:rPr lang="en-US" dirty="0"/>
              <a:t> can be easily adaptable to other stuff.</a:t>
            </a:r>
          </a:p>
        </p:txBody>
      </p:sp>
      <p:sp>
        <p:nvSpPr>
          <p:cNvPr id="4" name="Slide Number Placeholder 3"/>
          <p:cNvSpPr>
            <a:spLocks noGrp="1"/>
          </p:cNvSpPr>
          <p:nvPr>
            <p:ph type="sldNum" sz="quarter" idx="5"/>
          </p:nvPr>
        </p:nvSpPr>
        <p:spPr/>
        <p:txBody>
          <a:bodyPr/>
          <a:lstStyle/>
          <a:p>
            <a:fld id="{710FAD9F-F2D8-4FFF-89D4-F8A81DE286AE}" type="slidenum">
              <a:rPr lang="en-US" smtClean="0"/>
              <a:t>98</a:t>
            </a:fld>
            <a:endParaRPr lang="en-US"/>
          </a:p>
        </p:txBody>
      </p:sp>
    </p:spTree>
    <p:extLst>
      <p:ext uri="{BB962C8B-B14F-4D97-AF65-F5344CB8AC3E}">
        <p14:creationId xmlns:p14="http://schemas.microsoft.com/office/powerpoint/2010/main" val="20000467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our solution was to introduce a new layer of Python code that would handle all of the inputs</a:t>
            </a:r>
          </a:p>
        </p:txBody>
      </p:sp>
      <p:sp>
        <p:nvSpPr>
          <p:cNvPr id="4" name="Slide Number Placeholder 3"/>
          <p:cNvSpPr>
            <a:spLocks noGrp="1"/>
          </p:cNvSpPr>
          <p:nvPr>
            <p:ph type="sldNum" sz="quarter" idx="5"/>
          </p:nvPr>
        </p:nvSpPr>
        <p:spPr/>
        <p:txBody>
          <a:bodyPr/>
          <a:lstStyle/>
          <a:p>
            <a:fld id="{710FAD9F-F2D8-4FFF-89D4-F8A81DE286AE}" type="slidenum">
              <a:rPr lang="en-US" smtClean="0"/>
              <a:t>99</a:t>
            </a:fld>
            <a:endParaRPr lang="en-US"/>
          </a:p>
        </p:txBody>
      </p:sp>
    </p:spTree>
    <p:extLst>
      <p:ext uri="{BB962C8B-B14F-4D97-AF65-F5344CB8AC3E}">
        <p14:creationId xmlns:p14="http://schemas.microsoft.com/office/powerpoint/2010/main" val="33783215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python interface would do all of the concordance factor calculations I talked about in the first half of the talk in addition to some filtering based on the number of informative sites, and then batch loci together based on which model they are to be run with based on the user’s cutoffs.</a:t>
            </a:r>
          </a:p>
          <a:p>
            <a:endParaRPr lang="en-US" dirty="0"/>
          </a:p>
          <a:p>
            <a:r>
              <a:rPr lang="en-US" dirty="0"/>
              <a:t>This interface also generates a </a:t>
            </a:r>
            <a:r>
              <a:rPr lang="en-US" dirty="0" err="1"/>
              <a:t>snakemake</a:t>
            </a:r>
            <a:r>
              <a:rPr lang="en-US" dirty="0"/>
              <a:t> script that handles all job submission to a cluster.</a:t>
            </a:r>
          </a:p>
        </p:txBody>
      </p:sp>
      <p:sp>
        <p:nvSpPr>
          <p:cNvPr id="4" name="Slide Number Placeholder 3"/>
          <p:cNvSpPr>
            <a:spLocks noGrp="1"/>
          </p:cNvSpPr>
          <p:nvPr>
            <p:ph type="sldNum" sz="quarter" idx="5"/>
          </p:nvPr>
        </p:nvSpPr>
        <p:spPr/>
        <p:txBody>
          <a:bodyPr/>
          <a:lstStyle/>
          <a:p>
            <a:fld id="{710FAD9F-F2D8-4FFF-89D4-F8A81DE286AE}" type="slidenum">
              <a:rPr lang="en-US" smtClean="0"/>
              <a:t>100</a:t>
            </a:fld>
            <a:endParaRPr lang="en-US"/>
          </a:p>
        </p:txBody>
      </p:sp>
    </p:spTree>
    <p:extLst>
      <p:ext uri="{BB962C8B-B14F-4D97-AF65-F5344CB8AC3E}">
        <p14:creationId xmlns:p14="http://schemas.microsoft.com/office/powerpoint/2010/main" val="14751427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once the interface is run, the </a:t>
            </a:r>
            <a:r>
              <a:rPr lang="en-US" dirty="0" err="1"/>
              <a:t>snakefile</a:t>
            </a:r>
            <a:r>
              <a:rPr lang="en-US" dirty="0"/>
              <a:t> is executed and runs each job with the appropriate C++ codebase to get the same rates and categories as before.</a:t>
            </a:r>
          </a:p>
        </p:txBody>
      </p:sp>
      <p:sp>
        <p:nvSpPr>
          <p:cNvPr id="4" name="Slide Number Placeholder 3"/>
          <p:cNvSpPr>
            <a:spLocks noGrp="1"/>
          </p:cNvSpPr>
          <p:nvPr>
            <p:ph type="sldNum" sz="quarter" idx="5"/>
          </p:nvPr>
        </p:nvSpPr>
        <p:spPr/>
        <p:txBody>
          <a:bodyPr/>
          <a:lstStyle/>
          <a:p>
            <a:fld id="{710FAD9F-F2D8-4FFF-89D4-F8A81DE286AE}" type="slidenum">
              <a:rPr lang="en-US" smtClean="0"/>
              <a:t>101</a:t>
            </a:fld>
            <a:endParaRPr lang="en-US"/>
          </a:p>
        </p:txBody>
      </p:sp>
    </p:spTree>
    <p:extLst>
      <p:ext uri="{BB962C8B-B14F-4D97-AF65-F5344CB8AC3E}">
        <p14:creationId xmlns:p14="http://schemas.microsoft.com/office/powerpoint/2010/main" val="32698300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Except I want to note in this one case, where we send a batch designated for the species tree model to the gene tree codebase, and this can be done if you want to get an idea of a possible false negative rate. </a:t>
            </a:r>
          </a:p>
          <a:p>
            <a:endParaRPr lang="en-US" dirty="0"/>
          </a:p>
          <a:p>
            <a:r>
              <a:rPr lang="en-US" dirty="0"/>
              <a:t>And this all works out because we’re using these tools for what they’re optimized for. C++ is great and fast for the numerical calculations required by the Bayesian model. Python is great at handling files and strings like trees, and </a:t>
            </a:r>
            <a:r>
              <a:rPr lang="en-US" dirty="0" err="1"/>
              <a:t>snakemake</a:t>
            </a:r>
            <a:r>
              <a:rPr lang="en-US" dirty="0"/>
              <a:t> is made for workflow management. This also gives us the flexibility to add new features at the appropriate level in the future. So this design is really taking advantage of each tool’s strengths. And as a result we get much faster runtimes and more ease of use than if everything were packaged into just python or C++.</a:t>
            </a:r>
          </a:p>
        </p:txBody>
      </p:sp>
      <p:sp>
        <p:nvSpPr>
          <p:cNvPr id="4" name="Slide Number Placeholder 3"/>
          <p:cNvSpPr>
            <a:spLocks noGrp="1"/>
          </p:cNvSpPr>
          <p:nvPr>
            <p:ph type="sldNum" sz="quarter" idx="5"/>
          </p:nvPr>
        </p:nvSpPr>
        <p:spPr/>
        <p:txBody>
          <a:bodyPr/>
          <a:lstStyle/>
          <a:p>
            <a:fld id="{710FAD9F-F2D8-4FFF-89D4-F8A81DE286AE}" type="slidenum">
              <a:rPr lang="en-US" smtClean="0"/>
              <a:t>102</a:t>
            </a:fld>
            <a:endParaRPr lang="en-US"/>
          </a:p>
        </p:txBody>
      </p:sp>
    </p:spTree>
    <p:extLst>
      <p:ext uri="{BB962C8B-B14F-4D97-AF65-F5344CB8AC3E}">
        <p14:creationId xmlns:p14="http://schemas.microsoft.com/office/powerpoint/2010/main" val="1981293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4"/>
            <a:ext cx="2133600" cy="273844"/>
          </a:xfrm>
          <a:prstGeom prst="rect">
            <a:avLst/>
          </a:prstGeom>
        </p:spPr>
        <p:txBody>
          <a:bodyPr/>
          <a:lstStyle/>
          <a:p>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Tree>
    <p:extLst>
      <p:ext uri="{BB962C8B-B14F-4D97-AF65-F5344CB8AC3E}">
        <p14:creationId xmlns:p14="http://schemas.microsoft.com/office/powerpoint/2010/main" val="1936348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4"/>
            <a:ext cx="2133600" cy="273844"/>
          </a:xfrm>
          <a:prstGeom prst="rect">
            <a:avLst/>
          </a:prstGeom>
        </p:spPr>
        <p:txBody>
          <a:bodyPr/>
          <a:lstStyle/>
          <a:p>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CF69CA37-420A-400E-8ACC-FB9469DD06F5}" type="slidenum">
              <a:rPr lang="en-US" smtClean="0"/>
              <a:t>‹#›</a:t>
            </a:fld>
            <a:endParaRPr lang="en-US"/>
          </a:p>
        </p:txBody>
      </p:sp>
    </p:spTree>
    <p:extLst>
      <p:ext uri="{BB962C8B-B14F-4D97-AF65-F5344CB8AC3E}">
        <p14:creationId xmlns:p14="http://schemas.microsoft.com/office/powerpoint/2010/main" val="3446343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4"/>
            <a:ext cx="2133600" cy="273844"/>
          </a:xfrm>
          <a:prstGeom prst="rect">
            <a:avLst/>
          </a:prstGeom>
        </p:spPr>
        <p:txBody>
          <a:bodyPr/>
          <a:lstStyle/>
          <a:p>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CF69CA37-420A-400E-8ACC-FB9469DD06F5}" type="slidenum">
              <a:rPr lang="en-US" smtClean="0"/>
              <a:t>‹#›</a:t>
            </a:fld>
            <a:endParaRPr lang="en-US"/>
          </a:p>
        </p:txBody>
      </p:sp>
    </p:spTree>
    <p:extLst>
      <p:ext uri="{BB962C8B-B14F-4D97-AF65-F5344CB8AC3E}">
        <p14:creationId xmlns:p14="http://schemas.microsoft.com/office/powerpoint/2010/main" val="3250654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075" y="34529"/>
            <a:ext cx="8743950" cy="85725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2491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4"/>
            <a:ext cx="2133600" cy="273844"/>
          </a:xfrm>
          <a:prstGeom prst="rect">
            <a:avLst/>
          </a:prstGeom>
        </p:spPr>
        <p:txBody>
          <a:bodyPr/>
          <a:lstStyle/>
          <a:p>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CF69CA37-420A-400E-8ACC-FB9469DD06F5}" type="slidenum">
              <a:rPr lang="en-US" smtClean="0"/>
              <a:t>‹#›</a:t>
            </a:fld>
            <a:endParaRPr lang="en-US"/>
          </a:p>
        </p:txBody>
      </p:sp>
    </p:spTree>
    <p:extLst>
      <p:ext uri="{BB962C8B-B14F-4D97-AF65-F5344CB8AC3E}">
        <p14:creationId xmlns:p14="http://schemas.microsoft.com/office/powerpoint/2010/main" val="1803714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4"/>
            <a:ext cx="2133600" cy="273844"/>
          </a:xfrm>
          <a:prstGeom prst="rect">
            <a:avLst/>
          </a:prstGeom>
        </p:spPr>
        <p:txBody>
          <a:bodyPr/>
          <a:lstStyle/>
          <a:p>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4"/>
            <a:ext cx="2133600" cy="273844"/>
          </a:xfrm>
          <a:prstGeom prst="rect">
            <a:avLst/>
          </a:prstGeom>
        </p:spPr>
        <p:txBody>
          <a:bodyPr/>
          <a:lstStyle/>
          <a:p>
            <a:fld id="{CF69CA37-420A-400E-8ACC-FB9469DD06F5}" type="slidenum">
              <a:rPr lang="en-US" smtClean="0"/>
              <a:t>‹#›</a:t>
            </a:fld>
            <a:endParaRPr lang="en-US"/>
          </a:p>
        </p:txBody>
      </p:sp>
    </p:spTree>
    <p:extLst>
      <p:ext uri="{BB962C8B-B14F-4D97-AF65-F5344CB8AC3E}">
        <p14:creationId xmlns:p14="http://schemas.microsoft.com/office/powerpoint/2010/main" val="806926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4767264"/>
            <a:ext cx="2133600" cy="273844"/>
          </a:xfrm>
          <a:prstGeom prst="rect">
            <a:avLst/>
          </a:prstGeom>
        </p:spPr>
        <p:txBody>
          <a:bodyPr/>
          <a:lstStyle/>
          <a:p>
            <a:endParaRPr lang="en-US"/>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4"/>
            <a:ext cx="2133600" cy="273844"/>
          </a:xfrm>
          <a:prstGeom prst="rect">
            <a:avLst/>
          </a:prstGeom>
        </p:spPr>
        <p:txBody>
          <a:bodyPr/>
          <a:lstStyle/>
          <a:p>
            <a:fld id="{CF69CA37-420A-400E-8ACC-FB9469DD06F5}" type="slidenum">
              <a:rPr lang="en-US" smtClean="0"/>
              <a:t>‹#›</a:t>
            </a:fld>
            <a:endParaRPr lang="en-US"/>
          </a:p>
        </p:txBody>
      </p:sp>
    </p:spTree>
    <p:extLst>
      <p:ext uri="{BB962C8B-B14F-4D97-AF65-F5344CB8AC3E}">
        <p14:creationId xmlns:p14="http://schemas.microsoft.com/office/powerpoint/2010/main" val="177573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a:xfrm>
            <a:off x="457200" y="4767264"/>
            <a:ext cx="2133600" cy="273844"/>
          </a:xfrm>
          <a:prstGeom prst="rect">
            <a:avLst/>
          </a:prstGeom>
        </p:spPr>
        <p:txBody>
          <a:bodyPr/>
          <a:lstStyle/>
          <a:p>
            <a:endParaRPr 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4"/>
            <a:ext cx="2133600" cy="273844"/>
          </a:xfrm>
          <a:prstGeom prst="rect">
            <a:avLst/>
          </a:prstGeom>
        </p:spPr>
        <p:txBody>
          <a:bodyPr/>
          <a:lstStyle/>
          <a:p>
            <a:fld id="{CF69CA37-420A-400E-8ACC-FB9469DD06F5}" type="slidenum">
              <a:rPr lang="en-US" smtClean="0"/>
              <a:t>‹#›</a:t>
            </a:fld>
            <a:endParaRPr lang="en-US"/>
          </a:p>
        </p:txBody>
      </p:sp>
    </p:spTree>
    <p:extLst>
      <p:ext uri="{BB962C8B-B14F-4D97-AF65-F5344CB8AC3E}">
        <p14:creationId xmlns:p14="http://schemas.microsoft.com/office/powerpoint/2010/main" val="3997852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4"/>
            <a:ext cx="2133600" cy="273844"/>
          </a:xfrm>
          <a:prstGeom prst="rect">
            <a:avLst/>
          </a:prstGeom>
        </p:spPr>
        <p:txBody>
          <a:bodyPr/>
          <a:lstStyle/>
          <a:p>
            <a:endParaRPr lang="en-US"/>
          </a:p>
        </p:txBody>
      </p:sp>
      <p:sp>
        <p:nvSpPr>
          <p:cNvPr id="3" name="Footer Placeholder 2"/>
          <p:cNvSpPr>
            <a:spLocks noGrp="1"/>
          </p:cNvSpPr>
          <p:nvPr>
            <p:ph type="ftr" sz="quarter" idx="11"/>
          </p:nvPr>
        </p:nvSpPr>
        <p:spPr>
          <a:xfrm>
            <a:off x="3124200" y="4767264"/>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4"/>
            <a:ext cx="2133600" cy="273844"/>
          </a:xfrm>
          <a:prstGeom prst="rect">
            <a:avLst/>
          </a:prstGeom>
        </p:spPr>
        <p:txBody>
          <a:bodyPr/>
          <a:lstStyle/>
          <a:p>
            <a:fld id="{CF69CA37-420A-400E-8ACC-FB9469DD06F5}" type="slidenum">
              <a:rPr lang="en-US" smtClean="0"/>
              <a:t>‹#›</a:t>
            </a:fld>
            <a:endParaRPr lang="en-US"/>
          </a:p>
        </p:txBody>
      </p:sp>
    </p:spTree>
    <p:extLst>
      <p:ext uri="{BB962C8B-B14F-4D97-AF65-F5344CB8AC3E}">
        <p14:creationId xmlns:p14="http://schemas.microsoft.com/office/powerpoint/2010/main" val="2283703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57200" y="4767264"/>
            <a:ext cx="2133600" cy="273844"/>
          </a:xfrm>
          <a:prstGeom prst="rect">
            <a:avLst/>
          </a:prstGeom>
        </p:spPr>
        <p:txBody>
          <a:bodyPr/>
          <a:lstStyle/>
          <a:p>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4"/>
            <a:ext cx="2133600" cy="273844"/>
          </a:xfrm>
          <a:prstGeom prst="rect">
            <a:avLst/>
          </a:prstGeom>
        </p:spPr>
        <p:txBody>
          <a:bodyPr/>
          <a:lstStyle/>
          <a:p>
            <a:fld id="{CF69CA37-420A-400E-8ACC-FB9469DD06F5}" type="slidenum">
              <a:rPr lang="en-US" smtClean="0"/>
              <a:t>‹#›</a:t>
            </a:fld>
            <a:endParaRPr lang="en-US"/>
          </a:p>
        </p:txBody>
      </p:sp>
    </p:spTree>
    <p:extLst>
      <p:ext uri="{BB962C8B-B14F-4D97-AF65-F5344CB8AC3E}">
        <p14:creationId xmlns:p14="http://schemas.microsoft.com/office/powerpoint/2010/main" val="2368846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4"/>
            <a:ext cx="2133600" cy="273844"/>
          </a:xfrm>
          <a:prstGeom prst="rect">
            <a:avLst/>
          </a:prstGeom>
        </p:spPr>
        <p:txBody>
          <a:bodyPr/>
          <a:lstStyle/>
          <a:p>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4"/>
            <a:ext cx="2133600" cy="273844"/>
          </a:xfrm>
          <a:prstGeom prst="rect">
            <a:avLst/>
          </a:prstGeom>
        </p:spPr>
        <p:txBody>
          <a:bodyPr/>
          <a:lstStyle/>
          <a:p>
            <a:fld id="{CF69CA37-420A-400E-8ACC-FB9469DD06F5}" type="slidenum">
              <a:rPr lang="en-US" smtClean="0"/>
              <a:t>‹#›</a:t>
            </a:fld>
            <a:endParaRPr lang="en-US"/>
          </a:p>
        </p:txBody>
      </p:sp>
    </p:spTree>
    <p:extLst>
      <p:ext uri="{BB962C8B-B14F-4D97-AF65-F5344CB8AC3E}">
        <p14:creationId xmlns:p14="http://schemas.microsoft.com/office/powerpoint/2010/main" val="1068283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3057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378" rtl="0" eaLnBrk="1" latinLnBrk="0" hangingPunct="1">
        <a:spcBef>
          <a:spcPct val="0"/>
        </a:spcBef>
        <a:buNone/>
        <a:defRPr sz="3600" i="0" kern="1200">
          <a:solidFill>
            <a:schemeClr val="tx1"/>
          </a:solidFill>
          <a:latin typeface="Source Sans Pro" panose="020B0604020202020204" pitchFamily="34" charset="0"/>
          <a:ea typeface="+mj-ea"/>
          <a:cs typeface="+mj-cs"/>
        </a:defRPr>
      </a:lvl1pPr>
    </p:titleStyle>
    <p:bodyStyle>
      <a:lvl1pPr marL="342892" indent="-342892" algn="l" defTabSz="914378" rtl="0" eaLnBrk="1" latinLnBrk="0" hangingPunct="1">
        <a:spcBef>
          <a:spcPct val="20000"/>
        </a:spcBef>
        <a:buFont typeface="Arial" panose="020B0604020202020204" pitchFamily="34" charset="0"/>
        <a:buChar char="•"/>
        <a:defRPr sz="3200" kern="1200">
          <a:solidFill>
            <a:schemeClr val="tx1"/>
          </a:solidFill>
          <a:latin typeface="Source Sans Pro" panose="020B0503030403020204" pitchFamily="34" charset="0"/>
          <a:ea typeface="Source Sans Pro" panose="020B0503030403020204" pitchFamily="34" charset="0"/>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Source Sans Pro" panose="020B0503030403020204" pitchFamily="34" charset="0"/>
          <a:ea typeface="Source Sans Pro" panose="020B0503030403020204" pitchFamily="34" charset="0"/>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Source Sans Pro" panose="020B0503030403020204" pitchFamily="34" charset="0"/>
          <a:ea typeface="Source Sans Pro" panose="020B0503030403020204" pitchFamily="34" charset="0"/>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Source Sans Pro" panose="020B0503030403020204" pitchFamily="34" charset="0"/>
          <a:ea typeface="Source Sans Pro" panose="020B0503030403020204" pitchFamily="34" charset="0"/>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Source Sans Pro" panose="020B0503030403020204" pitchFamily="34" charset="0"/>
          <a:ea typeface="Source Sans Pro" panose="020B0503030403020204" pitchFamily="34" charset="0"/>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hyperlink" Target="https://phyloacc.github.io/" TargetMode="External"/></Relationships>
</file>

<file path=ppt/slides/_rels/slide10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png"/></Relationships>
</file>

<file path=ppt/slides/_rels/slide10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hyperlink" Target="http://dailymammal.com/murines-five-ways/"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1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1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860.png"/></Relationships>
</file>

<file path=ppt/slides/_rels/slide1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860.png"/></Relationships>
</file>

<file path=ppt/slides/_rels/slide1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1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1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1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1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1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4.png"/><Relationship Id="rId4" Type="http://schemas.openxmlformats.org/officeDocument/2006/relationships/image" Target="../media/image77.png"/></Relationships>
</file>

<file path=ppt/slides/_rels/slide1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6.png"/><Relationship Id="rId4" Type="http://schemas.openxmlformats.org/officeDocument/2006/relationships/image" Target="../media/image85.png"/></Relationships>
</file>

<file path=ppt/slides/_rels/slide13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5.png"/></Relationships>
</file>

<file path=ppt/slides/_rels/slide13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5.png"/></Relationships>
</file>

<file path=ppt/slides/_rels/slide13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5.png"/></Relationships>
</file>

<file path=ppt/slides/_rels/slide1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8.png"/><Relationship Id="rId7"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9.png"/><Relationship Id="rId9" Type="http://schemas.openxmlformats.org/officeDocument/2006/relationships/image" Target="../media/image39.png"/></Relationships>
</file>

<file path=ppt/slides/_rels/slide6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9.png"/><Relationship Id="rId7"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8.png"/><Relationship Id="rId9"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9.png"/><Relationship Id="rId7"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8.png"/><Relationship Id="rId9" Type="http://schemas.openxmlformats.org/officeDocument/2006/relationships/image" Target="../media/image39.pn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8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hyperlink" Target="https://github.com/gwct/bonsai" TargetMode="External"/><Relationship Id="rId5" Type="http://schemas.openxmlformats.org/officeDocument/2006/relationships/image" Target="../media/image55.png"/><Relationship Id="rId4" Type="http://schemas.openxmlformats.org/officeDocument/2006/relationships/image" Target="../media/image54.png"/></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524F94F-3D30-4DBE-B32D-A0165EFA24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200775" y="3982"/>
            <a:ext cx="2943225" cy="5072039"/>
          </a:xfrm>
          <a:prstGeom prst="rect">
            <a:avLst/>
          </a:prstGeom>
        </p:spPr>
      </p:pic>
      <p:sp>
        <p:nvSpPr>
          <p:cNvPr id="2" name="Title 1"/>
          <p:cNvSpPr>
            <a:spLocks noGrp="1"/>
          </p:cNvSpPr>
          <p:nvPr>
            <p:ph type="ctrTitle"/>
          </p:nvPr>
        </p:nvSpPr>
        <p:spPr>
          <a:xfrm>
            <a:off x="346451" y="380470"/>
            <a:ext cx="8405664" cy="1102519"/>
          </a:xfrm>
        </p:spPr>
        <p:txBody>
          <a:bodyPr>
            <a:noAutofit/>
          </a:bodyPr>
          <a:lstStyle/>
          <a:p>
            <a:r>
              <a:rPr lang="en-US" dirty="0"/>
              <a:t>Quantifying and mitigating reference bias in comparative genomics</a:t>
            </a:r>
          </a:p>
        </p:txBody>
      </p:sp>
      <p:sp>
        <p:nvSpPr>
          <p:cNvPr id="10" name="Subtitle 2">
            <a:extLst>
              <a:ext uri="{FF2B5EF4-FFF2-40B4-BE49-F238E27FC236}">
                <a16:creationId xmlns:a16="http://schemas.microsoft.com/office/drawing/2014/main" id="{FE61E58B-560C-49C2-BABF-864C2EF732A6}"/>
              </a:ext>
            </a:extLst>
          </p:cNvPr>
          <p:cNvSpPr txBox="1">
            <a:spLocks/>
          </p:cNvSpPr>
          <p:nvPr/>
        </p:nvSpPr>
        <p:spPr>
          <a:xfrm>
            <a:off x="1502471" y="2500708"/>
            <a:ext cx="2188924" cy="815504"/>
          </a:xfrm>
          <a:prstGeom prst="rect">
            <a:avLst/>
          </a:prstGeom>
        </p:spPr>
        <p:txBody>
          <a:bodyPr vert="horz" lIns="91438" tIns="45719" rIns="91438" bIns="45719" rtlCol="0">
            <a:normAutofit/>
          </a:bodyPr>
          <a:lstStyle>
            <a:lvl1pPr marL="0" indent="0" algn="ctr" defTabSz="914378" rtl="0" eaLnBrk="1" latinLnBrk="0" hangingPunct="1">
              <a:spcBef>
                <a:spcPct val="20000"/>
              </a:spcBef>
              <a:buFont typeface="Arial" panose="020B0604020202020204" pitchFamily="34" charset="0"/>
              <a:buNone/>
              <a:defRPr sz="3200" kern="1200">
                <a:solidFill>
                  <a:schemeClr val="tx1">
                    <a:tint val="75000"/>
                  </a:schemeClr>
                </a:solidFill>
                <a:latin typeface="Source Sans Pro" panose="020B0503030403020204" pitchFamily="34" charset="0"/>
                <a:ea typeface="Source Sans Pro" panose="020B0503030403020204" pitchFamily="34" charset="0"/>
                <a:cs typeface="+mn-cs"/>
              </a:defRPr>
            </a:lvl1pPr>
            <a:lvl2pPr marL="457189" indent="0" algn="ctr" defTabSz="914378" rtl="0" eaLnBrk="1" latinLnBrk="0" hangingPunct="1">
              <a:spcBef>
                <a:spcPct val="20000"/>
              </a:spcBef>
              <a:buFont typeface="Arial" panose="020B0604020202020204" pitchFamily="34" charset="0"/>
              <a:buNone/>
              <a:defRPr sz="2800" kern="1200">
                <a:solidFill>
                  <a:schemeClr val="tx1">
                    <a:tint val="75000"/>
                  </a:schemeClr>
                </a:solidFill>
                <a:latin typeface="Source Sans Pro" panose="020B0503030403020204" pitchFamily="34" charset="0"/>
                <a:ea typeface="Source Sans Pro" panose="020B0503030403020204" pitchFamily="34" charset="0"/>
                <a:cs typeface="+mn-cs"/>
              </a:defRPr>
            </a:lvl2pPr>
            <a:lvl3pPr marL="914378" indent="0" algn="ctr" defTabSz="914378" rtl="0" eaLnBrk="1" latinLnBrk="0" hangingPunct="1">
              <a:spcBef>
                <a:spcPct val="20000"/>
              </a:spcBef>
              <a:buFont typeface="Arial" panose="020B0604020202020204" pitchFamily="34" charset="0"/>
              <a:buNone/>
              <a:defRPr sz="2400" kern="1200">
                <a:solidFill>
                  <a:schemeClr val="tx1">
                    <a:tint val="75000"/>
                  </a:schemeClr>
                </a:solidFill>
                <a:latin typeface="Source Sans Pro" panose="020B0503030403020204" pitchFamily="34" charset="0"/>
                <a:ea typeface="Source Sans Pro" panose="020B0503030403020204" pitchFamily="34" charset="0"/>
                <a:cs typeface="+mn-cs"/>
              </a:defRPr>
            </a:lvl3pPr>
            <a:lvl4pPr marL="1371566" indent="0" algn="ctr" defTabSz="914378" rtl="0" eaLnBrk="1" latinLnBrk="0" hangingPunct="1">
              <a:spcBef>
                <a:spcPct val="20000"/>
              </a:spcBef>
              <a:buFont typeface="Arial" panose="020B0604020202020204" pitchFamily="34" charset="0"/>
              <a:buNone/>
              <a:defRPr sz="2000" kern="1200">
                <a:solidFill>
                  <a:schemeClr val="tx1">
                    <a:tint val="75000"/>
                  </a:schemeClr>
                </a:solidFill>
                <a:latin typeface="Source Sans Pro" panose="020B0503030403020204" pitchFamily="34" charset="0"/>
                <a:ea typeface="Source Sans Pro" panose="020B0503030403020204" pitchFamily="34" charset="0"/>
                <a:cs typeface="+mn-cs"/>
              </a:defRPr>
            </a:lvl4pPr>
            <a:lvl5pPr marL="1828754" indent="0" algn="ctr" defTabSz="914378" rtl="0" eaLnBrk="1" latinLnBrk="0" hangingPunct="1">
              <a:spcBef>
                <a:spcPct val="20000"/>
              </a:spcBef>
              <a:buFont typeface="Arial" panose="020B0604020202020204" pitchFamily="34" charset="0"/>
              <a:buNone/>
              <a:defRPr sz="2000" kern="1200">
                <a:solidFill>
                  <a:schemeClr val="tx1">
                    <a:tint val="75000"/>
                  </a:schemeClr>
                </a:solidFill>
                <a:latin typeface="Source Sans Pro" panose="020B0503030403020204" pitchFamily="34" charset="0"/>
                <a:ea typeface="Source Sans Pro" panose="020B0503030403020204" pitchFamily="34" charset="0"/>
                <a:cs typeface="+mn-cs"/>
              </a:defRPr>
            </a:lvl5pPr>
            <a:lvl6pPr marL="2285943" indent="0" algn="ctr" defTabSz="914378"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132" indent="0" algn="ctr" defTabSz="914378"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320" indent="0" algn="ctr" defTabSz="914378"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509" indent="0" algn="ctr" defTabSz="914378"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2400" dirty="0">
                <a:solidFill>
                  <a:schemeClr val="tx1"/>
                </a:solidFill>
              </a:rPr>
              <a:t>Gregg Thomas</a:t>
            </a:r>
          </a:p>
          <a:p>
            <a:pPr algn="l"/>
            <a:r>
              <a:rPr lang="en-US" sz="1400" u="sng" dirty="0">
                <a:solidFill>
                  <a:srgbClr val="0070C0"/>
                </a:solidFill>
              </a:rPr>
              <a:t>gwct.github.io</a:t>
            </a:r>
            <a:endParaRPr lang="en-US" sz="1400" u="sng" dirty="0">
              <a:solidFill>
                <a:srgbClr val="0070C0"/>
              </a:solidFill>
              <a:cs typeface="Calibri"/>
            </a:endParaRPr>
          </a:p>
        </p:txBody>
      </p:sp>
      <p:pic>
        <p:nvPicPr>
          <p:cNvPr id="12" name="Picture 11" descr="A person smiling for the camera&#10;&#10;Description automatically generated with low confidence">
            <a:extLst>
              <a:ext uri="{FF2B5EF4-FFF2-40B4-BE49-F238E27FC236}">
                <a16:creationId xmlns:a16="http://schemas.microsoft.com/office/drawing/2014/main" id="{3D2F84EA-F0E7-40E8-8E9A-F6FA7F142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58" y="2451070"/>
            <a:ext cx="928370" cy="910167"/>
          </a:xfrm>
          <a:prstGeom prst="rect">
            <a:avLst/>
          </a:prstGeom>
          <a:ln>
            <a:solidFill>
              <a:schemeClr val="tx1">
                <a:lumMod val="75000"/>
                <a:lumOff val="25000"/>
              </a:schemeClr>
            </a:solidFill>
          </a:ln>
          <a:effectLst>
            <a:outerShdw blurRad="50800" dist="38100" dir="8100000" algn="tr" rotWithShape="0">
              <a:prstClr val="black">
                <a:alpha val="40000"/>
              </a:prstClr>
            </a:outerShdw>
          </a:effectLst>
        </p:spPr>
      </p:pic>
      <p:pic>
        <p:nvPicPr>
          <p:cNvPr id="13" name="Picture 12" descr="A picture containing logo&#10;&#10;Description automatically generated">
            <a:extLst>
              <a:ext uri="{FF2B5EF4-FFF2-40B4-BE49-F238E27FC236}">
                <a16:creationId xmlns:a16="http://schemas.microsoft.com/office/drawing/2014/main" id="{EA6BE357-C9BA-4F19-B1C7-EC1A74F29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797" y="2506387"/>
            <a:ext cx="2887511" cy="742503"/>
          </a:xfrm>
          <a:prstGeom prst="rect">
            <a:avLst/>
          </a:prstGeom>
        </p:spPr>
      </p:pic>
    </p:spTree>
    <p:extLst>
      <p:ext uri="{BB962C8B-B14F-4D97-AF65-F5344CB8AC3E}">
        <p14:creationId xmlns:p14="http://schemas.microsoft.com/office/powerpoint/2010/main" val="1226820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68E11F-0A09-CABB-DD80-2F62739B818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19075" y="1537487"/>
            <a:ext cx="5483533" cy="2883581"/>
          </a:xfrm>
          <a:prstGeom prst="rect">
            <a:avLst/>
          </a:prstGeom>
        </p:spPr>
      </p:pic>
      <p:sp>
        <p:nvSpPr>
          <p:cNvPr id="6" name="Title 1">
            <a:extLst>
              <a:ext uri="{FF2B5EF4-FFF2-40B4-BE49-F238E27FC236}">
                <a16:creationId xmlns:a16="http://schemas.microsoft.com/office/drawing/2014/main" id="{3D83C0E0-D886-BF07-01C9-AECB4F96FC58}"/>
              </a:ext>
            </a:extLst>
          </p:cNvPr>
          <p:cNvSpPr>
            <a:spLocks noGrp="1"/>
          </p:cNvSpPr>
          <p:nvPr>
            <p:ph type="title"/>
          </p:nvPr>
        </p:nvSpPr>
        <p:spPr>
          <a:xfrm>
            <a:off x="219075" y="155909"/>
            <a:ext cx="8743950" cy="857250"/>
          </a:xfrm>
        </p:spPr>
        <p:txBody>
          <a:bodyPr>
            <a:normAutofit fontScale="90000"/>
          </a:bodyPr>
          <a:lstStyle/>
          <a:p>
            <a:r>
              <a:rPr lang="en-US" dirty="0"/>
              <a:t>Read mapping is a fast alternative to genome assembly</a:t>
            </a:r>
          </a:p>
        </p:txBody>
      </p:sp>
      <p:sp>
        <p:nvSpPr>
          <p:cNvPr id="12" name="Rectangle: Rounded Corners 11">
            <a:extLst>
              <a:ext uri="{FF2B5EF4-FFF2-40B4-BE49-F238E27FC236}">
                <a16:creationId xmlns:a16="http://schemas.microsoft.com/office/drawing/2014/main" id="{6283D06D-1A57-B249-2819-A9085FFF4EAC}"/>
              </a:ext>
            </a:extLst>
          </p:cNvPr>
          <p:cNvSpPr/>
          <p:nvPr/>
        </p:nvSpPr>
        <p:spPr>
          <a:xfrm>
            <a:off x="5707119" y="2406238"/>
            <a:ext cx="2828393" cy="1015663"/>
          </a:xfrm>
          <a:prstGeom prst="roundRect">
            <a:avLst/>
          </a:prstGeom>
          <a:solidFill>
            <a:schemeClr val="tx2"/>
          </a:solidFill>
          <a:ln>
            <a:solidFill>
              <a:schemeClr val="tx2">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D86B082-7A05-0396-1B06-448EAD96FBC5}"/>
              </a:ext>
            </a:extLst>
          </p:cNvPr>
          <p:cNvSpPr txBox="1"/>
          <p:nvPr/>
        </p:nvSpPr>
        <p:spPr>
          <a:xfrm>
            <a:off x="5707119" y="2406238"/>
            <a:ext cx="2828393" cy="1015663"/>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Used for comparing short variation between genomes</a:t>
            </a:r>
          </a:p>
        </p:txBody>
      </p:sp>
      <p:sp>
        <p:nvSpPr>
          <p:cNvPr id="14" name="Rectangle: Rounded Corners 13">
            <a:extLst>
              <a:ext uri="{FF2B5EF4-FFF2-40B4-BE49-F238E27FC236}">
                <a16:creationId xmlns:a16="http://schemas.microsoft.com/office/drawing/2014/main" id="{96D2D949-48CD-1535-D9C9-0EFAAFCFE328}"/>
              </a:ext>
            </a:extLst>
          </p:cNvPr>
          <p:cNvSpPr/>
          <p:nvPr/>
        </p:nvSpPr>
        <p:spPr>
          <a:xfrm>
            <a:off x="5702608" y="866247"/>
            <a:ext cx="2828393" cy="1015663"/>
          </a:xfrm>
          <a:prstGeom prst="roundRect">
            <a:avLst/>
          </a:prstGeom>
          <a:solidFill>
            <a:schemeClr val="tx2"/>
          </a:solidFill>
          <a:ln>
            <a:solidFill>
              <a:schemeClr val="tx2">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B15C27D-610D-A276-7550-258F25D6E5B6}"/>
              </a:ext>
            </a:extLst>
          </p:cNvPr>
          <p:cNvSpPr txBox="1"/>
          <p:nvPr/>
        </p:nvSpPr>
        <p:spPr>
          <a:xfrm>
            <a:off x="5702608" y="866247"/>
            <a:ext cx="2828393" cy="1015663"/>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Commonly done for both population and comparative genomics</a:t>
            </a:r>
          </a:p>
        </p:txBody>
      </p:sp>
      <p:sp>
        <p:nvSpPr>
          <p:cNvPr id="16" name="Rectangle: Rounded Corners 15">
            <a:extLst>
              <a:ext uri="{FF2B5EF4-FFF2-40B4-BE49-F238E27FC236}">
                <a16:creationId xmlns:a16="http://schemas.microsoft.com/office/drawing/2014/main" id="{AAD27E8B-D9BD-1952-2916-352B386DA0EC}"/>
              </a:ext>
            </a:extLst>
          </p:cNvPr>
          <p:cNvSpPr/>
          <p:nvPr/>
        </p:nvSpPr>
        <p:spPr>
          <a:xfrm>
            <a:off x="5707119" y="3929734"/>
            <a:ext cx="2828393" cy="707886"/>
          </a:xfrm>
          <a:prstGeom prst="roundRect">
            <a:avLst/>
          </a:prstGeom>
          <a:solidFill>
            <a:schemeClr val="tx2"/>
          </a:solidFill>
          <a:ln>
            <a:solidFill>
              <a:schemeClr val="tx2">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D0CF4F2-67F7-0116-85BF-7B93D5F456C3}"/>
              </a:ext>
            </a:extLst>
          </p:cNvPr>
          <p:cNvSpPr txBox="1"/>
          <p:nvPr/>
        </p:nvSpPr>
        <p:spPr>
          <a:xfrm>
            <a:off x="5707119" y="3929733"/>
            <a:ext cx="2828393" cy="707886"/>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Cannot infer large structural variation</a:t>
            </a:r>
          </a:p>
        </p:txBody>
      </p:sp>
      <p:sp>
        <p:nvSpPr>
          <p:cNvPr id="10" name="Rectangle 9">
            <a:extLst>
              <a:ext uri="{FF2B5EF4-FFF2-40B4-BE49-F238E27FC236}">
                <a16:creationId xmlns:a16="http://schemas.microsoft.com/office/drawing/2014/main" id="{09B60482-A32D-FF11-2C5C-67F62F160431}"/>
              </a:ext>
            </a:extLst>
          </p:cNvPr>
          <p:cNvSpPr/>
          <p:nvPr/>
        </p:nvSpPr>
        <p:spPr>
          <a:xfrm>
            <a:off x="0" y="0"/>
            <a:ext cx="9144000" cy="5144121"/>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4D56284-68E6-EEED-221B-D0196CD35B47}"/>
              </a:ext>
            </a:extLst>
          </p:cNvPr>
          <p:cNvSpPr txBox="1"/>
          <p:nvPr/>
        </p:nvSpPr>
        <p:spPr>
          <a:xfrm>
            <a:off x="0" y="2097802"/>
            <a:ext cx="9144000" cy="830997"/>
          </a:xfrm>
          <a:prstGeom prst="rect">
            <a:avLst/>
          </a:prstGeom>
          <a:solidFill>
            <a:schemeClr val="bg1"/>
          </a:solidFill>
        </p:spPr>
        <p:txBody>
          <a:bodyPr wrap="square" rtlCol="0">
            <a:spAutoFit/>
          </a:bodyPr>
          <a:lstStyle/>
          <a:p>
            <a:pPr algn="ctr"/>
            <a:r>
              <a:rPr lang="en-US" sz="2400" dirty="0">
                <a:latin typeface="Source Sans Pro" panose="020B0503030403020204" pitchFamily="34" charset="0"/>
                <a:ea typeface="Source Sans Pro" panose="020B0503030403020204" pitchFamily="34" charset="0"/>
              </a:rPr>
              <a:t>How well does read mapping actually capture short variation in a sample with varying levels of divergence?</a:t>
            </a:r>
          </a:p>
        </p:txBody>
      </p:sp>
    </p:spTree>
    <p:extLst>
      <p:ext uri="{BB962C8B-B14F-4D97-AF65-F5344CB8AC3E}">
        <p14:creationId xmlns:p14="http://schemas.microsoft.com/office/powerpoint/2010/main" val="15770675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1CBA6E16-210C-4055-B40A-5E4B5DB173B3}"/>
              </a:ext>
            </a:extLst>
          </p:cNvPr>
          <p:cNvSpPr/>
          <p:nvPr/>
        </p:nvSpPr>
        <p:spPr>
          <a:xfrm>
            <a:off x="4905491" y="4390442"/>
            <a:ext cx="1631606" cy="523220"/>
          </a:xfrm>
          <a:prstGeom prst="roundRect">
            <a:avLst/>
          </a:prstGeom>
          <a:solidFill>
            <a:schemeClr val="accent2">
              <a:lumMod val="40000"/>
              <a:lumOff val="60000"/>
            </a:schemeClr>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DD62E638-AD1D-404B-868B-F893599542F3}"/>
              </a:ext>
            </a:extLst>
          </p:cNvPr>
          <p:cNvCxnSpPr>
            <a:cxnSpLocks/>
          </p:cNvCxnSpPr>
          <p:nvPr/>
        </p:nvCxnSpPr>
        <p:spPr>
          <a:xfrm>
            <a:off x="2030852" y="2661406"/>
            <a:ext cx="44541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6723CB35-9BF9-458C-88A6-7629BDBA8F97}"/>
              </a:ext>
            </a:extLst>
          </p:cNvPr>
          <p:cNvSpPr/>
          <p:nvPr/>
        </p:nvSpPr>
        <p:spPr>
          <a:xfrm>
            <a:off x="2592228" y="2270892"/>
            <a:ext cx="1837465" cy="699712"/>
          </a:xfrm>
          <a:prstGeom prst="roundRect">
            <a:avLst/>
          </a:prstGeom>
          <a:solidFill>
            <a:schemeClr val="tx1">
              <a:lumMod val="65000"/>
              <a:lumOff val="35000"/>
            </a:schemeClr>
          </a:solidFill>
          <a:ln>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16BDEEF-6100-4768-86AE-A5A6925B747F}"/>
              </a:ext>
            </a:extLst>
          </p:cNvPr>
          <p:cNvSpPr txBox="1"/>
          <p:nvPr/>
        </p:nvSpPr>
        <p:spPr>
          <a:xfrm>
            <a:off x="2609269" y="2307233"/>
            <a:ext cx="1777684" cy="646331"/>
          </a:xfrm>
          <a:prstGeom prst="rect">
            <a:avLst/>
          </a:prstGeom>
          <a:noFill/>
        </p:spPr>
        <p:txBody>
          <a:bodyPr wrap="square" rtlCol="0">
            <a:spAutoFit/>
          </a:bodyPr>
          <a:lstStyle/>
          <a:p>
            <a:pPr algn="ctr"/>
            <a:r>
              <a:rPr lang="en-US" dirty="0" err="1">
                <a:solidFill>
                  <a:schemeClr val="bg1"/>
                </a:solidFill>
                <a:latin typeface="Source Sans Pro" panose="020B0503030403020204" pitchFamily="34" charset="0"/>
                <a:ea typeface="Source Sans Pro" panose="020B0503030403020204" pitchFamily="34" charset="0"/>
              </a:rPr>
              <a:t>PhyloAcc</a:t>
            </a:r>
            <a:r>
              <a:rPr lang="en-US" dirty="0">
                <a:solidFill>
                  <a:schemeClr val="bg1"/>
                </a:solidFill>
                <a:latin typeface="Source Sans Pro" panose="020B0503030403020204" pitchFamily="34" charset="0"/>
                <a:ea typeface="Source Sans Pro" panose="020B0503030403020204" pitchFamily="34" charset="0"/>
              </a:rPr>
              <a:t> </a:t>
            </a:r>
          </a:p>
          <a:p>
            <a:pPr algn="ctr"/>
            <a:r>
              <a:rPr lang="en-US" dirty="0">
                <a:solidFill>
                  <a:schemeClr val="bg1"/>
                </a:solidFill>
                <a:latin typeface="Source Sans Pro" panose="020B0503030403020204" pitchFamily="34" charset="0"/>
                <a:ea typeface="Source Sans Pro" panose="020B0503030403020204" pitchFamily="34" charset="0"/>
              </a:rPr>
              <a:t>Python interface</a:t>
            </a:r>
            <a:endParaRPr lang="en-US" sz="2000" dirty="0">
              <a:solidFill>
                <a:schemeClr val="bg1"/>
              </a:solidFill>
              <a:latin typeface="Source Sans Pro" panose="020B0503030403020204" pitchFamily="34" charset="0"/>
              <a:ea typeface="Source Sans Pro" panose="020B0503030403020204" pitchFamily="34" charset="0"/>
            </a:endParaRPr>
          </a:p>
        </p:txBody>
      </p:sp>
      <p:grpSp>
        <p:nvGrpSpPr>
          <p:cNvPr id="3" name="Group 2">
            <a:extLst>
              <a:ext uri="{FF2B5EF4-FFF2-40B4-BE49-F238E27FC236}">
                <a16:creationId xmlns:a16="http://schemas.microsoft.com/office/drawing/2014/main" id="{24BF7AF6-8D3C-4CD3-9F65-C6EFF9D2F64B}"/>
              </a:ext>
            </a:extLst>
          </p:cNvPr>
          <p:cNvGrpSpPr/>
          <p:nvPr/>
        </p:nvGrpSpPr>
        <p:grpSpPr>
          <a:xfrm>
            <a:off x="74497" y="1019845"/>
            <a:ext cx="1837465" cy="3211438"/>
            <a:chOff x="31092" y="874643"/>
            <a:chExt cx="1837465" cy="3211438"/>
          </a:xfrm>
        </p:grpSpPr>
        <p:grpSp>
          <p:nvGrpSpPr>
            <p:cNvPr id="30" name="Group 29">
              <a:extLst>
                <a:ext uri="{FF2B5EF4-FFF2-40B4-BE49-F238E27FC236}">
                  <a16:creationId xmlns:a16="http://schemas.microsoft.com/office/drawing/2014/main" id="{DECD8022-48D7-492A-BA30-F88AB90D0866}"/>
                </a:ext>
              </a:extLst>
            </p:cNvPr>
            <p:cNvGrpSpPr/>
            <p:nvPr/>
          </p:nvGrpSpPr>
          <p:grpSpPr>
            <a:xfrm rot="5400000">
              <a:off x="394059" y="934186"/>
              <a:ext cx="959632" cy="1206099"/>
              <a:chOff x="5686012" y="482205"/>
              <a:chExt cx="1930503" cy="3988289"/>
            </a:xfrm>
          </p:grpSpPr>
          <p:cxnSp>
            <p:nvCxnSpPr>
              <p:cNvPr id="31" name="Straight Connector 30">
                <a:extLst>
                  <a:ext uri="{FF2B5EF4-FFF2-40B4-BE49-F238E27FC236}">
                    <a16:creationId xmlns:a16="http://schemas.microsoft.com/office/drawing/2014/main" id="{328E0ECB-3AB0-4101-A20E-90C1490E2BDE}"/>
                  </a:ext>
                </a:extLst>
              </p:cNvPr>
              <p:cNvCxnSpPr>
                <a:cxnSpLocks/>
              </p:cNvCxnSpPr>
              <p:nvPr/>
            </p:nvCxnSpPr>
            <p:spPr>
              <a:xfrm flipH="1">
                <a:off x="5686012" y="482205"/>
                <a:ext cx="1910760" cy="1994145"/>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FE94CE-815A-443E-8D36-A8844AF41064}"/>
                  </a:ext>
                </a:extLst>
              </p:cNvPr>
              <p:cNvCxnSpPr>
                <a:cxnSpLocks/>
              </p:cNvCxnSpPr>
              <p:nvPr/>
            </p:nvCxnSpPr>
            <p:spPr>
              <a:xfrm flipH="1" flipV="1">
                <a:off x="5686012" y="2476349"/>
                <a:ext cx="1910760" cy="1994145"/>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766A71-0416-4004-9D81-D0C80475EB77}"/>
                  </a:ext>
                </a:extLst>
              </p:cNvPr>
              <p:cNvCxnSpPr>
                <a:cxnSpLocks/>
              </p:cNvCxnSpPr>
              <p:nvPr/>
            </p:nvCxnSpPr>
            <p:spPr>
              <a:xfrm flipH="1">
                <a:off x="7173980" y="3579019"/>
                <a:ext cx="423032" cy="441492"/>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6A1A99-943D-4699-ACD8-6719759DF9BE}"/>
                  </a:ext>
                </a:extLst>
              </p:cNvPr>
              <p:cNvCxnSpPr>
                <a:cxnSpLocks/>
              </p:cNvCxnSpPr>
              <p:nvPr/>
            </p:nvCxnSpPr>
            <p:spPr>
              <a:xfrm flipH="1">
                <a:off x="6641392" y="2461025"/>
                <a:ext cx="950022" cy="991479"/>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28C276-981B-4DE7-8836-0E48EABE870E}"/>
                  </a:ext>
                </a:extLst>
              </p:cNvPr>
              <p:cNvCxnSpPr>
                <a:cxnSpLocks/>
              </p:cNvCxnSpPr>
              <p:nvPr/>
            </p:nvCxnSpPr>
            <p:spPr>
              <a:xfrm flipH="1" flipV="1">
                <a:off x="7193487" y="928812"/>
                <a:ext cx="423028" cy="444868"/>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Rectangle: Rounded Corners 35">
              <a:extLst>
                <a:ext uri="{FF2B5EF4-FFF2-40B4-BE49-F238E27FC236}">
                  <a16:creationId xmlns:a16="http://schemas.microsoft.com/office/drawing/2014/main" id="{6FD0C4C2-BA7F-4486-89CF-6E5DDF46EE8D}"/>
                </a:ext>
              </a:extLst>
            </p:cNvPr>
            <p:cNvSpPr/>
            <p:nvPr/>
          </p:nvSpPr>
          <p:spPr>
            <a:xfrm>
              <a:off x="278263" y="2620455"/>
              <a:ext cx="1257098" cy="338554"/>
            </a:xfrm>
            <a:prstGeom prst="roundRect">
              <a:avLst/>
            </a:prstGeom>
            <a:solidFill>
              <a:schemeClr val="accent1">
                <a:lumMod val="60000"/>
                <a:lumOff val="40000"/>
              </a:schemeClr>
            </a:solidFill>
            <a:ln>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4BFB538-7A1C-4A27-A612-47A48F8DBBB0}"/>
                </a:ext>
              </a:extLst>
            </p:cNvPr>
            <p:cNvSpPr txBox="1"/>
            <p:nvPr/>
          </p:nvSpPr>
          <p:spPr>
            <a:xfrm>
              <a:off x="297215" y="2625564"/>
              <a:ext cx="1219194" cy="338554"/>
            </a:xfrm>
            <a:prstGeom prst="rect">
              <a:avLst/>
            </a:prstGeom>
            <a:noFill/>
          </p:spPr>
          <p:txBody>
            <a:bodyPr wrap="square" rtlCol="0">
              <a:spAutoFit/>
            </a:bodyPr>
            <a:lstStyle/>
            <a:p>
              <a:pPr algn="ctr"/>
              <a:r>
                <a:rPr lang="en-US" sz="1600" dirty="0">
                  <a:solidFill>
                    <a:schemeClr val="bg1"/>
                  </a:solidFill>
                  <a:latin typeface="Source Sans Pro" panose="020B0503030403020204" pitchFamily="34" charset="0"/>
                  <a:ea typeface="Source Sans Pro" panose="020B0503030403020204" pitchFamily="34" charset="0"/>
                </a:rPr>
                <a:t>Alignments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49" name="Rectangle: Rounded Corners 48">
              <a:extLst>
                <a:ext uri="{FF2B5EF4-FFF2-40B4-BE49-F238E27FC236}">
                  <a16:creationId xmlns:a16="http://schemas.microsoft.com/office/drawing/2014/main" id="{B82CD632-BB60-4A20-BEBC-E3E17ED5376E}"/>
                </a:ext>
              </a:extLst>
            </p:cNvPr>
            <p:cNvSpPr/>
            <p:nvPr/>
          </p:nvSpPr>
          <p:spPr>
            <a:xfrm>
              <a:off x="288615" y="3364810"/>
              <a:ext cx="1257098" cy="338554"/>
            </a:xfrm>
            <a:prstGeom prst="roundRect">
              <a:avLst/>
            </a:prstGeom>
            <a:solidFill>
              <a:schemeClr val="accent3">
                <a:lumMod val="75000"/>
              </a:schemeClr>
            </a:solidFill>
            <a:ln>
              <a:solidFill>
                <a:schemeClr val="accent3">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E67BFF6-F29E-49E2-9F4A-D4C08CDEE434}"/>
                </a:ext>
              </a:extLst>
            </p:cNvPr>
            <p:cNvSpPr txBox="1"/>
            <p:nvPr/>
          </p:nvSpPr>
          <p:spPr>
            <a:xfrm>
              <a:off x="278263" y="3364810"/>
              <a:ext cx="1320190"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Neutral rates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2" name="TextBox 1">
              <a:extLst>
                <a:ext uri="{FF2B5EF4-FFF2-40B4-BE49-F238E27FC236}">
                  <a16:creationId xmlns:a16="http://schemas.microsoft.com/office/drawing/2014/main" id="{780C2FA2-052D-4E3B-B3E1-227ADFEF9721}"/>
                </a:ext>
              </a:extLst>
            </p:cNvPr>
            <p:cNvSpPr txBox="1"/>
            <p:nvPr/>
          </p:nvSpPr>
          <p:spPr>
            <a:xfrm>
              <a:off x="771405" y="2982928"/>
              <a:ext cx="24421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a:t>
              </a:r>
            </a:p>
          </p:txBody>
        </p:sp>
        <p:sp>
          <p:nvSpPr>
            <p:cNvPr id="53" name="TextBox 52">
              <a:extLst>
                <a:ext uri="{FF2B5EF4-FFF2-40B4-BE49-F238E27FC236}">
                  <a16:creationId xmlns:a16="http://schemas.microsoft.com/office/drawing/2014/main" id="{418EC236-ED77-4D9E-86B6-1ECE9B9F7F7D}"/>
                </a:ext>
              </a:extLst>
            </p:cNvPr>
            <p:cNvSpPr txBox="1"/>
            <p:nvPr/>
          </p:nvSpPr>
          <p:spPr>
            <a:xfrm>
              <a:off x="775131" y="2162031"/>
              <a:ext cx="24421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a:t>
              </a:r>
            </a:p>
          </p:txBody>
        </p:sp>
        <p:sp>
          <p:nvSpPr>
            <p:cNvPr id="54" name="Rectangle: Rounded Corners 53">
              <a:extLst>
                <a:ext uri="{FF2B5EF4-FFF2-40B4-BE49-F238E27FC236}">
                  <a16:creationId xmlns:a16="http://schemas.microsoft.com/office/drawing/2014/main" id="{4FF255B4-99C2-4D74-B056-FB336EA4DF71}"/>
                </a:ext>
              </a:extLst>
            </p:cNvPr>
            <p:cNvSpPr/>
            <p:nvPr/>
          </p:nvSpPr>
          <p:spPr>
            <a:xfrm>
              <a:off x="31092" y="874643"/>
              <a:ext cx="1837465" cy="32114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5" name="Straight Arrow Connector 54">
            <a:extLst>
              <a:ext uri="{FF2B5EF4-FFF2-40B4-BE49-F238E27FC236}">
                <a16:creationId xmlns:a16="http://schemas.microsoft.com/office/drawing/2014/main" id="{F0F80D85-6037-491D-9DD7-5F0B09F7F896}"/>
              </a:ext>
            </a:extLst>
          </p:cNvPr>
          <p:cNvCxnSpPr>
            <a:cxnSpLocks/>
            <a:stCxn id="27" idx="3"/>
          </p:cNvCxnSpPr>
          <p:nvPr/>
        </p:nvCxnSpPr>
        <p:spPr>
          <a:xfrm flipV="1">
            <a:off x="4429693" y="346452"/>
            <a:ext cx="543202" cy="2274296"/>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20D8959-5E16-4CFD-98EF-14DCA5226134}"/>
              </a:ext>
            </a:extLst>
          </p:cNvPr>
          <p:cNvSpPr txBox="1"/>
          <p:nvPr/>
        </p:nvSpPr>
        <p:spPr>
          <a:xfrm>
            <a:off x="4905491" y="89844"/>
            <a:ext cx="1546419"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Gene tree batch</a:t>
            </a:r>
          </a:p>
        </p:txBody>
      </p:sp>
      <p:sp>
        <p:nvSpPr>
          <p:cNvPr id="29" name="TextBox 28">
            <a:extLst>
              <a:ext uri="{FF2B5EF4-FFF2-40B4-BE49-F238E27FC236}">
                <a16:creationId xmlns:a16="http://schemas.microsoft.com/office/drawing/2014/main" id="{11A0DEAE-D368-4DE7-A974-816640C47EC0}"/>
              </a:ext>
            </a:extLst>
          </p:cNvPr>
          <p:cNvSpPr txBox="1"/>
          <p:nvPr/>
        </p:nvSpPr>
        <p:spPr>
          <a:xfrm>
            <a:off x="4905490" y="634130"/>
            <a:ext cx="1546419"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Gene tree batch</a:t>
            </a:r>
          </a:p>
        </p:txBody>
      </p:sp>
      <p:sp>
        <p:nvSpPr>
          <p:cNvPr id="38" name="TextBox 37">
            <a:extLst>
              <a:ext uri="{FF2B5EF4-FFF2-40B4-BE49-F238E27FC236}">
                <a16:creationId xmlns:a16="http://schemas.microsoft.com/office/drawing/2014/main" id="{EFF13B08-187D-4A5D-8643-7682732799FD}"/>
              </a:ext>
            </a:extLst>
          </p:cNvPr>
          <p:cNvSpPr txBox="1"/>
          <p:nvPr/>
        </p:nvSpPr>
        <p:spPr>
          <a:xfrm>
            <a:off x="4905489" y="1154807"/>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39" name="TextBox 38">
            <a:extLst>
              <a:ext uri="{FF2B5EF4-FFF2-40B4-BE49-F238E27FC236}">
                <a16:creationId xmlns:a16="http://schemas.microsoft.com/office/drawing/2014/main" id="{B7659B4F-DEFE-4B89-9054-B402AD2516D2}"/>
              </a:ext>
            </a:extLst>
          </p:cNvPr>
          <p:cNvSpPr txBox="1"/>
          <p:nvPr/>
        </p:nvSpPr>
        <p:spPr>
          <a:xfrm>
            <a:off x="4905488" y="1675484"/>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40" name="TextBox 39">
            <a:extLst>
              <a:ext uri="{FF2B5EF4-FFF2-40B4-BE49-F238E27FC236}">
                <a16:creationId xmlns:a16="http://schemas.microsoft.com/office/drawing/2014/main" id="{0DD7EF7B-F432-4454-9E57-38F665C626B9}"/>
              </a:ext>
            </a:extLst>
          </p:cNvPr>
          <p:cNvSpPr txBox="1"/>
          <p:nvPr/>
        </p:nvSpPr>
        <p:spPr>
          <a:xfrm>
            <a:off x="4905487" y="2196161"/>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41" name="TextBox 40">
            <a:extLst>
              <a:ext uri="{FF2B5EF4-FFF2-40B4-BE49-F238E27FC236}">
                <a16:creationId xmlns:a16="http://schemas.microsoft.com/office/drawing/2014/main" id="{22D0FE59-E5E1-430E-90B2-39506125302B}"/>
              </a:ext>
            </a:extLst>
          </p:cNvPr>
          <p:cNvSpPr txBox="1"/>
          <p:nvPr/>
        </p:nvSpPr>
        <p:spPr>
          <a:xfrm>
            <a:off x="4905486" y="3793494"/>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Filtered loci</a:t>
            </a:r>
          </a:p>
        </p:txBody>
      </p:sp>
      <p:sp>
        <p:nvSpPr>
          <p:cNvPr id="42" name="TextBox 41">
            <a:extLst>
              <a:ext uri="{FF2B5EF4-FFF2-40B4-BE49-F238E27FC236}">
                <a16:creationId xmlns:a16="http://schemas.microsoft.com/office/drawing/2014/main" id="{B18F6669-2EA8-4DEC-AA05-E411B52408B1}"/>
              </a:ext>
            </a:extLst>
          </p:cNvPr>
          <p:cNvSpPr txBox="1"/>
          <p:nvPr/>
        </p:nvSpPr>
        <p:spPr>
          <a:xfrm>
            <a:off x="5597911" y="3004103"/>
            <a:ext cx="246761" cy="738664"/>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a:t>
            </a:r>
          </a:p>
          <a:p>
            <a:pPr algn="l"/>
            <a:r>
              <a:rPr lang="en-US" sz="1400" dirty="0">
                <a:latin typeface="Source Sans Pro" panose="020B0503030403020204" pitchFamily="34" charset="0"/>
                <a:ea typeface="Source Sans Pro" panose="020B0503030403020204" pitchFamily="34" charset="0"/>
              </a:rPr>
              <a:t>.</a:t>
            </a:r>
          </a:p>
          <a:p>
            <a:pPr algn="l"/>
            <a:r>
              <a:rPr lang="en-US" sz="1400" dirty="0">
                <a:latin typeface="Source Sans Pro" panose="020B0503030403020204" pitchFamily="34" charset="0"/>
                <a:ea typeface="Source Sans Pro" panose="020B0503030403020204" pitchFamily="34" charset="0"/>
              </a:rPr>
              <a:t>.</a:t>
            </a:r>
          </a:p>
        </p:txBody>
      </p:sp>
      <p:sp>
        <p:nvSpPr>
          <p:cNvPr id="43" name="TextBox 42">
            <a:extLst>
              <a:ext uri="{FF2B5EF4-FFF2-40B4-BE49-F238E27FC236}">
                <a16:creationId xmlns:a16="http://schemas.microsoft.com/office/drawing/2014/main" id="{98D614F5-D7AB-4F44-95E7-7C32E9610313}"/>
              </a:ext>
            </a:extLst>
          </p:cNvPr>
          <p:cNvSpPr txBox="1"/>
          <p:nvPr/>
        </p:nvSpPr>
        <p:spPr>
          <a:xfrm>
            <a:off x="4905491" y="2691953"/>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44" name="TextBox 43">
            <a:extLst>
              <a:ext uri="{FF2B5EF4-FFF2-40B4-BE49-F238E27FC236}">
                <a16:creationId xmlns:a16="http://schemas.microsoft.com/office/drawing/2014/main" id="{A018B71B-C3A3-4D6D-9CC6-4B353A519519}"/>
              </a:ext>
            </a:extLst>
          </p:cNvPr>
          <p:cNvSpPr txBox="1"/>
          <p:nvPr/>
        </p:nvSpPr>
        <p:spPr>
          <a:xfrm>
            <a:off x="4905484" y="4390442"/>
            <a:ext cx="1631613" cy="523220"/>
          </a:xfrm>
          <a:prstGeom prst="rect">
            <a:avLst/>
          </a:prstGeom>
          <a:noFill/>
        </p:spPr>
        <p:txBody>
          <a:bodyPr wrap="square" rtlCol="0">
            <a:spAutoFit/>
          </a:bodyPr>
          <a:lstStyle/>
          <a:p>
            <a:pPr algn="ctr"/>
            <a:r>
              <a:rPr lang="en-US" sz="1400" dirty="0" err="1">
                <a:latin typeface="Source Sans Pro" panose="020B0503030403020204" pitchFamily="34" charset="0"/>
                <a:ea typeface="Source Sans Pro" panose="020B0503030403020204" pitchFamily="34" charset="0"/>
              </a:rPr>
              <a:t>Snakemake</a:t>
            </a:r>
            <a:r>
              <a:rPr lang="en-US" sz="1400" dirty="0">
                <a:latin typeface="Source Sans Pro" panose="020B0503030403020204" pitchFamily="34" charset="0"/>
                <a:ea typeface="Source Sans Pro" panose="020B0503030403020204" pitchFamily="34" charset="0"/>
              </a:rPr>
              <a:t> script for job submission</a:t>
            </a:r>
          </a:p>
        </p:txBody>
      </p:sp>
      <p:cxnSp>
        <p:nvCxnSpPr>
          <p:cNvPr id="47" name="Straight Arrow Connector 46">
            <a:extLst>
              <a:ext uri="{FF2B5EF4-FFF2-40B4-BE49-F238E27FC236}">
                <a16:creationId xmlns:a16="http://schemas.microsoft.com/office/drawing/2014/main" id="{9F01352E-D16C-4444-839E-4E666B950A72}"/>
              </a:ext>
            </a:extLst>
          </p:cNvPr>
          <p:cNvCxnSpPr>
            <a:cxnSpLocks/>
            <a:stCxn id="27" idx="3"/>
          </p:cNvCxnSpPr>
          <p:nvPr/>
        </p:nvCxnSpPr>
        <p:spPr>
          <a:xfrm flipV="1">
            <a:off x="4429693" y="880324"/>
            <a:ext cx="602696" cy="174042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5DD12C1-3BC9-41F9-87AF-FEAC859892C4}"/>
              </a:ext>
            </a:extLst>
          </p:cNvPr>
          <p:cNvCxnSpPr>
            <a:cxnSpLocks/>
            <a:stCxn id="27" idx="3"/>
          </p:cNvCxnSpPr>
          <p:nvPr/>
        </p:nvCxnSpPr>
        <p:spPr>
          <a:xfrm flipV="1">
            <a:off x="4429693" y="1424610"/>
            <a:ext cx="602696" cy="1196138"/>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70341E0-5C77-4EB4-A7D4-591ADCCA8A13}"/>
              </a:ext>
            </a:extLst>
          </p:cNvPr>
          <p:cNvCxnSpPr>
            <a:cxnSpLocks/>
            <a:stCxn id="27" idx="3"/>
          </p:cNvCxnSpPr>
          <p:nvPr/>
        </p:nvCxnSpPr>
        <p:spPr>
          <a:xfrm flipV="1">
            <a:off x="4429693" y="1933186"/>
            <a:ext cx="602696" cy="687562"/>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BFE913B-D061-41C2-8F78-65AF45CEAB61}"/>
              </a:ext>
            </a:extLst>
          </p:cNvPr>
          <p:cNvCxnSpPr>
            <a:cxnSpLocks/>
            <a:stCxn id="27" idx="3"/>
          </p:cNvCxnSpPr>
          <p:nvPr/>
        </p:nvCxnSpPr>
        <p:spPr>
          <a:xfrm flipV="1">
            <a:off x="4429693" y="2446214"/>
            <a:ext cx="543202" cy="17453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41DC613-219F-465A-B06F-3A50B29CD300}"/>
              </a:ext>
            </a:extLst>
          </p:cNvPr>
          <p:cNvCxnSpPr>
            <a:cxnSpLocks/>
            <a:stCxn id="27" idx="3"/>
            <a:endCxn id="43" idx="1"/>
          </p:cNvCxnSpPr>
          <p:nvPr/>
        </p:nvCxnSpPr>
        <p:spPr>
          <a:xfrm>
            <a:off x="4429693" y="2620748"/>
            <a:ext cx="475798" cy="22509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5A7BF8C-9FC9-4827-92AC-C17186A8BB3A}"/>
              </a:ext>
            </a:extLst>
          </p:cNvPr>
          <p:cNvCxnSpPr>
            <a:cxnSpLocks/>
            <a:stCxn id="27" idx="3"/>
          </p:cNvCxnSpPr>
          <p:nvPr/>
        </p:nvCxnSpPr>
        <p:spPr>
          <a:xfrm>
            <a:off x="4429693" y="2620748"/>
            <a:ext cx="543202" cy="781748"/>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F442B74-CFEA-4D38-860B-E4CA59A925FC}"/>
              </a:ext>
            </a:extLst>
          </p:cNvPr>
          <p:cNvCxnSpPr>
            <a:cxnSpLocks/>
            <a:stCxn id="27" idx="3"/>
          </p:cNvCxnSpPr>
          <p:nvPr/>
        </p:nvCxnSpPr>
        <p:spPr>
          <a:xfrm>
            <a:off x="4429693" y="2620748"/>
            <a:ext cx="582276" cy="1227818"/>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F6E91D0-8373-45F2-B099-502A04B6AF28}"/>
              </a:ext>
            </a:extLst>
          </p:cNvPr>
          <p:cNvCxnSpPr>
            <a:cxnSpLocks/>
            <a:stCxn id="27" idx="3"/>
          </p:cNvCxnSpPr>
          <p:nvPr/>
        </p:nvCxnSpPr>
        <p:spPr>
          <a:xfrm>
            <a:off x="4429693" y="2620748"/>
            <a:ext cx="543202" cy="176969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1364A8E2-75B7-478E-BD8B-4265010CD04A}"/>
              </a:ext>
            </a:extLst>
          </p:cNvPr>
          <p:cNvSpPr/>
          <p:nvPr/>
        </p:nvSpPr>
        <p:spPr>
          <a:xfrm>
            <a:off x="4912180" y="58836"/>
            <a:ext cx="1546418" cy="4121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546A7835-F37B-47B0-8968-3A6C5385DF18}"/>
              </a:ext>
            </a:extLst>
          </p:cNvPr>
          <p:cNvSpPr txBox="1"/>
          <p:nvPr/>
        </p:nvSpPr>
        <p:spPr>
          <a:xfrm>
            <a:off x="572889" y="692818"/>
            <a:ext cx="80042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Inputs</a:t>
            </a:r>
          </a:p>
        </p:txBody>
      </p:sp>
    </p:spTree>
    <p:extLst>
      <p:ext uri="{BB962C8B-B14F-4D97-AF65-F5344CB8AC3E}">
        <p14:creationId xmlns:p14="http://schemas.microsoft.com/office/powerpoint/2010/main" val="39455202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1CBA6E16-210C-4055-B40A-5E4B5DB173B3}"/>
              </a:ext>
            </a:extLst>
          </p:cNvPr>
          <p:cNvSpPr/>
          <p:nvPr/>
        </p:nvSpPr>
        <p:spPr>
          <a:xfrm>
            <a:off x="4905491" y="4390442"/>
            <a:ext cx="1631606" cy="523220"/>
          </a:xfrm>
          <a:prstGeom prst="roundRect">
            <a:avLst/>
          </a:prstGeom>
          <a:solidFill>
            <a:schemeClr val="accent2">
              <a:lumMod val="40000"/>
              <a:lumOff val="60000"/>
            </a:schemeClr>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DD62E638-AD1D-404B-868B-F893599542F3}"/>
              </a:ext>
            </a:extLst>
          </p:cNvPr>
          <p:cNvCxnSpPr>
            <a:cxnSpLocks/>
          </p:cNvCxnSpPr>
          <p:nvPr/>
        </p:nvCxnSpPr>
        <p:spPr>
          <a:xfrm>
            <a:off x="2030852" y="2661406"/>
            <a:ext cx="44541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8AF016A9-72A4-422A-9BFF-65A2244A3E7A}"/>
              </a:ext>
            </a:extLst>
          </p:cNvPr>
          <p:cNvSpPr/>
          <p:nvPr/>
        </p:nvSpPr>
        <p:spPr>
          <a:xfrm>
            <a:off x="8435299" y="2472527"/>
            <a:ext cx="668164"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F98C160-084C-4230-8612-0D7401B979FA}"/>
              </a:ext>
            </a:extLst>
          </p:cNvPr>
          <p:cNvSpPr txBox="1"/>
          <p:nvPr/>
        </p:nvSpPr>
        <p:spPr>
          <a:xfrm>
            <a:off x="8441987" y="2472527"/>
            <a:ext cx="66816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Rates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27" name="Rectangle: Rounded Corners 26">
            <a:extLst>
              <a:ext uri="{FF2B5EF4-FFF2-40B4-BE49-F238E27FC236}">
                <a16:creationId xmlns:a16="http://schemas.microsoft.com/office/drawing/2014/main" id="{6723CB35-9BF9-458C-88A6-7629BDBA8F97}"/>
              </a:ext>
            </a:extLst>
          </p:cNvPr>
          <p:cNvSpPr/>
          <p:nvPr/>
        </p:nvSpPr>
        <p:spPr>
          <a:xfrm>
            <a:off x="2592228" y="2270892"/>
            <a:ext cx="1837465" cy="699712"/>
          </a:xfrm>
          <a:prstGeom prst="roundRect">
            <a:avLst/>
          </a:prstGeom>
          <a:solidFill>
            <a:schemeClr val="tx1">
              <a:lumMod val="65000"/>
              <a:lumOff val="35000"/>
            </a:schemeClr>
          </a:solidFill>
          <a:ln>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16BDEEF-6100-4768-86AE-A5A6925B747F}"/>
              </a:ext>
            </a:extLst>
          </p:cNvPr>
          <p:cNvSpPr txBox="1"/>
          <p:nvPr/>
        </p:nvSpPr>
        <p:spPr>
          <a:xfrm>
            <a:off x="2609269" y="2307233"/>
            <a:ext cx="1777684" cy="646331"/>
          </a:xfrm>
          <a:prstGeom prst="rect">
            <a:avLst/>
          </a:prstGeom>
          <a:noFill/>
        </p:spPr>
        <p:txBody>
          <a:bodyPr wrap="square" rtlCol="0">
            <a:spAutoFit/>
          </a:bodyPr>
          <a:lstStyle/>
          <a:p>
            <a:pPr algn="ctr"/>
            <a:r>
              <a:rPr lang="en-US" dirty="0" err="1">
                <a:solidFill>
                  <a:schemeClr val="bg1"/>
                </a:solidFill>
                <a:latin typeface="Source Sans Pro" panose="020B0503030403020204" pitchFamily="34" charset="0"/>
                <a:ea typeface="Source Sans Pro" panose="020B0503030403020204" pitchFamily="34" charset="0"/>
              </a:rPr>
              <a:t>PhyloAcc</a:t>
            </a:r>
            <a:r>
              <a:rPr lang="en-US" dirty="0">
                <a:solidFill>
                  <a:schemeClr val="bg1"/>
                </a:solidFill>
                <a:latin typeface="Source Sans Pro" panose="020B0503030403020204" pitchFamily="34" charset="0"/>
                <a:ea typeface="Source Sans Pro" panose="020B0503030403020204" pitchFamily="34" charset="0"/>
              </a:rPr>
              <a:t> </a:t>
            </a:r>
          </a:p>
          <a:p>
            <a:pPr algn="ctr"/>
            <a:r>
              <a:rPr lang="en-US" dirty="0">
                <a:solidFill>
                  <a:schemeClr val="bg1"/>
                </a:solidFill>
                <a:latin typeface="Source Sans Pro" panose="020B0503030403020204" pitchFamily="34" charset="0"/>
                <a:ea typeface="Source Sans Pro" panose="020B0503030403020204" pitchFamily="34" charset="0"/>
              </a:rPr>
              <a:t>Python interface</a:t>
            </a:r>
            <a:endParaRPr lang="en-US" sz="2000" dirty="0">
              <a:solidFill>
                <a:schemeClr val="bg1"/>
              </a:solidFill>
              <a:latin typeface="Source Sans Pro" panose="020B0503030403020204" pitchFamily="34" charset="0"/>
              <a:ea typeface="Source Sans Pro" panose="020B0503030403020204" pitchFamily="34" charset="0"/>
            </a:endParaRPr>
          </a:p>
        </p:txBody>
      </p:sp>
      <p:grpSp>
        <p:nvGrpSpPr>
          <p:cNvPr id="3" name="Group 2">
            <a:extLst>
              <a:ext uri="{FF2B5EF4-FFF2-40B4-BE49-F238E27FC236}">
                <a16:creationId xmlns:a16="http://schemas.microsoft.com/office/drawing/2014/main" id="{24BF7AF6-8D3C-4CD3-9F65-C6EFF9D2F64B}"/>
              </a:ext>
            </a:extLst>
          </p:cNvPr>
          <p:cNvGrpSpPr/>
          <p:nvPr/>
        </p:nvGrpSpPr>
        <p:grpSpPr>
          <a:xfrm>
            <a:off x="74497" y="1019845"/>
            <a:ext cx="1837465" cy="3211438"/>
            <a:chOff x="31092" y="874643"/>
            <a:chExt cx="1837465" cy="3211438"/>
          </a:xfrm>
        </p:grpSpPr>
        <p:grpSp>
          <p:nvGrpSpPr>
            <p:cNvPr id="30" name="Group 29">
              <a:extLst>
                <a:ext uri="{FF2B5EF4-FFF2-40B4-BE49-F238E27FC236}">
                  <a16:creationId xmlns:a16="http://schemas.microsoft.com/office/drawing/2014/main" id="{DECD8022-48D7-492A-BA30-F88AB90D0866}"/>
                </a:ext>
              </a:extLst>
            </p:cNvPr>
            <p:cNvGrpSpPr/>
            <p:nvPr/>
          </p:nvGrpSpPr>
          <p:grpSpPr>
            <a:xfrm rot="5400000">
              <a:off x="394059" y="934186"/>
              <a:ext cx="959632" cy="1206099"/>
              <a:chOff x="5686012" y="482205"/>
              <a:chExt cx="1930503" cy="3988289"/>
            </a:xfrm>
          </p:grpSpPr>
          <p:cxnSp>
            <p:nvCxnSpPr>
              <p:cNvPr id="31" name="Straight Connector 30">
                <a:extLst>
                  <a:ext uri="{FF2B5EF4-FFF2-40B4-BE49-F238E27FC236}">
                    <a16:creationId xmlns:a16="http://schemas.microsoft.com/office/drawing/2014/main" id="{328E0ECB-3AB0-4101-A20E-90C1490E2BDE}"/>
                  </a:ext>
                </a:extLst>
              </p:cNvPr>
              <p:cNvCxnSpPr>
                <a:cxnSpLocks/>
              </p:cNvCxnSpPr>
              <p:nvPr/>
            </p:nvCxnSpPr>
            <p:spPr>
              <a:xfrm flipH="1">
                <a:off x="5686012" y="482205"/>
                <a:ext cx="1910760" cy="1994145"/>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FE94CE-815A-443E-8D36-A8844AF41064}"/>
                  </a:ext>
                </a:extLst>
              </p:cNvPr>
              <p:cNvCxnSpPr>
                <a:cxnSpLocks/>
              </p:cNvCxnSpPr>
              <p:nvPr/>
            </p:nvCxnSpPr>
            <p:spPr>
              <a:xfrm flipH="1" flipV="1">
                <a:off x="5686012" y="2476349"/>
                <a:ext cx="1910760" cy="1994145"/>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766A71-0416-4004-9D81-D0C80475EB77}"/>
                  </a:ext>
                </a:extLst>
              </p:cNvPr>
              <p:cNvCxnSpPr>
                <a:cxnSpLocks/>
              </p:cNvCxnSpPr>
              <p:nvPr/>
            </p:nvCxnSpPr>
            <p:spPr>
              <a:xfrm flipH="1">
                <a:off x="7173980" y="3579019"/>
                <a:ext cx="423032" cy="441492"/>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6A1A99-943D-4699-ACD8-6719759DF9BE}"/>
                  </a:ext>
                </a:extLst>
              </p:cNvPr>
              <p:cNvCxnSpPr>
                <a:cxnSpLocks/>
              </p:cNvCxnSpPr>
              <p:nvPr/>
            </p:nvCxnSpPr>
            <p:spPr>
              <a:xfrm flipH="1">
                <a:off x="6641392" y="2461025"/>
                <a:ext cx="950022" cy="991479"/>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28C276-981B-4DE7-8836-0E48EABE870E}"/>
                  </a:ext>
                </a:extLst>
              </p:cNvPr>
              <p:cNvCxnSpPr>
                <a:cxnSpLocks/>
              </p:cNvCxnSpPr>
              <p:nvPr/>
            </p:nvCxnSpPr>
            <p:spPr>
              <a:xfrm flipH="1" flipV="1">
                <a:off x="7193487" y="928812"/>
                <a:ext cx="423028" cy="444868"/>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Rectangle: Rounded Corners 35">
              <a:extLst>
                <a:ext uri="{FF2B5EF4-FFF2-40B4-BE49-F238E27FC236}">
                  <a16:creationId xmlns:a16="http://schemas.microsoft.com/office/drawing/2014/main" id="{6FD0C4C2-BA7F-4486-89CF-6E5DDF46EE8D}"/>
                </a:ext>
              </a:extLst>
            </p:cNvPr>
            <p:cNvSpPr/>
            <p:nvPr/>
          </p:nvSpPr>
          <p:spPr>
            <a:xfrm>
              <a:off x="278263" y="2620455"/>
              <a:ext cx="1257098" cy="338554"/>
            </a:xfrm>
            <a:prstGeom prst="roundRect">
              <a:avLst/>
            </a:prstGeom>
            <a:solidFill>
              <a:schemeClr val="accent1">
                <a:lumMod val="60000"/>
                <a:lumOff val="40000"/>
              </a:schemeClr>
            </a:solidFill>
            <a:ln>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4BFB538-7A1C-4A27-A612-47A48F8DBBB0}"/>
                </a:ext>
              </a:extLst>
            </p:cNvPr>
            <p:cNvSpPr txBox="1"/>
            <p:nvPr/>
          </p:nvSpPr>
          <p:spPr>
            <a:xfrm>
              <a:off x="297215" y="2625564"/>
              <a:ext cx="1219194" cy="338554"/>
            </a:xfrm>
            <a:prstGeom prst="rect">
              <a:avLst/>
            </a:prstGeom>
            <a:noFill/>
          </p:spPr>
          <p:txBody>
            <a:bodyPr wrap="square" rtlCol="0">
              <a:spAutoFit/>
            </a:bodyPr>
            <a:lstStyle/>
            <a:p>
              <a:pPr algn="ctr"/>
              <a:r>
                <a:rPr lang="en-US" sz="1600" dirty="0">
                  <a:solidFill>
                    <a:schemeClr val="bg1"/>
                  </a:solidFill>
                  <a:latin typeface="Source Sans Pro" panose="020B0503030403020204" pitchFamily="34" charset="0"/>
                  <a:ea typeface="Source Sans Pro" panose="020B0503030403020204" pitchFamily="34" charset="0"/>
                </a:rPr>
                <a:t>Alignments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49" name="Rectangle: Rounded Corners 48">
              <a:extLst>
                <a:ext uri="{FF2B5EF4-FFF2-40B4-BE49-F238E27FC236}">
                  <a16:creationId xmlns:a16="http://schemas.microsoft.com/office/drawing/2014/main" id="{B82CD632-BB60-4A20-BEBC-E3E17ED5376E}"/>
                </a:ext>
              </a:extLst>
            </p:cNvPr>
            <p:cNvSpPr/>
            <p:nvPr/>
          </p:nvSpPr>
          <p:spPr>
            <a:xfrm>
              <a:off x="288615" y="3364810"/>
              <a:ext cx="1257098" cy="338554"/>
            </a:xfrm>
            <a:prstGeom prst="roundRect">
              <a:avLst/>
            </a:prstGeom>
            <a:solidFill>
              <a:schemeClr val="accent3">
                <a:lumMod val="75000"/>
              </a:schemeClr>
            </a:solidFill>
            <a:ln>
              <a:solidFill>
                <a:schemeClr val="accent3">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E67BFF6-F29E-49E2-9F4A-D4C08CDEE434}"/>
                </a:ext>
              </a:extLst>
            </p:cNvPr>
            <p:cNvSpPr txBox="1"/>
            <p:nvPr/>
          </p:nvSpPr>
          <p:spPr>
            <a:xfrm>
              <a:off x="278263" y="3364810"/>
              <a:ext cx="1320190"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Neutral rates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2" name="TextBox 1">
              <a:extLst>
                <a:ext uri="{FF2B5EF4-FFF2-40B4-BE49-F238E27FC236}">
                  <a16:creationId xmlns:a16="http://schemas.microsoft.com/office/drawing/2014/main" id="{780C2FA2-052D-4E3B-B3E1-227ADFEF9721}"/>
                </a:ext>
              </a:extLst>
            </p:cNvPr>
            <p:cNvSpPr txBox="1"/>
            <p:nvPr/>
          </p:nvSpPr>
          <p:spPr>
            <a:xfrm>
              <a:off x="771405" y="2982928"/>
              <a:ext cx="24421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a:t>
              </a:r>
            </a:p>
          </p:txBody>
        </p:sp>
        <p:sp>
          <p:nvSpPr>
            <p:cNvPr id="53" name="TextBox 52">
              <a:extLst>
                <a:ext uri="{FF2B5EF4-FFF2-40B4-BE49-F238E27FC236}">
                  <a16:creationId xmlns:a16="http://schemas.microsoft.com/office/drawing/2014/main" id="{418EC236-ED77-4D9E-86B6-1ECE9B9F7F7D}"/>
                </a:ext>
              </a:extLst>
            </p:cNvPr>
            <p:cNvSpPr txBox="1"/>
            <p:nvPr/>
          </p:nvSpPr>
          <p:spPr>
            <a:xfrm>
              <a:off x="775131" y="2162031"/>
              <a:ext cx="24421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a:t>
              </a:r>
            </a:p>
          </p:txBody>
        </p:sp>
        <p:sp>
          <p:nvSpPr>
            <p:cNvPr id="54" name="Rectangle: Rounded Corners 53">
              <a:extLst>
                <a:ext uri="{FF2B5EF4-FFF2-40B4-BE49-F238E27FC236}">
                  <a16:creationId xmlns:a16="http://schemas.microsoft.com/office/drawing/2014/main" id="{4FF255B4-99C2-4D74-B056-FB336EA4DF71}"/>
                </a:ext>
              </a:extLst>
            </p:cNvPr>
            <p:cNvSpPr/>
            <p:nvPr/>
          </p:nvSpPr>
          <p:spPr>
            <a:xfrm>
              <a:off x="31092" y="874643"/>
              <a:ext cx="1837465" cy="32114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EA5F83E9-3FC6-4A22-BB83-AAF4DF96F44D}"/>
              </a:ext>
            </a:extLst>
          </p:cNvPr>
          <p:cNvSpPr txBox="1"/>
          <p:nvPr/>
        </p:nvSpPr>
        <p:spPr>
          <a:xfrm>
            <a:off x="572889" y="692818"/>
            <a:ext cx="80042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Inputs</a:t>
            </a:r>
          </a:p>
        </p:txBody>
      </p:sp>
      <p:cxnSp>
        <p:nvCxnSpPr>
          <p:cNvPr id="55" name="Straight Arrow Connector 54">
            <a:extLst>
              <a:ext uri="{FF2B5EF4-FFF2-40B4-BE49-F238E27FC236}">
                <a16:creationId xmlns:a16="http://schemas.microsoft.com/office/drawing/2014/main" id="{F0F80D85-6037-491D-9DD7-5F0B09F7F896}"/>
              </a:ext>
            </a:extLst>
          </p:cNvPr>
          <p:cNvCxnSpPr>
            <a:cxnSpLocks/>
            <a:stCxn id="27" idx="3"/>
          </p:cNvCxnSpPr>
          <p:nvPr/>
        </p:nvCxnSpPr>
        <p:spPr>
          <a:xfrm flipV="1">
            <a:off x="4429693" y="346452"/>
            <a:ext cx="543202" cy="2274296"/>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20D8959-5E16-4CFD-98EF-14DCA5226134}"/>
              </a:ext>
            </a:extLst>
          </p:cNvPr>
          <p:cNvSpPr txBox="1"/>
          <p:nvPr/>
        </p:nvSpPr>
        <p:spPr>
          <a:xfrm>
            <a:off x="4905491" y="89844"/>
            <a:ext cx="1546419"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Gene tree batch</a:t>
            </a:r>
          </a:p>
        </p:txBody>
      </p:sp>
      <p:sp>
        <p:nvSpPr>
          <p:cNvPr id="29" name="TextBox 28">
            <a:extLst>
              <a:ext uri="{FF2B5EF4-FFF2-40B4-BE49-F238E27FC236}">
                <a16:creationId xmlns:a16="http://schemas.microsoft.com/office/drawing/2014/main" id="{11A0DEAE-D368-4DE7-A974-816640C47EC0}"/>
              </a:ext>
            </a:extLst>
          </p:cNvPr>
          <p:cNvSpPr txBox="1"/>
          <p:nvPr/>
        </p:nvSpPr>
        <p:spPr>
          <a:xfrm>
            <a:off x="4905490" y="634130"/>
            <a:ext cx="1546419"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Gene tree batch</a:t>
            </a:r>
          </a:p>
        </p:txBody>
      </p:sp>
      <p:sp>
        <p:nvSpPr>
          <p:cNvPr id="38" name="TextBox 37">
            <a:extLst>
              <a:ext uri="{FF2B5EF4-FFF2-40B4-BE49-F238E27FC236}">
                <a16:creationId xmlns:a16="http://schemas.microsoft.com/office/drawing/2014/main" id="{EFF13B08-187D-4A5D-8643-7682732799FD}"/>
              </a:ext>
            </a:extLst>
          </p:cNvPr>
          <p:cNvSpPr txBox="1"/>
          <p:nvPr/>
        </p:nvSpPr>
        <p:spPr>
          <a:xfrm>
            <a:off x="4905489" y="1154807"/>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39" name="TextBox 38">
            <a:extLst>
              <a:ext uri="{FF2B5EF4-FFF2-40B4-BE49-F238E27FC236}">
                <a16:creationId xmlns:a16="http://schemas.microsoft.com/office/drawing/2014/main" id="{B7659B4F-DEFE-4B89-9054-B402AD2516D2}"/>
              </a:ext>
            </a:extLst>
          </p:cNvPr>
          <p:cNvSpPr txBox="1"/>
          <p:nvPr/>
        </p:nvSpPr>
        <p:spPr>
          <a:xfrm>
            <a:off x="4905488" y="1675484"/>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40" name="TextBox 39">
            <a:extLst>
              <a:ext uri="{FF2B5EF4-FFF2-40B4-BE49-F238E27FC236}">
                <a16:creationId xmlns:a16="http://schemas.microsoft.com/office/drawing/2014/main" id="{0DD7EF7B-F432-4454-9E57-38F665C626B9}"/>
              </a:ext>
            </a:extLst>
          </p:cNvPr>
          <p:cNvSpPr txBox="1"/>
          <p:nvPr/>
        </p:nvSpPr>
        <p:spPr>
          <a:xfrm>
            <a:off x="4905487" y="2196161"/>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41" name="TextBox 40">
            <a:extLst>
              <a:ext uri="{FF2B5EF4-FFF2-40B4-BE49-F238E27FC236}">
                <a16:creationId xmlns:a16="http://schemas.microsoft.com/office/drawing/2014/main" id="{22D0FE59-E5E1-430E-90B2-39506125302B}"/>
              </a:ext>
            </a:extLst>
          </p:cNvPr>
          <p:cNvSpPr txBox="1"/>
          <p:nvPr/>
        </p:nvSpPr>
        <p:spPr>
          <a:xfrm>
            <a:off x="4905486" y="3793494"/>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Filtered loci</a:t>
            </a:r>
          </a:p>
        </p:txBody>
      </p:sp>
      <p:sp>
        <p:nvSpPr>
          <p:cNvPr id="42" name="TextBox 41">
            <a:extLst>
              <a:ext uri="{FF2B5EF4-FFF2-40B4-BE49-F238E27FC236}">
                <a16:creationId xmlns:a16="http://schemas.microsoft.com/office/drawing/2014/main" id="{B18F6669-2EA8-4DEC-AA05-E411B52408B1}"/>
              </a:ext>
            </a:extLst>
          </p:cNvPr>
          <p:cNvSpPr txBox="1"/>
          <p:nvPr/>
        </p:nvSpPr>
        <p:spPr>
          <a:xfrm>
            <a:off x="5597911" y="3004103"/>
            <a:ext cx="246761" cy="738664"/>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a:t>
            </a:r>
          </a:p>
          <a:p>
            <a:pPr algn="l"/>
            <a:r>
              <a:rPr lang="en-US" sz="1400" dirty="0">
                <a:latin typeface="Source Sans Pro" panose="020B0503030403020204" pitchFamily="34" charset="0"/>
                <a:ea typeface="Source Sans Pro" panose="020B0503030403020204" pitchFamily="34" charset="0"/>
              </a:rPr>
              <a:t>.</a:t>
            </a:r>
          </a:p>
          <a:p>
            <a:pPr algn="l"/>
            <a:r>
              <a:rPr lang="en-US" sz="1400" dirty="0">
                <a:latin typeface="Source Sans Pro" panose="020B0503030403020204" pitchFamily="34" charset="0"/>
                <a:ea typeface="Source Sans Pro" panose="020B0503030403020204" pitchFamily="34" charset="0"/>
              </a:rPr>
              <a:t>.</a:t>
            </a:r>
          </a:p>
        </p:txBody>
      </p:sp>
      <p:sp>
        <p:nvSpPr>
          <p:cNvPr id="43" name="TextBox 42">
            <a:extLst>
              <a:ext uri="{FF2B5EF4-FFF2-40B4-BE49-F238E27FC236}">
                <a16:creationId xmlns:a16="http://schemas.microsoft.com/office/drawing/2014/main" id="{98D614F5-D7AB-4F44-95E7-7C32E9610313}"/>
              </a:ext>
            </a:extLst>
          </p:cNvPr>
          <p:cNvSpPr txBox="1"/>
          <p:nvPr/>
        </p:nvSpPr>
        <p:spPr>
          <a:xfrm>
            <a:off x="4905491" y="2691953"/>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44" name="TextBox 43">
            <a:extLst>
              <a:ext uri="{FF2B5EF4-FFF2-40B4-BE49-F238E27FC236}">
                <a16:creationId xmlns:a16="http://schemas.microsoft.com/office/drawing/2014/main" id="{A018B71B-C3A3-4D6D-9CC6-4B353A519519}"/>
              </a:ext>
            </a:extLst>
          </p:cNvPr>
          <p:cNvSpPr txBox="1"/>
          <p:nvPr/>
        </p:nvSpPr>
        <p:spPr>
          <a:xfrm>
            <a:off x="4905484" y="4390442"/>
            <a:ext cx="1631613" cy="523220"/>
          </a:xfrm>
          <a:prstGeom prst="rect">
            <a:avLst/>
          </a:prstGeom>
          <a:noFill/>
        </p:spPr>
        <p:txBody>
          <a:bodyPr wrap="square" rtlCol="0">
            <a:spAutoFit/>
          </a:bodyPr>
          <a:lstStyle/>
          <a:p>
            <a:pPr algn="ctr"/>
            <a:r>
              <a:rPr lang="en-US" sz="1400" dirty="0" err="1">
                <a:latin typeface="Source Sans Pro" panose="020B0503030403020204" pitchFamily="34" charset="0"/>
                <a:ea typeface="Source Sans Pro" panose="020B0503030403020204" pitchFamily="34" charset="0"/>
              </a:rPr>
              <a:t>Snakemake</a:t>
            </a:r>
            <a:r>
              <a:rPr lang="en-US" sz="1400" dirty="0">
                <a:latin typeface="Source Sans Pro" panose="020B0503030403020204" pitchFamily="34" charset="0"/>
                <a:ea typeface="Source Sans Pro" panose="020B0503030403020204" pitchFamily="34" charset="0"/>
              </a:rPr>
              <a:t> script for job submission</a:t>
            </a:r>
          </a:p>
        </p:txBody>
      </p:sp>
      <p:cxnSp>
        <p:nvCxnSpPr>
          <p:cNvPr id="47" name="Straight Arrow Connector 46">
            <a:extLst>
              <a:ext uri="{FF2B5EF4-FFF2-40B4-BE49-F238E27FC236}">
                <a16:creationId xmlns:a16="http://schemas.microsoft.com/office/drawing/2014/main" id="{9F01352E-D16C-4444-839E-4E666B950A72}"/>
              </a:ext>
            </a:extLst>
          </p:cNvPr>
          <p:cNvCxnSpPr>
            <a:cxnSpLocks/>
            <a:stCxn id="27" idx="3"/>
          </p:cNvCxnSpPr>
          <p:nvPr/>
        </p:nvCxnSpPr>
        <p:spPr>
          <a:xfrm flipV="1">
            <a:off x="4429693" y="880324"/>
            <a:ext cx="602696" cy="174042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5DD12C1-3BC9-41F9-87AF-FEAC859892C4}"/>
              </a:ext>
            </a:extLst>
          </p:cNvPr>
          <p:cNvCxnSpPr>
            <a:cxnSpLocks/>
            <a:stCxn id="27" idx="3"/>
          </p:cNvCxnSpPr>
          <p:nvPr/>
        </p:nvCxnSpPr>
        <p:spPr>
          <a:xfrm flipV="1">
            <a:off x="4429693" y="1424610"/>
            <a:ext cx="602696" cy="1196138"/>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70341E0-5C77-4EB4-A7D4-591ADCCA8A13}"/>
              </a:ext>
            </a:extLst>
          </p:cNvPr>
          <p:cNvCxnSpPr>
            <a:cxnSpLocks/>
            <a:stCxn id="27" idx="3"/>
          </p:cNvCxnSpPr>
          <p:nvPr/>
        </p:nvCxnSpPr>
        <p:spPr>
          <a:xfrm flipV="1">
            <a:off x="4429693" y="1933186"/>
            <a:ext cx="602696" cy="687562"/>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BFE913B-D061-41C2-8F78-65AF45CEAB61}"/>
              </a:ext>
            </a:extLst>
          </p:cNvPr>
          <p:cNvCxnSpPr>
            <a:cxnSpLocks/>
            <a:stCxn id="27" idx="3"/>
          </p:cNvCxnSpPr>
          <p:nvPr/>
        </p:nvCxnSpPr>
        <p:spPr>
          <a:xfrm flipV="1">
            <a:off x="4429693" y="2446214"/>
            <a:ext cx="543202" cy="17453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41DC613-219F-465A-B06F-3A50B29CD300}"/>
              </a:ext>
            </a:extLst>
          </p:cNvPr>
          <p:cNvCxnSpPr>
            <a:cxnSpLocks/>
            <a:stCxn id="27" idx="3"/>
            <a:endCxn id="43" idx="1"/>
          </p:cNvCxnSpPr>
          <p:nvPr/>
        </p:nvCxnSpPr>
        <p:spPr>
          <a:xfrm>
            <a:off x="4429693" y="2620748"/>
            <a:ext cx="475798" cy="22509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5A7BF8C-9FC9-4827-92AC-C17186A8BB3A}"/>
              </a:ext>
            </a:extLst>
          </p:cNvPr>
          <p:cNvCxnSpPr>
            <a:cxnSpLocks/>
            <a:stCxn id="27" idx="3"/>
          </p:cNvCxnSpPr>
          <p:nvPr/>
        </p:nvCxnSpPr>
        <p:spPr>
          <a:xfrm>
            <a:off x="4429693" y="2620748"/>
            <a:ext cx="543202" cy="781748"/>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F442B74-CFEA-4D38-860B-E4CA59A925FC}"/>
              </a:ext>
            </a:extLst>
          </p:cNvPr>
          <p:cNvCxnSpPr>
            <a:cxnSpLocks/>
            <a:stCxn id="27" idx="3"/>
          </p:cNvCxnSpPr>
          <p:nvPr/>
        </p:nvCxnSpPr>
        <p:spPr>
          <a:xfrm>
            <a:off x="4429693" y="2620748"/>
            <a:ext cx="582276" cy="1227818"/>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F6E91D0-8373-45F2-B099-502A04B6AF28}"/>
              </a:ext>
            </a:extLst>
          </p:cNvPr>
          <p:cNvCxnSpPr>
            <a:cxnSpLocks/>
            <a:stCxn id="27" idx="3"/>
          </p:cNvCxnSpPr>
          <p:nvPr/>
        </p:nvCxnSpPr>
        <p:spPr>
          <a:xfrm>
            <a:off x="4429693" y="2620748"/>
            <a:ext cx="543202" cy="176969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1364A8E2-75B7-478E-BD8B-4265010CD04A}"/>
              </a:ext>
            </a:extLst>
          </p:cNvPr>
          <p:cNvSpPr/>
          <p:nvPr/>
        </p:nvSpPr>
        <p:spPr>
          <a:xfrm>
            <a:off x="4912180" y="58836"/>
            <a:ext cx="1546418" cy="4121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32E305C0-9771-45A3-B413-F67BBFB62014}"/>
              </a:ext>
            </a:extLst>
          </p:cNvPr>
          <p:cNvCxnSpPr>
            <a:cxnSpLocks/>
          </p:cNvCxnSpPr>
          <p:nvPr/>
        </p:nvCxnSpPr>
        <p:spPr>
          <a:xfrm>
            <a:off x="6350056" y="247506"/>
            <a:ext cx="388623"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A3EB08E-988F-47BA-BE0D-9C8A9495A491}"/>
              </a:ext>
            </a:extLst>
          </p:cNvPr>
          <p:cNvCxnSpPr>
            <a:cxnSpLocks/>
          </p:cNvCxnSpPr>
          <p:nvPr/>
        </p:nvCxnSpPr>
        <p:spPr>
          <a:xfrm>
            <a:off x="6457681" y="1308695"/>
            <a:ext cx="275039"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01576D5D-1ADD-4D65-A040-861C5C50B2F2}"/>
              </a:ext>
            </a:extLst>
          </p:cNvPr>
          <p:cNvGrpSpPr/>
          <p:nvPr/>
        </p:nvGrpSpPr>
        <p:grpSpPr>
          <a:xfrm>
            <a:off x="6981132" y="89844"/>
            <a:ext cx="1278465" cy="276999"/>
            <a:chOff x="6854579" y="431208"/>
            <a:chExt cx="1278465" cy="276999"/>
          </a:xfrm>
        </p:grpSpPr>
        <p:sp>
          <p:nvSpPr>
            <p:cNvPr id="81" name="Rectangle: Rounded Corners 80">
              <a:extLst>
                <a:ext uri="{FF2B5EF4-FFF2-40B4-BE49-F238E27FC236}">
                  <a16:creationId xmlns:a16="http://schemas.microsoft.com/office/drawing/2014/main" id="{23BAF440-448F-41D6-B2CA-5ACAEBD105B0}"/>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00EBD909-106A-430C-AE3C-E1FAB50EB5A8}"/>
                </a:ext>
              </a:extLst>
            </p:cNvPr>
            <p:cNvSpPr txBox="1"/>
            <p:nvPr/>
          </p:nvSpPr>
          <p:spPr>
            <a:xfrm>
              <a:off x="6854579" y="431208"/>
              <a:ext cx="1278465" cy="276999"/>
            </a:xfrm>
            <a:prstGeom prst="rect">
              <a:avLst/>
            </a:prstGeom>
            <a:noFill/>
          </p:spPr>
          <p:txBody>
            <a:bodyPr wrap="square" rtlCol="0">
              <a:spAutoFit/>
            </a:bodyPr>
            <a:lstStyle/>
            <a:p>
              <a:pPr algn="l"/>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-GT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84" name="Group 83">
            <a:extLst>
              <a:ext uri="{FF2B5EF4-FFF2-40B4-BE49-F238E27FC236}">
                <a16:creationId xmlns:a16="http://schemas.microsoft.com/office/drawing/2014/main" id="{18B2AD34-C165-4D29-921A-743D95BAB109}"/>
              </a:ext>
            </a:extLst>
          </p:cNvPr>
          <p:cNvGrpSpPr/>
          <p:nvPr/>
        </p:nvGrpSpPr>
        <p:grpSpPr>
          <a:xfrm>
            <a:off x="6981132" y="649518"/>
            <a:ext cx="1278465" cy="276999"/>
            <a:chOff x="6854579" y="431208"/>
            <a:chExt cx="1278465" cy="276999"/>
          </a:xfrm>
        </p:grpSpPr>
        <p:sp>
          <p:nvSpPr>
            <p:cNvPr id="85" name="Rectangle: Rounded Corners 84">
              <a:extLst>
                <a:ext uri="{FF2B5EF4-FFF2-40B4-BE49-F238E27FC236}">
                  <a16:creationId xmlns:a16="http://schemas.microsoft.com/office/drawing/2014/main" id="{5B735B38-E809-48D3-9587-A3EE994E0EA8}"/>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8F1F259D-CD0A-4C26-8902-505752E76413}"/>
                </a:ext>
              </a:extLst>
            </p:cNvPr>
            <p:cNvSpPr txBox="1"/>
            <p:nvPr/>
          </p:nvSpPr>
          <p:spPr>
            <a:xfrm>
              <a:off x="6854579" y="431208"/>
              <a:ext cx="1278465" cy="276999"/>
            </a:xfrm>
            <a:prstGeom prst="rect">
              <a:avLst/>
            </a:prstGeom>
            <a:noFill/>
          </p:spPr>
          <p:txBody>
            <a:bodyPr wrap="square" rtlCol="0">
              <a:spAutoFit/>
            </a:bodyPr>
            <a:lstStyle/>
            <a:p>
              <a:pPr algn="l"/>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-GT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87" name="Group 86">
            <a:extLst>
              <a:ext uri="{FF2B5EF4-FFF2-40B4-BE49-F238E27FC236}">
                <a16:creationId xmlns:a16="http://schemas.microsoft.com/office/drawing/2014/main" id="{16242B14-08EA-4F98-B7C1-4DEA52DD6F3E}"/>
              </a:ext>
            </a:extLst>
          </p:cNvPr>
          <p:cNvGrpSpPr/>
          <p:nvPr/>
        </p:nvGrpSpPr>
        <p:grpSpPr>
          <a:xfrm>
            <a:off x="7013195" y="1161822"/>
            <a:ext cx="1278465" cy="276999"/>
            <a:chOff x="6854579" y="431208"/>
            <a:chExt cx="1278465" cy="276999"/>
          </a:xfrm>
        </p:grpSpPr>
        <p:sp>
          <p:nvSpPr>
            <p:cNvPr id="88" name="Rectangle: Rounded Corners 87">
              <a:extLst>
                <a:ext uri="{FF2B5EF4-FFF2-40B4-BE49-F238E27FC236}">
                  <a16:creationId xmlns:a16="http://schemas.microsoft.com/office/drawing/2014/main" id="{FB4C4FF7-1E17-4237-AA1E-8CD77C5BA0BA}"/>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8AB2AA14-ABAB-4D45-9B6E-671C10430B48}"/>
                </a:ext>
              </a:extLst>
            </p:cNvPr>
            <p:cNvSpPr txBox="1"/>
            <p:nvPr/>
          </p:nvSpPr>
          <p:spPr>
            <a:xfrm>
              <a:off x="6854579" y="431208"/>
              <a:ext cx="1278465" cy="276999"/>
            </a:xfrm>
            <a:prstGeom prst="rect">
              <a:avLst/>
            </a:prstGeom>
            <a:noFill/>
          </p:spPr>
          <p:txBody>
            <a:bodyPr wrap="square" rtlCol="0">
              <a:spAutoFit/>
            </a:bodyPr>
            <a:lstStyle/>
            <a:p>
              <a:pPr algn="ctr"/>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90" name="Group 89">
            <a:extLst>
              <a:ext uri="{FF2B5EF4-FFF2-40B4-BE49-F238E27FC236}">
                <a16:creationId xmlns:a16="http://schemas.microsoft.com/office/drawing/2014/main" id="{BDC4A593-CC4B-4A57-B22F-00E98D088FA0}"/>
              </a:ext>
            </a:extLst>
          </p:cNvPr>
          <p:cNvGrpSpPr/>
          <p:nvPr/>
        </p:nvGrpSpPr>
        <p:grpSpPr>
          <a:xfrm>
            <a:off x="7003671" y="1665275"/>
            <a:ext cx="1278465" cy="276999"/>
            <a:chOff x="6854579" y="431208"/>
            <a:chExt cx="1278465" cy="276999"/>
          </a:xfrm>
        </p:grpSpPr>
        <p:sp>
          <p:nvSpPr>
            <p:cNvPr id="91" name="Rectangle: Rounded Corners 90">
              <a:extLst>
                <a:ext uri="{FF2B5EF4-FFF2-40B4-BE49-F238E27FC236}">
                  <a16:creationId xmlns:a16="http://schemas.microsoft.com/office/drawing/2014/main" id="{F2CFD35F-0D27-445E-9B5E-88013DEEA3C8}"/>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064222D0-9E1C-4711-917D-F9D0E06AEC8E}"/>
                </a:ext>
              </a:extLst>
            </p:cNvPr>
            <p:cNvSpPr txBox="1"/>
            <p:nvPr/>
          </p:nvSpPr>
          <p:spPr>
            <a:xfrm>
              <a:off x="6854579" y="431208"/>
              <a:ext cx="1278465" cy="276999"/>
            </a:xfrm>
            <a:prstGeom prst="rect">
              <a:avLst/>
            </a:prstGeom>
            <a:noFill/>
          </p:spPr>
          <p:txBody>
            <a:bodyPr wrap="square" rtlCol="0">
              <a:spAutoFit/>
            </a:bodyPr>
            <a:lstStyle/>
            <a:p>
              <a:pPr algn="ctr"/>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93" name="Group 92">
            <a:extLst>
              <a:ext uri="{FF2B5EF4-FFF2-40B4-BE49-F238E27FC236}">
                <a16:creationId xmlns:a16="http://schemas.microsoft.com/office/drawing/2014/main" id="{3F167C1C-8CC8-480E-A1E7-616E7799129E}"/>
              </a:ext>
            </a:extLst>
          </p:cNvPr>
          <p:cNvGrpSpPr/>
          <p:nvPr/>
        </p:nvGrpSpPr>
        <p:grpSpPr>
          <a:xfrm>
            <a:off x="7003671" y="2216058"/>
            <a:ext cx="1278465" cy="276999"/>
            <a:chOff x="6854579" y="431208"/>
            <a:chExt cx="1278465" cy="276999"/>
          </a:xfrm>
        </p:grpSpPr>
        <p:sp>
          <p:nvSpPr>
            <p:cNvPr id="94" name="Rectangle: Rounded Corners 93">
              <a:extLst>
                <a:ext uri="{FF2B5EF4-FFF2-40B4-BE49-F238E27FC236}">
                  <a16:creationId xmlns:a16="http://schemas.microsoft.com/office/drawing/2014/main" id="{4BF18553-804D-415C-84F5-7CA0EA8FC6D1}"/>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4F79C677-44BD-489F-AD5B-EF0765566258}"/>
                </a:ext>
              </a:extLst>
            </p:cNvPr>
            <p:cNvSpPr txBox="1"/>
            <p:nvPr/>
          </p:nvSpPr>
          <p:spPr>
            <a:xfrm>
              <a:off x="6854579" y="431208"/>
              <a:ext cx="1278465" cy="276999"/>
            </a:xfrm>
            <a:prstGeom prst="rect">
              <a:avLst/>
            </a:prstGeom>
            <a:noFill/>
          </p:spPr>
          <p:txBody>
            <a:bodyPr wrap="square" rtlCol="0">
              <a:spAutoFit/>
            </a:bodyPr>
            <a:lstStyle/>
            <a:p>
              <a:pPr algn="ctr"/>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96" name="Group 95">
            <a:extLst>
              <a:ext uri="{FF2B5EF4-FFF2-40B4-BE49-F238E27FC236}">
                <a16:creationId xmlns:a16="http://schemas.microsoft.com/office/drawing/2014/main" id="{280E6917-41BA-4615-A0F1-767C02788639}"/>
              </a:ext>
            </a:extLst>
          </p:cNvPr>
          <p:cNvGrpSpPr/>
          <p:nvPr/>
        </p:nvGrpSpPr>
        <p:grpSpPr>
          <a:xfrm>
            <a:off x="6981132" y="2722731"/>
            <a:ext cx="1278465" cy="276999"/>
            <a:chOff x="6854579" y="431208"/>
            <a:chExt cx="1278465" cy="276999"/>
          </a:xfrm>
        </p:grpSpPr>
        <p:sp>
          <p:nvSpPr>
            <p:cNvPr id="97" name="Rectangle: Rounded Corners 96">
              <a:extLst>
                <a:ext uri="{FF2B5EF4-FFF2-40B4-BE49-F238E27FC236}">
                  <a16:creationId xmlns:a16="http://schemas.microsoft.com/office/drawing/2014/main" id="{671A368C-CB3F-4C18-9B0A-154EF1E45106}"/>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DE6457AB-00ED-4B5C-B863-F39853D158C1}"/>
                </a:ext>
              </a:extLst>
            </p:cNvPr>
            <p:cNvSpPr txBox="1"/>
            <p:nvPr/>
          </p:nvSpPr>
          <p:spPr>
            <a:xfrm>
              <a:off x="6854579" y="431208"/>
              <a:ext cx="1278465" cy="276999"/>
            </a:xfrm>
            <a:prstGeom prst="rect">
              <a:avLst/>
            </a:prstGeom>
            <a:noFill/>
          </p:spPr>
          <p:txBody>
            <a:bodyPr wrap="square" rtlCol="0">
              <a:spAutoFit/>
            </a:bodyPr>
            <a:lstStyle/>
            <a:p>
              <a:pPr algn="ctr"/>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-GT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99" name="Group 98">
            <a:extLst>
              <a:ext uri="{FF2B5EF4-FFF2-40B4-BE49-F238E27FC236}">
                <a16:creationId xmlns:a16="http://schemas.microsoft.com/office/drawing/2014/main" id="{FAD9E760-FBE7-4FFB-9B92-E4B3B7294552}"/>
              </a:ext>
            </a:extLst>
          </p:cNvPr>
          <p:cNvGrpSpPr/>
          <p:nvPr/>
        </p:nvGrpSpPr>
        <p:grpSpPr>
          <a:xfrm>
            <a:off x="6994147" y="3219646"/>
            <a:ext cx="1278465" cy="276999"/>
            <a:chOff x="6854579" y="431208"/>
            <a:chExt cx="1278465" cy="276999"/>
          </a:xfrm>
        </p:grpSpPr>
        <p:sp>
          <p:nvSpPr>
            <p:cNvPr id="100" name="Rectangle: Rounded Corners 99">
              <a:extLst>
                <a:ext uri="{FF2B5EF4-FFF2-40B4-BE49-F238E27FC236}">
                  <a16:creationId xmlns:a16="http://schemas.microsoft.com/office/drawing/2014/main" id="{D41275C3-39DE-4330-AEA4-C61D8A1AB11B}"/>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A6E878BE-9F58-43EB-8725-A43E858919B5}"/>
                </a:ext>
              </a:extLst>
            </p:cNvPr>
            <p:cNvSpPr txBox="1"/>
            <p:nvPr/>
          </p:nvSpPr>
          <p:spPr>
            <a:xfrm>
              <a:off x="6854579" y="431208"/>
              <a:ext cx="1278465" cy="276999"/>
            </a:xfrm>
            <a:prstGeom prst="rect">
              <a:avLst/>
            </a:prstGeom>
            <a:noFill/>
          </p:spPr>
          <p:txBody>
            <a:bodyPr wrap="square" rtlCol="0">
              <a:spAutoFit/>
            </a:bodyPr>
            <a:lstStyle/>
            <a:p>
              <a:pPr algn="ctr"/>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 C++</a:t>
              </a:r>
              <a:endParaRPr lang="en-US" sz="1400" dirty="0">
                <a:solidFill>
                  <a:schemeClr val="bg1"/>
                </a:solidFill>
                <a:latin typeface="Source Sans Pro" panose="020B0503030403020204" pitchFamily="34" charset="0"/>
                <a:ea typeface="Source Sans Pro" panose="020B0503030403020204" pitchFamily="34" charset="0"/>
              </a:endParaRPr>
            </a:p>
          </p:txBody>
        </p:sp>
      </p:grpSp>
      <p:cxnSp>
        <p:nvCxnSpPr>
          <p:cNvPr id="105" name="Straight Arrow Connector 104">
            <a:extLst>
              <a:ext uri="{FF2B5EF4-FFF2-40B4-BE49-F238E27FC236}">
                <a16:creationId xmlns:a16="http://schemas.microsoft.com/office/drawing/2014/main" id="{32BBC1DE-FD42-407A-B5F8-C9F56C8EC5C2}"/>
              </a:ext>
            </a:extLst>
          </p:cNvPr>
          <p:cNvCxnSpPr>
            <a:cxnSpLocks/>
            <a:stCxn id="82" idx="3"/>
          </p:cNvCxnSpPr>
          <p:nvPr/>
        </p:nvCxnSpPr>
        <p:spPr>
          <a:xfrm>
            <a:off x="8259597" y="228344"/>
            <a:ext cx="587454" cy="2182150"/>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EF54B4F-D26F-45AF-8864-18AB8BE7261D}"/>
              </a:ext>
            </a:extLst>
          </p:cNvPr>
          <p:cNvCxnSpPr>
            <a:cxnSpLocks/>
            <a:stCxn id="86" idx="3"/>
          </p:cNvCxnSpPr>
          <p:nvPr/>
        </p:nvCxnSpPr>
        <p:spPr>
          <a:xfrm>
            <a:off x="8259597" y="788018"/>
            <a:ext cx="503890" cy="1622476"/>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37F82DF-F572-4080-9606-91C945932F17}"/>
              </a:ext>
            </a:extLst>
          </p:cNvPr>
          <p:cNvCxnSpPr>
            <a:cxnSpLocks/>
            <a:stCxn id="89" idx="3"/>
          </p:cNvCxnSpPr>
          <p:nvPr/>
        </p:nvCxnSpPr>
        <p:spPr>
          <a:xfrm>
            <a:off x="8291660" y="1300322"/>
            <a:ext cx="382189" cy="1110172"/>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7BB7F30-A59C-4247-BB4D-E087CD2BA68D}"/>
              </a:ext>
            </a:extLst>
          </p:cNvPr>
          <p:cNvCxnSpPr>
            <a:cxnSpLocks/>
            <a:stCxn id="92" idx="3"/>
          </p:cNvCxnSpPr>
          <p:nvPr/>
        </p:nvCxnSpPr>
        <p:spPr>
          <a:xfrm>
            <a:off x="8282136" y="1803775"/>
            <a:ext cx="313211" cy="606719"/>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4461101-6070-4B0C-ABCF-53E6F9A27814}"/>
              </a:ext>
            </a:extLst>
          </p:cNvPr>
          <p:cNvCxnSpPr>
            <a:cxnSpLocks/>
            <a:stCxn id="95" idx="3"/>
          </p:cNvCxnSpPr>
          <p:nvPr/>
        </p:nvCxnSpPr>
        <p:spPr>
          <a:xfrm>
            <a:off x="8282136" y="2354558"/>
            <a:ext cx="102053" cy="91656"/>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16A2F12-BAB3-4509-B928-215E395151EB}"/>
              </a:ext>
            </a:extLst>
          </p:cNvPr>
          <p:cNvCxnSpPr>
            <a:cxnSpLocks/>
            <a:stCxn id="98" idx="3"/>
          </p:cNvCxnSpPr>
          <p:nvPr/>
        </p:nvCxnSpPr>
        <p:spPr>
          <a:xfrm flipV="1">
            <a:off x="8259597" y="2811081"/>
            <a:ext cx="124592" cy="50150"/>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433FADB8-30D3-439B-9F2B-194D436879F6}"/>
              </a:ext>
            </a:extLst>
          </p:cNvPr>
          <p:cNvCxnSpPr>
            <a:cxnSpLocks/>
            <a:stCxn id="101" idx="3"/>
          </p:cNvCxnSpPr>
          <p:nvPr/>
        </p:nvCxnSpPr>
        <p:spPr>
          <a:xfrm flipV="1">
            <a:off x="8272612" y="2861230"/>
            <a:ext cx="316047" cy="496916"/>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DB822AC-71A6-8962-5F01-2877BD221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603" y="23367"/>
            <a:ext cx="457200" cy="457200"/>
          </a:xfrm>
          <a:prstGeom prst="rect">
            <a:avLst/>
          </a:prstGeom>
        </p:spPr>
      </p:pic>
      <p:cxnSp>
        <p:nvCxnSpPr>
          <p:cNvPr id="106" name="Straight Arrow Connector 105">
            <a:extLst>
              <a:ext uri="{FF2B5EF4-FFF2-40B4-BE49-F238E27FC236}">
                <a16:creationId xmlns:a16="http://schemas.microsoft.com/office/drawing/2014/main" id="{36299A1D-CCF7-54AE-FCE2-CB44E9FD55BA}"/>
              </a:ext>
            </a:extLst>
          </p:cNvPr>
          <p:cNvCxnSpPr>
            <a:cxnSpLocks/>
          </p:cNvCxnSpPr>
          <p:nvPr/>
        </p:nvCxnSpPr>
        <p:spPr>
          <a:xfrm>
            <a:off x="6344096" y="788018"/>
            <a:ext cx="388624"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107" name="Picture 106">
            <a:extLst>
              <a:ext uri="{FF2B5EF4-FFF2-40B4-BE49-F238E27FC236}">
                <a16:creationId xmlns:a16="http://schemas.microsoft.com/office/drawing/2014/main" id="{31D9C446-DF82-E767-74F2-C9387BBB1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644" y="553738"/>
            <a:ext cx="457200" cy="457200"/>
          </a:xfrm>
          <a:prstGeom prst="rect">
            <a:avLst/>
          </a:prstGeom>
        </p:spPr>
      </p:pic>
      <p:pic>
        <p:nvPicPr>
          <p:cNvPr id="109" name="Picture 108">
            <a:extLst>
              <a:ext uri="{FF2B5EF4-FFF2-40B4-BE49-F238E27FC236}">
                <a16:creationId xmlns:a16="http://schemas.microsoft.com/office/drawing/2014/main" id="{747345AB-B6EA-DA4D-2DA4-1FBCFA6F9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302" y="1074414"/>
            <a:ext cx="457200" cy="457200"/>
          </a:xfrm>
          <a:prstGeom prst="rect">
            <a:avLst/>
          </a:prstGeom>
        </p:spPr>
      </p:pic>
      <p:cxnSp>
        <p:nvCxnSpPr>
          <p:cNvPr id="110" name="Straight Arrow Connector 109">
            <a:extLst>
              <a:ext uri="{FF2B5EF4-FFF2-40B4-BE49-F238E27FC236}">
                <a16:creationId xmlns:a16="http://schemas.microsoft.com/office/drawing/2014/main" id="{9FC497FB-DF63-543F-FE83-E14A395F8F08}"/>
              </a:ext>
            </a:extLst>
          </p:cNvPr>
          <p:cNvCxnSpPr>
            <a:cxnSpLocks/>
          </p:cNvCxnSpPr>
          <p:nvPr/>
        </p:nvCxnSpPr>
        <p:spPr>
          <a:xfrm>
            <a:off x="6463640" y="1835053"/>
            <a:ext cx="275039"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5A543D68-01EC-4D6E-7E65-7B6FC3AF3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61" y="1600772"/>
            <a:ext cx="457200" cy="457200"/>
          </a:xfrm>
          <a:prstGeom prst="rect">
            <a:avLst/>
          </a:prstGeom>
        </p:spPr>
      </p:pic>
      <p:cxnSp>
        <p:nvCxnSpPr>
          <p:cNvPr id="113" name="Straight Arrow Connector 112">
            <a:extLst>
              <a:ext uri="{FF2B5EF4-FFF2-40B4-BE49-F238E27FC236}">
                <a16:creationId xmlns:a16="http://schemas.microsoft.com/office/drawing/2014/main" id="{DC3FEA83-051F-42B3-9E8D-6FD53D328080}"/>
              </a:ext>
            </a:extLst>
          </p:cNvPr>
          <p:cNvCxnSpPr>
            <a:cxnSpLocks/>
          </p:cNvCxnSpPr>
          <p:nvPr/>
        </p:nvCxnSpPr>
        <p:spPr>
          <a:xfrm>
            <a:off x="6456246" y="2343694"/>
            <a:ext cx="275039"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115" name="Picture 114">
            <a:extLst>
              <a:ext uri="{FF2B5EF4-FFF2-40B4-BE49-F238E27FC236}">
                <a16:creationId xmlns:a16="http://schemas.microsoft.com/office/drawing/2014/main" id="{56A60643-39F1-37DE-3FE3-2B80ACE33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867" y="2109413"/>
            <a:ext cx="457200" cy="457200"/>
          </a:xfrm>
          <a:prstGeom prst="rect">
            <a:avLst/>
          </a:prstGeom>
        </p:spPr>
      </p:pic>
      <p:cxnSp>
        <p:nvCxnSpPr>
          <p:cNvPr id="116" name="Straight Arrow Connector 115">
            <a:extLst>
              <a:ext uri="{FF2B5EF4-FFF2-40B4-BE49-F238E27FC236}">
                <a16:creationId xmlns:a16="http://schemas.microsoft.com/office/drawing/2014/main" id="{44509868-6150-FB7D-6E2D-EA1F7196C60A}"/>
              </a:ext>
            </a:extLst>
          </p:cNvPr>
          <p:cNvCxnSpPr>
            <a:cxnSpLocks/>
          </p:cNvCxnSpPr>
          <p:nvPr/>
        </p:nvCxnSpPr>
        <p:spPr>
          <a:xfrm>
            <a:off x="6461502" y="2851523"/>
            <a:ext cx="275039"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117" name="Picture 116">
            <a:extLst>
              <a:ext uri="{FF2B5EF4-FFF2-40B4-BE49-F238E27FC236}">
                <a16:creationId xmlns:a16="http://schemas.microsoft.com/office/drawing/2014/main" id="{A391A5C9-218C-58A1-8AF6-633AE7DD5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123" y="2617242"/>
            <a:ext cx="457200" cy="457200"/>
          </a:xfrm>
          <a:prstGeom prst="rect">
            <a:avLst/>
          </a:prstGeom>
        </p:spPr>
      </p:pic>
      <p:cxnSp>
        <p:nvCxnSpPr>
          <p:cNvPr id="118" name="Straight Arrow Connector 117">
            <a:extLst>
              <a:ext uri="{FF2B5EF4-FFF2-40B4-BE49-F238E27FC236}">
                <a16:creationId xmlns:a16="http://schemas.microsoft.com/office/drawing/2014/main" id="{7BBE87D4-A383-E526-4388-A7F9DCDCC117}"/>
              </a:ext>
            </a:extLst>
          </p:cNvPr>
          <p:cNvCxnSpPr>
            <a:cxnSpLocks/>
          </p:cNvCxnSpPr>
          <p:nvPr/>
        </p:nvCxnSpPr>
        <p:spPr>
          <a:xfrm>
            <a:off x="6456246" y="3388104"/>
            <a:ext cx="275039"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119" name="Picture 118">
            <a:extLst>
              <a:ext uri="{FF2B5EF4-FFF2-40B4-BE49-F238E27FC236}">
                <a16:creationId xmlns:a16="http://schemas.microsoft.com/office/drawing/2014/main" id="{8A677573-EBD7-8A22-41C6-D82885802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867" y="3153823"/>
            <a:ext cx="457200" cy="457200"/>
          </a:xfrm>
          <a:prstGeom prst="rect">
            <a:avLst/>
          </a:prstGeom>
        </p:spPr>
      </p:pic>
    </p:spTree>
    <p:extLst>
      <p:ext uri="{BB962C8B-B14F-4D97-AF65-F5344CB8AC3E}">
        <p14:creationId xmlns:p14="http://schemas.microsoft.com/office/powerpoint/2010/main" val="41979233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1CBA6E16-210C-4055-B40A-5E4B5DB173B3}"/>
              </a:ext>
            </a:extLst>
          </p:cNvPr>
          <p:cNvSpPr/>
          <p:nvPr/>
        </p:nvSpPr>
        <p:spPr>
          <a:xfrm>
            <a:off x="4905491" y="4390442"/>
            <a:ext cx="1631606" cy="523220"/>
          </a:xfrm>
          <a:prstGeom prst="roundRect">
            <a:avLst/>
          </a:prstGeom>
          <a:solidFill>
            <a:schemeClr val="accent2">
              <a:lumMod val="40000"/>
              <a:lumOff val="60000"/>
            </a:schemeClr>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DD62E638-AD1D-404B-868B-F893599542F3}"/>
              </a:ext>
            </a:extLst>
          </p:cNvPr>
          <p:cNvCxnSpPr>
            <a:cxnSpLocks/>
          </p:cNvCxnSpPr>
          <p:nvPr/>
        </p:nvCxnSpPr>
        <p:spPr>
          <a:xfrm>
            <a:off x="2030852" y="2661406"/>
            <a:ext cx="44541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8AF016A9-72A4-422A-9BFF-65A2244A3E7A}"/>
              </a:ext>
            </a:extLst>
          </p:cNvPr>
          <p:cNvSpPr/>
          <p:nvPr/>
        </p:nvSpPr>
        <p:spPr>
          <a:xfrm>
            <a:off x="8435299" y="2472527"/>
            <a:ext cx="668164"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F98C160-084C-4230-8612-0D7401B979FA}"/>
              </a:ext>
            </a:extLst>
          </p:cNvPr>
          <p:cNvSpPr txBox="1"/>
          <p:nvPr/>
        </p:nvSpPr>
        <p:spPr>
          <a:xfrm>
            <a:off x="8441987" y="2472527"/>
            <a:ext cx="66816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Rates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27" name="Rectangle: Rounded Corners 26">
            <a:extLst>
              <a:ext uri="{FF2B5EF4-FFF2-40B4-BE49-F238E27FC236}">
                <a16:creationId xmlns:a16="http://schemas.microsoft.com/office/drawing/2014/main" id="{6723CB35-9BF9-458C-88A6-7629BDBA8F97}"/>
              </a:ext>
            </a:extLst>
          </p:cNvPr>
          <p:cNvSpPr/>
          <p:nvPr/>
        </p:nvSpPr>
        <p:spPr>
          <a:xfrm>
            <a:off x="2592228" y="2270892"/>
            <a:ext cx="1837465" cy="699712"/>
          </a:xfrm>
          <a:prstGeom prst="roundRect">
            <a:avLst/>
          </a:prstGeom>
          <a:solidFill>
            <a:schemeClr val="tx1">
              <a:lumMod val="65000"/>
              <a:lumOff val="35000"/>
            </a:schemeClr>
          </a:solidFill>
          <a:ln>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16BDEEF-6100-4768-86AE-A5A6925B747F}"/>
              </a:ext>
            </a:extLst>
          </p:cNvPr>
          <p:cNvSpPr txBox="1"/>
          <p:nvPr/>
        </p:nvSpPr>
        <p:spPr>
          <a:xfrm>
            <a:off x="2609269" y="2307233"/>
            <a:ext cx="1777684" cy="646331"/>
          </a:xfrm>
          <a:prstGeom prst="rect">
            <a:avLst/>
          </a:prstGeom>
          <a:noFill/>
        </p:spPr>
        <p:txBody>
          <a:bodyPr wrap="square" rtlCol="0">
            <a:spAutoFit/>
          </a:bodyPr>
          <a:lstStyle/>
          <a:p>
            <a:pPr algn="ctr"/>
            <a:r>
              <a:rPr lang="en-US" dirty="0" err="1">
                <a:solidFill>
                  <a:schemeClr val="bg1"/>
                </a:solidFill>
                <a:latin typeface="Source Sans Pro" panose="020B0503030403020204" pitchFamily="34" charset="0"/>
                <a:ea typeface="Source Sans Pro" panose="020B0503030403020204" pitchFamily="34" charset="0"/>
              </a:rPr>
              <a:t>PhyloAcc</a:t>
            </a:r>
            <a:r>
              <a:rPr lang="en-US" dirty="0">
                <a:solidFill>
                  <a:schemeClr val="bg1"/>
                </a:solidFill>
                <a:latin typeface="Source Sans Pro" panose="020B0503030403020204" pitchFamily="34" charset="0"/>
                <a:ea typeface="Source Sans Pro" panose="020B0503030403020204" pitchFamily="34" charset="0"/>
              </a:rPr>
              <a:t> </a:t>
            </a:r>
          </a:p>
          <a:p>
            <a:pPr algn="ctr"/>
            <a:r>
              <a:rPr lang="en-US" dirty="0">
                <a:solidFill>
                  <a:schemeClr val="bg1"/>
                </a:solidFill>
                <a:latin typeface="Source Sans Pro" panose="020B0503030403020204" pitchFamily="34" charset="0"/>
                <a:ea typeface="Source Sans Pro" panose="020B0503030403020204" pitchFamily="34" charset="0"/>
              </a:rPr>
              <a:t>Python interface</a:t>
            </a:r>
            <a:endParaRPr lang="en-US" sz="2000" dirty="0">
              <a:solidFill>
                <a:schemeClr val="bg1"/>
              </a:solidFill>
              <a:latin typeface="Source Sans Pro" panose="020B0503030403020204" pitchFamily="34" charset="0"/>
              <a:ea typeface="Source Sans Pro" panose="020B0503030403020204" pitchFamily="34" charset="0"/>
            </a:endParaRPr>
          </a:p>
        </p:txBody>
      </p:sp>
      <p:grpSp>
        <p:nvGrpSpPr>
          <p:cNvPr id="3" name="Group 2">
            <a:extLst>
              <a:ext uri="{FF2B5EF4-FFF2-40B4-BE49-F238E27FC236}">
                <a16:creationId xmlns:a16="http://schemas.microsoft.com/office/drawing/2014/main" id="{24BF7AF6-8D3C-4CD3-9F65-C6EFF9D2F64B}"/>
              </a:ext>
            </a:extLst>
          </p:cNvPr>
          <p:cNvGrpSpPr/>
          <p:nvPr/>
        </p:nvGrpSpPr>
        <p:grpSpPr>
          <a:xfrm>
            <a:off x="74497" y="1019845"/>
            <a:ext cx="1837465" cy="3211438"/>
            <a:chOff x="31092" y="874643"/>
            <a:chExt cx="1837465" cy="3211438"/>
          </a:xfrm>
        </p:grpSpPr>
        <p:grpSp>
          <p:nvGrpSpPr>
            <p:cNvPr id="30" name="Group 29">
              <a:extLst>
                <a:ext uri="{FF2B5EF4-FFF2-40B4-BE49-F238E27FC236}">
                  <a16:creationId xmlns:a16="http://schemas.microsoft.com/office/drawing/2014/main" id="{DECD8022-48D7-492A-BA30-F88AB90D0866}"/>
                </a:ext>
              </a:extLst>
            </p:cNvPr>
            <p:cNvGrpSpPr/>
            <p:nvPr/>
          </p:nvGrpSpPr>
          <p:grpSpPr>
            <a:xfrm rot="5400000">
              <a:off x="394059" y="934186"/>
              <a:ext cx="959632" cy="1206099"/>
              <a:chOff x="5686012" y="482205"/>
              <a:chExt cx="1930503" cy="3988289"/>
            </a:xfrm>
          </p:grpSpPr>
          <p:cxnSp>
            <p:nvCxnSpPr>
              <p:cNvPr id="31" name="Straight Connector 30">
                <a:extLst>
                  <a:ext uri="{FF2B5EF4-FFF2-40B4-BE49-F238E27FC236}">
                    <a16:creationId xmlns:a16="http://schemas.microsoft.com/office/drawing/2014/main" id="{328E0ECB-3AB0-4101-A20E-90C1490E2BDE}"/>
                  </a:ext>
                </a:extLst>
              </p:cNvPr>
              <p:cNvCxnSpPr>
                <a:cxnSpLocks/>
              </p:cNvCxnSpPr>
              <p:nvPr/>
            </p:nvCxnSpPr>
            <p:spPr>
              <a:xfrm flipH="1">
                <a:off x="5686012" y="482205"/>
                <a:ext cx="1910760" cy="1994145"/>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FE94CE-815A-443E-8D36-A8844AF41064}"/>
                  </a:ext>
                </a:extLst>
              </p:cNvPr>
              <p:cNvCxnSpPr>
                <a:cxnSpLocks/>
              </p:cNvCxnSpPr>
              <p:nvPr/>
            </p:nvCxnSpPr>
            <p:spPr>
              <a:xfrm flipH="1" flipV="1">
                <a:off x="5686012" y="2476349"/>
                <a:ext cx="1910760" cy="1994145"/>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766A71-0416-4004-9D81-D0C80475EB77}"/>
                  </a:ext>
                </a:extLst>
              </p:cNvPr>
              <p:cNvCxnSpPr>
                <a:cxnSpLocks/>
              </p:cNvCxnSpPr>
              <p:nvPr/>
            </p:nvCxnSpPr>
            <p:spPr>
              <a:xfrm flipH="1">
                <a:off x="7173980" y="3579019"/>
                <a:ext cx="423032" cy="441492"/>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6A1A99-943D-4699-ACD8-6719759DF9BE}"/>
                  </a:ext>
                </a:extLst>
              </p:cNvPr>
              <p:cNvCxnSpPr>
                <a:cxnSpLocks/>
              </p:cNvCxnSpPr>
              <p:nvPr/>
            </p:nvCxnSpPr>
            <p:spPr>
              <a:xfrm flipH="1">
                <a:off x="6641392" y="2461025"/>
                <a:ext cx="950022" cy="991479"/>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28C276-981B-4DE7-8836-0E48EABE870E}"/>
                  </a:ext>
                </a:extLst>
              </p:cNvPr>
              <p:cNvCxnSpPr>
                <a:cxnSpLocks/>
              </p:cNvCxnSpPr>
              <p:nvPr/>
            </p:nvCxnSpPr>
            <p:spPr>
              <a:xfrm flipH="1" flipV="1">
                <a:off x="7193487" y="928812"/>
                <a:ext cx="423028" cy="444868"/>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Rectangle: Rounded Corners 35">
              <a:extLst>
                <a:ext uri="{FF2B5EF4-FFF2-40B4-BE49-F238E27FC236}">
                  <a16:creationId xmlns:a16="http://schemas.microsoft.com/office/drawing/2014/main" id="{6FD0C4C2-BA7F-4486-89CF-6E5DDF46EE8D}"/>
                </a:ext>
              </a:extLst>
            </p:cNvPr>
            <p:cNvSpPr/>
            <p:nvPr/>
          </p:nvSpPr>
          <p:spPr>
            <a:xfrm>
              <a:off x="278263" y="2620455"/>
              <a:ext cx="1257098" cy="338554"/>
            </a:xfrm>
            <a:prstGeom prst="roundRect">
              <a:avLst/>
            </a:prstGeom>
            <a:solidFill>
              <a:schemeClr val="accent1">
                <a:lumMod val="60000"/>
                <a:lumOff val="40000"/>
              </a:schemeClr>
            </a:solidFill>
            <a:ln>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4BFB538-7A1C-4A27-A612-47A48F8DBBB0}"/>
                </a:ext>
              </a:extLst>
            </p:cNvPr>
            <p:cNvSpPr txBox="1"/>
            <p:nvPr/>
          </p:nvSpPr>
          <p:spPr>
            <a:xfrm>
              <a:off x="297215" y="2625564"/>
              <a:ext cx="1219194" cy="338554"/>
            </a:xfrm>
            <a:prstGeom prst="rect">
              <a:avLst/>
            </a:prstGeom>
            <a:noFill/>
          </p:spPr>
          <p:txBody>
            <a:bodyPr wrap="square" rtlCol="0">
              <a:spAutoFit/>
            </a:bodyPr>
            <a:lstStyle/>
            <a:p>
              <a:pPr algn="ctr"/>
              <a:r>
                <a:rPr lang="en-US" sz="1600" dirty="0">
                  <a:solidFill>
                    <a:schemeClr val="bg1"/>
                  </a:solidFill>
                  <a:latin typeface="Source Sans Pro" panose="020B0503030403020204" pitchFamily="34" charset="0"/>
                  <a:ea typeface="Source Sans Pro" panose="020B0503030403020204" pitchFamily="34" charset="0"/>
                </a:rPr>
                <a:t>Alignments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49" name="Rectangle: Rounded Corners 48">
              <a:extLst>
                <a:ext uri="{FF2B5EF4-FFF2-40B4-BE49-F238E27FC236}">
                  <a16:creationId xmlns:a16="http://schemas.microsoft.com/office/drawing/2014/main" id="{B82CD632-BB60-4A20-BEBC-E3E17ED5376E}"/>
                </a:ext>
              </a:extLst>
            </p:cNvPr>
            <p:cNvSpPr/>
            <p:nvPr/>
          </p:nvSpPr>
          <p:spPr>
            <a:xfrm>
              <a:off x="288615" y="3364810"/>
              <a:ext cx="1257098" cy="338554"/>
            </a:xfrm>
            <a:prstGeom prst="roundRect">
              <a:avLst/>
            </a:prstGeom>
            <a:solidFill>
              <a:schemeClr val="accent3">
                <a:lumMod val="75000"/>
              </a:schemeClr>
            </a:solidFill>
            <a:ln>
              <a:solidFill>
                <a:schemeClr val="accent3">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E67BFF6-F29E-49E2-9F4A-D4C08CDEE434}"/>
                </a:ext>
              </a:extLst>
            </p:cNvPr>
            <p:cNvSpPr txBox="1"/>
            <p:nvPr/>
          </p:nvSpPr>
          <p:spPr>
            <a:xfrm>
              <a:off x="278263" y="3364810"/>
              <a:ext cx="1320190"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Neutral rates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2" name="TextBox 1">
              <a:extLst>
                <a:ext uri="{FF2B5EF4-FFF2-40B4-BE49-F238E27FC236}">
                  <a16:creationId xmlns:a16="http://schemas.microsoft.com/office/drawing/2014/main" id="{780C2FA2-052D-4E3B-B3E1-227ADFEF9721}"/>
                </a:ext>
              </a:extLst>
            </p:cNvPr>
            <p:cNvSpPr txBox="1"/>
            <p:nvPr/>
          </p:nvSpPr>
          <p:spPr>
            <a:xfrm>
              <a:off x="771405" y="2982928"/>
              <a:ext cx="24421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a:t>
              </a:r>
            </a:p>
          </p:txBody>
        </p:sp>
        <p:sp>
          <p:nvSpPr>
            <p:cNvPr id="53" name="TextBox 52">
              <a:extLst>
                <a:ext uri="{FF2B5EF4-FFF2-40B4-BE49-F238E27FC236}">
                  <a16:creationId xmlns:a16="http://schemas.microsoft.com/office/drawing/2014/main" id="{418EC236-ED77-4D9E-86B6-1ECE9B9F7F7D}"/>
                </a:ext>
              </a:extLst>
            </p:cNvPr>
            <p:cNvSpPr txBox="1"/>
            <p:nvPr/>
          </p:nvSpPr>
          <p:spPr>
            <a:xfrm>
              <a:off x="775131" y="2162031"/>
              <a:ext cx="24421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a:t>
              </a:r>
            </a:p>
          </p:txBody>
        </p:sp>
        <p:sp>
          <p:nvSpPr>
            <p:cNvPr id="54" name="Rectangle: Rounded Corners 53">
              <a:extLst>
                <a:ext uri="{FF2B5EF4-FFF2-40B4-BE49-F238E27FC236}">
                  <a16:creationId xmlns:a16="http://schemas.microsoft.com/office/drawing/2014/main" id="{4FF255B4-99C2-4D74-B056-FB336EA4DF71}"/>
                </a:ext>
              </a:extLst>
            </p:cNvPr>
            <p:cNvSpPr/>
            <p:nvPr/>
          </p:nvSpPr>
          <p:spPr>
            <a:xfrm>
              <a:off x="31092" y="874643"/>
              <a:ext cx="1837465" cy="32114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EA5F83E9-3FC6-4A22-BB83-AAF4DF96F44D}"/>
              </a:ext>
            </a:extLst>
          </p:cNvPr>
          <p:cNvSpPr txBox="1"/>
          <p:nvPr/>
        </p:nvSpPr>
        <p:spPr>
          <a:xfrm>
            <a:off x="572889" y="692818"/>
            <a:ext cx="80042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Inputs</a:t>
            </a:r>
          </a:p>
        </p:txBody>
      </p:sp>
      <p:cxnSp>
        <p:nvCxnSpPr>
          <p:cNvPr id="55" name="Straight Arrow Connector 54">
            <a:extLst>
              <a:ext uri="{FF2B5EF4-FFF2-40B4-BE49-F238E27FC236}">
                <a16:creationId xmlns:a16="http://schemas.microsoft.com/office/drawing/2014/main" id="{F0F80D85-6037-491D-9DD7-5F0B09F7F896}"/>
              </a:ext>
            </a:extLst>
          </p:cNvPr>
          <p:cNvCxnSpPr>
            <a:cxnSpLocks/>
            <a:stCxn id="27" idx="3"/>
          </p:cNvCxnSpPr>
          <p:nvPr/>
        </p:nvCxnSpPr>
        <p:spPr>
          <a:xfrm flipV="1">
            <a:off x="4429693" y="346452"/>
            <a:ext cx="543202" cy="2274296"/>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20D8959-5E16-4CFD-98EF-14DCA5226134}"/>
              </a:ext>
            </a:extLst>
          </p:cNvPr>
          <p:cNvSpPr txBox="1"/>
          <p:nvPr/>
        </p:nvSpPr>
        <p:spPr>
          <a:xfrm>
            <a:off x="4905491" y="89844"/>
            <a:ext cx="1546419"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Gene tree batch</a:t>
            </a:r>
          </a:p>
        </p:txBody>
      </p:sp>
      <p:sp>
        <p:nvSpPr>
          <p:cNvPr id="29" name="TextBox 28">
            <a:extLst>
              <a:ext uri="{FF2B5EF4-FFF2-40B4-BE49-F238E27FC236}">
                <a16:creationId xmlns:a16="http://schemas.microsoft.com/office/drawing/2014/main" id="{11A0DEAE-D368-4DE7-A974-816640C47EC0}"/>
              </a:ext>
            </a:extLst>
          </p:cNvPr>
          <p:cNvSpPr txBox="1"/>
          <p:nvPr/>
        </p:nvSpPr>
        <p:spPr>
          <a:xfrm>
            <a:off x="4905490" y="634130"/>
            <a:ext cx="1546419"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Gene tree batch</a:t>
            </a:r>
          </a:p>
        </p:txBody>
      </p:sp>
      <p:sp>
        <p:nvSpPr>
          <p:cNvPr id="38" name="TextBox 37">
            <a:extLst>
              <a:ext uri="{FF2B5EF4-FFF2-40B4-BE49-F238E27FC236}">
                <a16:creationId xmlns:a16="http://schemas.microsoft.com/office/drawing/2014/main" id="{EFF13B08-187D-4A5D-8643-7682732799FD}"/>
              </a:ext>
            </a:extLst>
          </p:cNvPr>
          <p:cNvSpPr txBox="1"/>
          <p:nvPr/>
        </p:nvSpPr>
        <p:spPr>
          <a:xfrm>
            <a:off x="4905489" y="1154807"/>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39" name="TextBox 38">
            <a:extLst>
              <a:ext uri="{FF2B5EF4-FFF2-40B4-BE49-F238E27FC236}">
                <a16:creationId xmlns:a16="http://schemas.microsoft.com/office/drawing/2014/main" id="{B7659B4F-DEFE-4B89-9054-B402AD2516D2}"/>
              </a:ext>
            </a:extLst>
          </p:cNvPr>
          <p:cNvSpPr txBox="1"/>
          <p:nvPr/>
        </p:nvSpPr>
        <p:spPr>
          <a:xfrm>
            <a:off x="4905488" y="1675484"/>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40" name="TextBox 39">
            <a:extLst>
              <a:ext uri="{FF2B5EF4-FFF2-40B4-BE49-F238E27FC236}">
                <a16:creationId xmlns:a16="http://schemas.microsoft.com/office/drawing/2014/main" id="{0DD7EF7B-F432-4454-9E57-38F665C626B9}"/>
              </a:ext>
            </a:extLst>
          </p:cNvPr>
          <p:cNvSpPr txBox="1"/>
          <p:nvPr/>
        </p:nvSpPr>
        <p:spPr>
          <a:xfrm>
            <a:off x="4905487" y="2196161"/>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41" name="TextBox 40">
            <a:extLst>
              <a:ext uri="{FF2B5EF4-FFF2-40B4-BE49-F238E27FC236}">
                <a16:creationId xmlns:a16="http://schemas.microsoft.com/office/drawing/2014/main" id="{22D0FE59-E5E1-430E-90B2-39506125302B}"/>
              </a:ext>
            </a:extLst>
          </p:cNvPr>
          <p:cNvSpPr txBox="1"/>
          <p:nvPr/>
        </p:nvSpPr>
        <p:spPr>
          <a:xfrm>
            <a:off x="4905486" y="3793494"/>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Filtered loci</a:t>
            </a:r>
          </a:p>
        </p:txBody>
      </p:sp>
      <p:sp>
        <p:nvSpPr>
          <p:cNvPr id="42" name="TextBox 41">
            <a:extLst>
              <a:ext uri="{FF2B5EF4-FFF2-40B4-BE49-F238E27FC236}">
                <a16:creationId xmlns:a16="http://schemas.microsoft.com/office/drawing/2014/main" id="{B18F6669-2EA8-4DEC-AA05-E411B52408B1}"/>
              </a:ext>
            </a:extLst>
          </p:cNvPr>
          <p:cNvSpPr txBox="1"/>
          <p:nvPr/>
        </p:nvSpPr>
        <p:spPr>
          <a:xfrm>
            <a:off x="5597911" y="3004103"/>
            <a:ext cx="246761" cy="738664"/>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a:t>
            </a:r>
          </a:p>
          <a:p>
            <a:pPr algn="l"/>
            <a:r>
              <a:rPr lang="en-US" sz="1400" dirty="0">
                <a:latin typeface="Source Sans Pro" panose="020B0503030403020204" pitchFamily="34" charset="0"/>
                <a:ea typeface="Source Sans Pro" panose="020B0503030403020204" pitchFamily="34" charset="0"/>
              </a:rPr>
              <a:t>.</a:t>
            </a:r>
          </a:p>
          <a:p>
            <a:pPr algn="l"/>
            <a:r>
              <a:rPr lang="en-US" sz="1400" dirty="0">
                <a:latin typeface="Source Sans Pro" panose="020B0503030403020204" pitchFamily="34" charset="0"/>
                <a:ea typeface="Source Sans Pro" panose="020B0503030403020204" pitchFamily="34" charset="0"/>
              </a:rPr>
              <a:t>.</a:t>
            </a:r>
          </a:p>
        </p:txBody>
      </p:sp>
      <p:sp>
        <p:nvSpPr>
          <p:cNvPr id="43" name="TextBox 42">
            <a:extLst>
              <a:ext uri="{FF2B5EF4-FFF2-40B4-BE49-F238E27FC236}">
                <a16:creationId xmlns:a16="http://schemas.microsoft.com/office/drawing/2014/main" id="{98D614F5-D7AB-4F44-95E7-7C32E9610313}"/>
              </a:ext>
            </a:extLst>
          </p:cNvPr>
          <p:cNvSpPr txBox="1"/>
          <p:nvPr/>
        </p:nvSpPr>
        <p:spPr>
          <a:xfrm>
            <a:off x="4905491" y="2691953"/>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44" name="TextBox 43">
            <a:extLst>
              <a:ext uri="{FF2B5EF4-FFF2-40B4-BE49-F238E27FC236}">
                <a16:creationId xmlns:a16="http://schemas.microsoft.com/office/drawing/2014/main" id="{A018B71B-C3A3-4D6D-9CC6-4B353A519519}"/>
              </a:ext>
            </a:extLst>
          </p:cNvPr>
          <p:cNvSpPr txBox="1"/>
          <p:nvPr/>
        </p:nvSpPr>
        <p:spPr>
          <a:xfrm>
            <a:off x="4905484" y="4390442"/>
            <a:ext cx="1631613" cy="523220"/>
          </a:xfrm>
          <a:prstGeom prst="rect">
            <a:avLst/>
          </a:prstGeom>
          <a:noFill/>
        </p:spPr>
        <p:txBody>
          <a:bodyPr wrap="square" rtlCol="0">
            <a:spAutoFit/>
          </a:bodyPr>
          <a:lstStyle/>
          <a:p>
            <a:pPr algn="ctr"/>
            <a:r>
              <a:rPr lang="en-US" sz="1400" dirty="0" err="1">
                <a:latin typeface="Source Sans Pro" panose="020B0503030403020204" pitchFamily="34" charset="0"/>
                <a:ea typeface="Source Sans Pro" panose="020B0503030403020204" pitchFamily="34" charset="0"/>
              </a:rPr>
              <a:t>Snakemake</a:t>
            </a:r>
            <a:r>
              <a:rPr lang="en-US" sz="1400" dirty="0">
                <a:latin typeface="Source Sans Pro" panose="020B0503030403020204" pitchFamily="34" charset="0"/>
                <a:ea typeface="Source Sans Pro" panose="020B0503030403020204" pitchFamily="34" charset="0"/>
              </a:rPr>
              <a:t> script for job submission</a:t>
            </a:r>
          </a:p>
        </p:txBody>
      </p:sp>
      <p:cxnSp>
        <p:nvCxnSpPr>
          <p:cNvPr id="47" name="Straight Arrow Connector 46">
            <a:extLst>
              <a:ext uri="{FF2B5EF4-FFF2-40B4-BE49-F238E27FC236}">
                <a16:creationId xmlns:a16="http://schemas.microsoft.com/office/drawing/2014/main" id="{9F01352E-D16C-4444-839E-4E666B950A72}"/>
              </a:ext>
            </a:extLst>
          </p:cNvPr>
          <p:cNvCxnSpPr>
            <a:cxnSpLocks/>
            <a:stCxn id="27" idx="3"/>
          </p:cNvCxnSpPr>
          <p:nvPr/>
        </p:nvCxnSpPr>
        <p:spPr>
          <a:xfrm flipV="1">
            <a:off x="4429693" y="880324"/>
            <a:ext cx="602696" cy="174042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5DD12C1-3BC9-41F9-87AF-FEAC859892C4}"/>
              </a:ext>
            </a:extLst>
          </p:cNvPr>
          <p:cNvCxnSpPr>
            <a:cxnSpLocks/>
            <a:stCxn id="27" idx="3"/>
          </p:cNvCxnSpPr>
          <p:nvPr/>
        </p:nvCxnSpPr>
        <p:spPr>
          <a:xfrm flipV="1">
            <a:off x="4429693" y="1424610"/>
            <a:ext cx="602696" cy="1196138"/>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70341E0-5C77-4EB4-A7D4-591ADCCA8A13}"/>
              </a:ext>
            </a:extLst>
          </p:cNvPr>
          <p:cNvCxnSpPr>
            <a:cxnSpLocks/>
            <a:stCxn id="27" idx="3"/>
          </p:cNvCxnSpPr>
          <p:nvPr/>
        </p:nvCxnSpPr>
        <p:spPr>
          <a:xfrm flipV="1">
            <a:off x="4429693" y="1933186"/>
            <a:ext cx="602696" cy="687562"/>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BFE913B-D061-41C2-8F78-65AF45CEAB61}"/>
              </a:ext>
            </a:extLst>
          </p:cNvPr>
          <p:cNvCxnSpPr>
            <a:cxnSpLocks/>
            <a:stCxn id="27" idx="3"/>
          </p:cNvCxnSpPr>
          <p:nvPr/>
        </p:nvCxnSpPr>
        <p:spPr>
          <a:xfrm flipV="1">
            <a:off x="4429693" y="2446214"/>
            <a:ext cx="543202" cy="17453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41DC613-219F-465A-B06F-3A50B29CD300}"/>
              </a:ext>
            </a:extLst>
          </p:cNvPr>
          <p:cNvCxnSpPr>
            <a:cxnSpLocks/>
            <a:stCxn id="27" idx="3"/>
            <a:endCxn id="43" idx="1"/>
          </p:cNvCxnSpPr>
          <p:nvPr/>
        </p:nvCxnSpPr>
        <p:spPr>
          <a:xfrm>
            <a:off x="4429693" y="2620748"/>
            <a:ext cx="475798" cy="22509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5A7BF8C-9FC9-4827-92AC-C17186A8BB3A}"/>
              </a:ext>
            </a:extLst>
          </p:cNvPr>
          <p:cNvCxnSpPr>
            <a:cxnSpLocks/>
            <a:stCxn id="27" idx="3"/>
          </p:cNvCxnSpPr>
          <p:nvPr/>
        </p:nvCxnSpPr>
        <p:spPr>
          <a:xfrm>
            <a:off x="4429693" y="2620748"/>
            <a:ext cx="543202" cy="781748"/>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F442B74-CFEA-4D38-860B-E4CA59A925FC}"/>
              </a:ext>
            </a:extLst>
          </p:cNvPr>
          <p:cNvCxnSpPr>
            <a:cxnSpLocks/>
            <a:stCxn id="27" idx="3"/>
          </p:cNvCxnSpPr>
          <p:nvPr/>
        </p:nvCxnSpPr>
        <p:spPr>
          <a:xfrm>
            <a:off x="4429693" y="2620748"/>
            <a:ext cx="582276" cy="1227818"/>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F6E91D0-8373-45F2-B099-502A04B6AF28}"/>
              </a:ext>
            </a:extLst>
          </p:cNvPr>
          <p:cNvCxnSpPr>
            <a:cxnSpLocks/>
            <a:stCxn id="27" idx="3"/>
          </p:cNvCxnSpPr>
          <p:nvPr/>
        </p:nvCxnSpPr>
        <p:spPr>
          <a:xfrm>
            <a:off x="4429693" y="2620748"/>
            <a:ext cx="543202" cy="176969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1364A8E2-75B7-478E-BD8B-4265010CD04A}"/>
              </a:ext>
            </a:extLst>
          </p:cNvPr>
          <p:cNvSpPr/>
          <p:nvPr/>
        </p:nvSpPr>
        <p:spPr>
          <a:xfrm>
            <a:off x="4912180" y="58836"/>
            <a:ext cx="1546418" cy="4121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32E305C0-9771-45A3-B413-F67BBFB62014}"/>
              </a:ext>
            </a:extLst>
          </p:cNvPr>
          <p:cNvCxnSpPr>
            <a:cxnSpLocks/>
          </p:cNvCxnSpPr>
          <p:nvPr/>
        </p:nvCxnSpPr>
        <p:spPr>
          <a:xfrm>
            <a:off x="6350056" y="247506"/>
            <a:ext cx="388623"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A3EB08E-988F-47BA-BE0D-9C8A9495A491}"/>
              </a:ext>
            </a:extLst>
          </p:cNvPr>
          <p:cNvCxnSpPr>
            <a:cxnSpLocks/>
          </p:cNvCxnSpPr>
          <p:nvPr/>
        </p:nvCxnSpPr>
        <p:spPr>
          <a:xfrm>
            <a:off x="6457681" y="1308695"/>
            <a:ext cx="275039"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01576D5D-1ADD-4D65-A040-861C5C50B2F2}"/>
              </a:ext>
            </a:extLst>
          </p:cNvPr>
          <p:cNvGrpSpPr/>
          <p:nvPr/>
        </p:nvGrpSpPr>
        <p:grpSpPr>
          <a:xfrm>
            <a:off x="6981132" y="89844"/>
            <a:ext cx="1278465" cy="276999"/>
            <a:chOff x="6854579" y="431208"/>
            <a:chExt cx="1278465" cy="276999"/>
          </a:xfrm>
        </p:grpSpPr>
        <p:sp>
          <p:nvSpPr>
            <p:cNvPr id="81" name="Rectangle: Rounded Corners 80">
              <a:extLst>
                <a:ext uri="{FF2B5EF4-FFF2-40B4-BE49-F238E27FC236}">
                  <a16:creationId xmlns:a16="http://schemas.microsoft.com/office/drawing/2014/main" id="{23BAF440-448F-41D6-B2CA-5ACAEBD105B0}"/>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00EBD909-106A-430C-AE3C-E1FAB50EB5A8}"/>
                </a:ext>
              </a:extLst>
            </p:cNvPr>
            <p:cNvSpPr txBox="1"/>
            <p:nvPr/>
          </p:nvSpPr>
          <p:spPr>
            <a:xfrm>
              <a:off x="6854579" y="431208"/>
              <a:ext cx="1278465" cy="276999"/>
            </a:xfrm>
            <a:prstGeom prst="rect">
              <a:avLst/>
            </a:prstGeom>
            <a:noFill/>
          </p:spPr>
          <p:txBody>
            <a:bodyPr wrap="square" rtlCol="0">
              <a:spAutoFit/>
            </a:bodyPr>
            <a:lstStyle/>
            <a:p>
              <a:pPr algn="l"/>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-GT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84" name="Group 83">
            <a:extLst>
              <a:ext uri="{FF2B5EF4-FFF2-40B4-BE49-F238E27FC236}">
                <a16:creationId xmlns:a16="http://schemas.microsoft.com/office/drawing/2014/main" id="{18B2AD34-C165-4D29-921A-743D95BAB109}"/>
              </a:ext>
            </a:extLst>
          </p:cNvPr>
          <p:cNvGrpSpPr/>
          <p:nvPr/>
        </p:nvGrpSpPr>
        <p:grpSpPr>
          <a:xfrm>
            <a:off x="6981132" y="649518"/>
            <a:ext cx="1278465" cy="276999"/>
            <a:chOff x="6854579" y="431208"/>
            <a:chExt cx="1278465" cy="276999"/>
          </a:xfrm>
        </p:grpSpPr>
        <p:sp>
          <p:nvSpPr>
            <p:cNvPr id="85" name="Rectangle: Rounded Corners 84">
              <a:extLst>
                <a:ext uri="{FF2B5EF4-FFF2-40B4-BE49-F238E27FC236}">
                  <a16:creationId xmlns:a16="http://schemas.microsoft.com/office/drawing/2014/main" id="{5B735B38-E809-48D3-9587-A3EE994E0EA8}"/>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8F1F259D-CD0A-4C26-8902-505752E76413}"/>
                </a:ext>
              </a:extLst>
            </p:cNvPr>
            <p:cNvSpPr txBox="1"/>
            <p:nvPr/>
          </p:nvSpPr>
          <p:spPr>
            <a:xfrm>
              <a:off x="6854579" y="431208"/>
              <a:ext cx="1278465" cy="276999"/>
            </a:xfrm>
            <a:prstGeom prst="rect">
              <a:avLst/>
            </a:prstGeom>
            <a:noFill/>
          </p:spPr>
          <p:txBody>
            <a:bodyPr wrap="square" rtlCol="0">
              <a:spAutoFit/>
            </a:bodyPr>
            <a:lstStyle/>
            <a:p>
              <a:pPr algn="l"/>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-GT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87" name="Group 86">
            <a:extLst>
              <a:ext uri="{FF2B5EF4-FFF2-40B4-BE49-F238E27FC236}">
                <a16:creationId xmlns:a16="http://schemas.microsoft.com/office/drawing/2014/main" id="{16242B14-08EA-4F98-B7C1-4DEA52DD6F3E}"/>
              </a:ext>
            </a:extLst>
          </p:cNvPr>
          <p:cNvGrpSpPr/>
          <p:nvPr/>
        </p:nvGrpSpPr>
        <p:grpSpPr>
          <a:xfrm>
            <a:off x="7013195" y="1161822"/>
            <a:ext cx="1278465" cy="276999"/>
            <a:chOff x="6854579" y="431208"/>
            <a:chExt cx="1278465" cy="276999"/>
          </a:xfrm>
        </p:grpSpPr>
        <p:sp>
          <p:nvSpPr>
            <p:cNvPr id="88" name="Rectangle: Rounded Corners 87">
              <a:extLst>
                <a:ext uri="{FF2B5EF4-FFF2-40B4-BE49-F238E27FC236}">
                  <a16:creationId xmlns:a16="http://schemas.microsoft.com/office/drawing/2014/main" id="{FB4C4FF7-1E17-4237-AA1E-8CD77C5BA0BA}"/>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8AB2AA14-ABAB-4D45-9B6E-671C10430B48}"/>
                </a:ext>
              </a:extLst>
            </p:cNvPr>
            <p:cNvSpPr txBox="1"/>
            <p:nvPr/>
          </p:nvSpPr>
          <p:spPr>
            <a:xfrm>
              <a:off x="6854579" y="431208"/>
              <a:ext cx="1278465" cy="276999"/>
            </a:xfrm>
            <a:prstGeom prst="rect">
              <a:avLst/>
            </a:prstGeom>
            <a:noFill/>
          </p:spPr>
          <p:txBody>
            <a:bodyPr wrap="square" rtlCol="0">
              <a:spAutoFit/>
            </a:bodyPr>
            <a:lstStyle/>
            <a:p>
              <a:pPr algn="ctr"/>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90" name="Group 89">
            <a:extLst>
              <a:ext uri="{FF2B5EF4-FFF2-40B4-BE49-F238E27FC236}">
                <a16:creationId xmlns:a16="http://schemas.microsoft.com/office/drawing/2014/main" id="{BDC4A593-CC4B-4A57-B22F-00E98D088FA0}"/>
              </a:ext>
            </a:extLst>
          </p:cNvPr>
          <p:cNvGrpSpPr/>
          <p:nvPr/>
        </p:nvGrpSpPr>
        <p:grpSpPr>
          <a:xfrm>
            <a:off x="7003671" y="1665275"/>
            <a:ext cx="1278465" cy="276999"/>
            <a:chOff x="6854579" y="431208"/>
            <a:chExt cx="1278465" cy="276999"/>
          </a:xfrm>
        </p:grpSpPr>
        <p:sp>
          <p:nvSpPr>
            <p:cNvPr id="91" name="Rectangle: Rounded Corners 90">
              <a:extLst>
                <a:ext uri="{FF2B5EF4-FFF2-40B4-BE49-F238E27FC236}">
                  <a16:creationId xmlns:a16="http://schemas.microsoft.com/office/drawing/2014/main" id="{F2CFD35F-0D27-445E-9B5E-88013DEEA3C8}"/>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064222D0-9E1C-4711-917D-F9D0E06AEC8E}"/>
                </a:ext>
              </a:extLst>
            </p:cNvPr>
            <p:cNvSpPr txBox="1"/>
            <p:nvPr/>
          </p:nvSpPr>
          <p:spPr>
            <a:xfrm>
              <a:off x="6854579" y="431208"/>
              <a:ext cx="1278465" cy="276999"/>
            </a:xfrm>
            <a:prstGeom prst="rect">
              <a:avLst/>
            </a:prstGeom>
            <a:noFill/>
          </p:spPr>
          <p:txBody>
            <a:bodyPr wrap="square" rtlCol="0">
              <a:spAutoFit/>
            </a:bodyPr>
            <a:lstStyle/>
            <a:p>
              <a:pPr algn="ctr"/>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93" name="Group 92">
            <a:extLst>
              <a:ext uri="{FF2B5EF4-FFF2-40B4-BE49-F238E27FC236}">
                <a16:creationId xmlns:a16="http://schemas.microsoft.com/office/drawing/2014/main" id="{3F167C1C-8CC8-480E-A1E7-616E7799129E}"/>
              </a:ext>
            </a:extLst>
          </p:cNvPr>
          <p:cNvGrpSpPr/>
          <p:nvPr/>
        </p:nvGrpSpPr>
        <p:grpSpPr>
          <a:xfrm>
            <a:off x="7003671" y="2216058"/>
            <a:ext cx="1278465" cy="276999"/>
            <a:chOff x="6854579" y="431208"/>
            <a:chExt cx="1278465" cy="276999"/>
          </a:xfrm>
        </p:grpSpPr>
        <p:sp>
          <p:nvSpPr>
            <p:cNvPr id="94" name="Rectangle: Rounded Corners 93">
              <a:extLst>
                <a:ext uri="{FF2B5EF4-FFF2-40B4-BE49-F238E27FC236}">
                  <a16:creationId xmlns:a16="http://schemas.microsoft.com/office/drawing/2014/main" id="{4BF18553-804D-415C-84F5-7CA0EA8FC6D1}"/>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4F79C677-44BD-489F-AD5B-EF0765566258}"/>
                </a:ext>
              </a:extLst>
            </p:cNvPr>
            <p:cNvSpPr txBox="1"/>
            <p:nvPr/>
          </p:nvSpPr>
          <p:spPr>
            <a:xfrm>
              <a:off x="6854579" y="431208"/>
              <a:ext cx="1278465" cy="276999"/>
            </a:xfrm>
            <a:prstGeom prst="rect">
              <a:avLst/>
            </a:prstGeom>
            <a:noFill/>
          </p:spPr>
          <p:txBody>
            <a:bodyPr wrap="square" rtlCol="0">
              <a:spAutoFit/>
            </a:bodyPr>
            <a:lstStyle/>
            <a:p>
              <a:pPr algn="ctr"/>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96" name="Group 95">
            <a:extLst>
              <a:ext uri="{FF2B5EF4-FFF2-40B4-BE49-F238E27FC236}">
                <a16:creationId xmlns:a16="http://schemas.microsoft.com/office/drawing/2014/main" id="{280E6917-41BA-4615-A0F1-767C02788639}"/>
              </a:ext>
            </a:extLst>
          </p:cNvPr>
          <p:cNvGrpSpPr/>
          <p:nvPr/>
        </p:nvGrpSpPr>
        <p:grpSpPr>
          <a:xfrm>
            <a:off x="6981132" y="2722731"/>
            <a:ext cx="1278465" cy="276999"/>
            <a:chOff x="6854579" y="431208"/>
            <a:chExt cx="1278465" cy="276999"/>
          </a:xfrm>
        </p:grpSpPr>
        <p:sp>
          <p:nvSpPr>
            <p:cNvPr id="97" name="Rectangle: Rounded Corners 96">
              <a:extLst>
                <a:ext uri="{FF2B5EF4-FFF2-40B4-BE49-F238E27FC236}">
                  <a16:creationId xmlns:a16="http://schemas.microsoft.com/office/drawing/2014/main" id="{671A368C-CB3F-4C18-9B0A-154EF1E45106}"/>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DE6457AB-00ED-4B5C-B863-F39853D158C1}"/>
                </a:ext>
              </a:extLst>
            </p:cNvPr>
            <p:cNvSpPr txBox="1"/>
            <p:nvPr/>
          </p:nvSpPr>
          <p:spPr>
            <a:xfrm>
              <a:off x="6854579" y="431208"/>
              <a:ext cx="1278465" cy="276999"/>
            </a:xfrm>
            <a:prstGeom prst="rect">
              <a:avLst/>
            </a:prstGeom>
            <a:noFill/>
          </p:spPr>
          <p:txBody>
            <a:bodyPr wrap="square" rtlCol="0">
              <a:spAutoFit/>
            </a:bodyPr>
            <a:lstStyle/>
            <a:p>
              <a:pPr algn="ctr"/>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-GT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99" name="Group 98">
            <a:extLst>
              <a:ext uri="{FF2B5EF4-FFF2-40B4-BE49-F238E27FC236}">
                <a16:creationId xmlns:a16="http://schemas.microsoft.com/office/drawing/2014/main" id="{FAD9E760-FBE7-4FFB-9B92-E4B3B7294552}"/>
              </a:ext>
            </a:extLst>
          </p:cNvPr>
          <p:cNvGrpSpPr/>
          <p:nvPr/>
        </p:nvGrpSpPr>
        <p:grpSpPr>
          <a:xfrm>
            <a:off x="6994147" y="3219646"/>
            <a:ext cx="1278465" cy="276999"/>
            <a:chOff x="6854579" y="431208"/>
            <a:chExt cx="1278465" cy="276999"/>
          </a:xfrm>
        </p:grpSpPr>
        <p:sp>
          <p:nvSpPr>
            <p:cNvPr id="100" name="Rectangle: Rounded Corners 99">
              <a:extLst>
                <a:ext uri="{FF2B5EF4-FFF2-40B4-BE49-F238E27FC236}">
                  <a16:creationId xmlns:a16="http://schemas.microsoft.com/office/drawing/2014/main" id="{D41275C3-39DE-4330-AEA4-C61D8A1AB11B}"/>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A6E878BE-9F58-43EB-8725-A43E858919B5}"/>
                </a:ext>
              </a:extLst>
            </p:cNvPr>
            <p:cNvSpPr txBox="1"/>
            <p:nvPr/>
          </p:nvSpPr>
          <p:spPr>
            <a:xfrm>
              <a:off x="6854579" y="431208"/>
              <a:ext cx="1278465" cy="276999"/>
            </a:xfrm>
            <a:prstGeom prst="rect">
              <a:avLst/>
            </a:prstGeom>
            <a:noFill/>
          </p:spPr>
          <p:txBody>
            <a:bodyPr wrap="square" rtlCol="0">
              <a:spAutoFit/>
            </a:bodyPr>
            <a:lstStyle/>
            <a:p>
              <a:pPr algn="ctr"/>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 C++</a:t>
              </a:r>
              <a:endParaRPr lang="en-US" sz="1400" dirty="0">
                <a:solidFill>
                  <a:schemeClr val="bg1"/>
                </a:solidFill>
                <a:latin typeface="Source Sans Pro" panose="020B0503030403020204" pitchFamily="34" charset="0"/>
                <a:ea typeface="Source Sans Pro" panose="020B0503030403020204" pitchFamily="34" charset="0"/>
              </a:endParaRPr>
            </a:p>
          </p:txBody>
        </p:sp>
      </p:grpSp>
      <p:cxnSp>
        <p:nvCxnSpPr>
          <p:cNvPr id="105" name="Straight Arrow Connector 104">
            <a:extLst>
              <a:ext uri="{FF2B5EF4-FFF2-40B4-BE49-F238E27FC236}">
                <a16:creationId xmlns:a16="http://schemas.microsoft.com/office/drawing/2014/main" id="{32BBC1DE-FD42-407A-B5F8-C9F56C8EC5C2}"/>
              </a:ext>
            </a:extLst>
          </p:cNvPr>
          <p:cNvCxnSpPr>
            <a:cxnSpLocks/>
            <a:stCxn id="82" idx="3"/>
          </p:cNvCxnSpPr>
          <p:nvPr/>
        </p:nvCxnSpPr>
        <p:spPr>
          <a:xfrm>
            <a:off x="8259597" y="228344"/>
            <a:ext cx="587454" cy="2182150"/>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EF54B4F-D26F-45AF-8864-18AB8BE7261D}"/>
              </a:ext>
            </a:extLst>
          </p:cNvPr>
          <p:cNvCxnSpPr>
            <a:cxnSpLocks/>
            <a:stCxn id="86" idx="3"/>
          </p:cNvCxnSpPr>
          <p:nvPr/>
        </p:nvCxnSpPr>
        <p:spPr>
          <a:xfrm>
            <a:off x="8259597" y="788018"/>
            <a:ext cx="503890" cy="1622476"/>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37F82DF-F572-4080-9606-91C945932F17}"/>
              </a:ext>
            </a:extLst>
          </p:cNvPr>
          <p:cNvCxnSpPr>
            <a:cxnSpLocks/>
            <a:stCxn id="89" idx="3"/>
          </p:cNvCxnSpPr>
          <p:nvPr/>
        </p:nvCxnSpPr>
        <p:spPr>
          <a:xfrm>
            <a:off x="8291660" y="1300322"/>
            <a:ext cx="382189" cy="1110172"/>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7BB7F30-A59C-4247-BB4D-E087CD2BA68D}"/>
              </a:ext>
            </a:extLst>
          </p:cNvPr>
          <p:cNvCxnSpPr>
            <a:cxnSpLocks/>
            <a:stCxn id="92" idx="3"/>
          </p:cNvCxnSpPr>
          <p:nvPr/>
        </p:nvCxnSpPr>
        <p:spPr>
          <a:xfrm>
            <a:off x="8282136" y="1803775"/>
            <a:ext cx="313211" cy="606719"/>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4461101-6070-4B0C-ABCF-53E6F9A27814}"/>
              </a:ext>
            </a:extLst>
          </p:cNvPr>
          <p:cNvCxnSpPr>
            <a:cxnSpLocks/>
            <a:stCxn id="95" idx="3"/>
          </p:cNvCxnSpPr>
          <p:nvPr/>
        </p:nvCxnSpPr>
        <p:spPr>
          <a:xfrm>
            <a:off x="8282136" y="2354558"/>
            <a:ext cx="102053" cy="91656"/>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16A2F12-BAB3-4509-B928-215E395151EB}"/>
              </a:ext>
            </a:extLst>
          </p:cNvPr>
          <p:cNvCxnSpPr>
            <a:cxnSpLocks/>
            <a:stCxn id="98" idx="3"/>
          </p:cNvCxnSpPr>
          <p:nvPr/>
        </p:nvCxnSpPr>
        <p:spPr>
          <a:xfrm flipV="1">
            <a:off x="8259597" y="2811081"/>
            <a:ext cx="124592" cy="50150"/>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433FADB8-30D3-439B-9F2B-194D436879F6}"/>
              </a:ext>
            </a:extLst>
          </p:cNvPr>
          <p:cNvCxnSpPr>
            <a:cxnSpLocks/>
            <a:stCxn id="101" idx="3"/>
          </p:cNvCxnSpPr>
          <p:nvPr/>
        </p:nvCxnSpPr>
        <p:spPr>
          <a:xfrm flipV="1">
            <a:off x="8272612" y="2861230"/>
            <a:ext cx="316047" cy="496916"/>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DB822AC-71A6-8962-5F01-2877BD221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603" y="23367"/>
            <a:ext cx="457200" cy="457200"/>
          </a:xfrm>
          <a:prstGeom prst="rect">
            <a:avLst/>
          </a:prstGeom>
        </p:spPr>
      </p:pic>
      <p:cxnSp>
        <p:nvCxnSpPr>
          <p:cNvPr id="106" name="Straight Arrow Connector 105">
            <a:extLst>
              <a:ext uri="{FF2B5EF4-FFF2-40B4-BE49-F238E27FC236}">
                <a16:creationId xmlns:a16="http://schemas.microsoft.com/office/drawing/2014/main" id="{36299A1D-CCF7-54AE-FCE2-CB44E9FD55BA}"/>
              </a:ext>
            </a:extLst>
          </p:cNvPr>
          <p:cNvCxnSpPr>
            <a:cxnSpLocks/>
          </p:cNvCxnSpPr>
          <p:nvPr/>
        </p:nvCxnSpPr>
        <p:spPr>
          <a:xfrm>
            <a:off x="6344096" y="788018"/>
            <a:ext cx="388624"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107" name="Picture 106">
            <a:extLst>
              <a:ext uri="{FF2B5EF4-FFF2-40B4-BE49-F238E27FC236}">
                <a16:creationId xmlns:a16="http://schemas.microsoft.com/office/drawing/2014/main" id="{31D9C446-DF82-E767-74F2-C9387BBB1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644" y="553738"/>
            <a:ext cx="457200" cy="457200"/>
          </a:xfrm>
          <a:prstGeom prst="rect">
            <a:avLst/>
          </a:prstGeom>
        </p:spPr>
      </p:pic>
      <p:pic>
        <p:nvPicPr>
          <p:cNvPr id="109" name="Picture 108">
            <a:extLst>
              <a:ext uri="{FF2B5EF4-FFF2-40B4-BE49-F238E27FC236}">
                <a16:creationId xmlns:a16="http://schemas.microsoft.com/office/drawing/2014/main" id="{747345AB-B6EA-DA4D-2DA4-1FBCFA6F9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302" y="1074414"/>
            <a:ext cx="457200" cy="457200"/>
          </a:xfrm>
          <a:prstGeom prst="rect">
            <a:avLst/>
          </a:prstGeom>
        </p:spPr>
      </p:pic>
      <p:cxnSp>
        <p:nvCxnSpPr>
          <p:cNvPr id="110" name="Straight Arrow Connector 109">
            <a:extLst>
              <a:ext uri="{FF2B5EF4-FFF2-40B4-BE49-F238E27FC236}">
                <a16:creationId xmlns:a16="http://schemas.microsoft.com/office/drawing/2014/main" id="{9FC497FB-DF63-543F-FE83-E14A395F8F08}"/>
              </a:ext>
            </a:extLst>
          </p:cNvPr>
          <p:cNvCxnSpPr>
            <a:cxnSpLocks/>
          </p:cNvCxnSpPr>
          <p:nvPr/>
        </p:nvCxnSpPr>
        <p:spPr>
          <a:xfrm>
            <a:off x="6463640" y="1835053"/>
            <a:ext cx="275039"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5A543D68-01EC-4D6E-7E65-7B6FC3AF3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61" y="1600772"/>
            <a:ext cx="457200" cy="457200"/>
          </a:xfrm>
          <a:prstGeom prst="rect">
            <a:avLst/>
          </a:prstGeom>
        </p:spPr>
      </p:pic>
      <p:cxnSp>
        <p:nvCxnSpPr>
          <p:cNvPr id="113" name="Straight Arrow Connector 112">
            <a:extLst>
              <a:ext uri="{FF2B5EF4-FFF2-40B4-BE49-F238E27FC236}">
                <a16:creationId xmlns:a16="http://schemas.microsoft.com/office/drawing/2014/main" id="{DC3FEA83-051F-42B3-9E8D-6FD53D328080}"/>
              </a:ext>
            </a:extLst>
          </p:cNvPr>
          <p:cNvCxnSpPr>
            <a:cxnSpLocks/>
          </p:cNvCxnSpPr>
          <p:nvPr/>
        </p:nvCxnSpPr>
        <p:spPr>
          <a:xfrm>
            <a:off x="6456246" y="2343694"/>
            <a:ext cx="275039"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115" name="Picture 114">
            <a:extLst>
              <a:ext uri="{FF2B5EF4-FFF2-40B4-BE49-F238E27FC236}">
                <a16:creationId xmlns:a16="http://schemas.microsoft.com/office/drawing/2014/main" id="{56A60643-39F1-37DE-3FE3-2B80ACE33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867" y="2109413"/>
            <a:ext cx="457200" cy="457200"/>
          </a:xfrm>
          <a:prstGeom prst="rect">
            <a:avLst/>
          </a:prstGeom>
        </p:spPr>
      </p:pic>
      <p:cxnSp>
        <p:nvCxnSpPr>
          <p:cNvPr id="116" name="Straight Arrow Connector 115">
            <a:extLst>
              <a:ext uri="{FF2B5EF4-FFF2-40B4-BE49-F238E27FC236}">
                <a16:creationId xmlns:a16="http://schemas.microsoft.com/office/drawing/2014/main" id="{44509868-6150-FB7D-6E2D-EA1F7196C60A}"/>
              </a:ext>
            </a:extLst>
          </p:cNvPr>
          <p:cNvCxnSpPr>
            <a:cxnSpLocks/>
          </p:cNvCxnSpPr>
          <p:nvPr/>
        </p:nvCxnSpPr>
        <p:spPr>
          <a:xfrm>
            <a:off x="6461502" y="2851523"/>
            <a:ext cx="275039"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117" name="Picture 116">
            <a:extLst>
              <a:ext uri="{FF2B5EF4-FFF2-40B4-BE49-F238E27FC236}">
                <a16:creationId xmlns:a16="http://schemas.microsoft.com/office/drawing/2014/main" id="{A391A5C9-218C-58A1-8AF6-633AE7DD5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123" y="2617242"/>
            <a:ext cx="457200" cy="457200"/>
          </a:xfrm>
          <a:prstGeom prst="rect">
            <a:avLst/>
          </a:prstGeom>
        </p:spPr>
      </p:pic>
      <p:cxnSp>
        <p:nvCxnSpPr>
          <p:cNvPr id="118" name="Straight Arrow Connector 117">
            <a:extLst>
              <a:ext uri="{FF2B5EF4-FFF2-40B4-BE49-F238E27FC236}">
                <a16:creationId xmlns:a16="http://schemas.microsoft.com/office/drawing/2014/main" id="{7BBE87D4-A383-E526-4388-A7F9DCDCC117}"/>
              </a:ext>
            </a:extLst>
          </p:cNvPr>
          <p:cNvCxnSpPr>
            <a:cxnSpLocks/>
          </p:cNvCxnSpPr>
          <p:nvPr/>
        </p:nvCxnSpPr>
        <p:spPr>
          <a:xfrm>
            <a:off x="6456246" y="3388104"/>
            <a:ext cx="275039"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119" name="Picture 118">
            <a:extLst>
              <a:ext uri="{FF2B5EF4-FFF2-40B4-BE49-F238E27FC236}">
                <a16:creationId xmlns:a16="http://schemas.microsoft.com/office/drawing/2014/main" id="{8A677573-EBD7-8A22-41C6-D82885802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867" y="3153823"/>
            <a:ext cx="457200" cy="457200"/>
          </a:xfrm>
          <a:prstGeom prst="rect">
            <a:avLst/>
          </a:prstGeom>
        </p:spPr>
      </p:pic>
      <p:sp>
        <p:nvSpPr>
          <p:cNvPr id="5" name="Rectangle: Rounded Corners 4">
            <a:extLst>
              <a:ext uri="{FF2B5EF4-FFF2-40B4-BE49-F238E27FC236}">
                <a16:creationId xmlns:a16="http://schemas.microsoft.com/office/drawing/2014/main" id="{7F4A2457-6252-40BF-9F5D-E2AF29002C77}"/>
              </a:ext>
            </a:extLst>
          </p:cNvPr>
          <p:cNvSpPr/>
          <p:nvPr/>
        </p:nvSpPr>
        <p:spPr>
          <a:xfrm>
            <a:off x="4779062" y="2596472"/>
            <a:ext cx="3542831" cy="5295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7555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Chart&#10;&#10;Description automatically generated">
            <a:extLst>
              <a:ext uri="{FF2B5EF4-FFF2-40B4-BE49-F238E27FC236}">
                <a16:creationId xmlns:a16="http://schemas.microsoft.com/office/drawing/2014/main" id="{B819F272-D1F6-4361-A6F8-C58DB68533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36" y="1006581"/>
            <a:ext cx="4049955" cy="4049955"/>
          </a:xfrm>
          <a:prstGeom prst="rect">
            <a:avLst/>
          </a:prstGeom>
        </p:spPr>
      </p:pic>
      <p:sp>
        <p:nvSpPr>
          <p:cNvPr id="2" name="Title 1">
            <a:extLst>
              <a:ext uri="{FF2B5EF4-FFF2-40B4-BE49-F238E27FC236}">
                <a16:creationId xmlns:a16="http://schemas.microsoft.com/office/drawing/2014/main" id="{508450A7-9051-46F5-9C8A-8F67F4C5287A}"/>
              </a:ext>
            </a:extLst>
          </p:cNvPr>
          <p:cNvSpPr>
            <a:spLocks noGrp="1"/>
          </p:cNvSpPr>
          <p:nvPr>
            <p:ph type="title"/>
          </p:nvPr>
        </p:nvSpPr>
        <p:spPr>
          <a:xfrm>
            <a:off x="219075" y="149332"/>
            <a:ext cx="8743950" cy="857250"/>
          </a:xfrm>
        </p:spPr>
        <p:txBody>
          <a:bodyPr>
            <a:normAutofit fontScale="90000"/>
          </a:bodyPr>
          <a:lstStyle/>
          <a:p>
            <a:r>
              <a:rPr lang="en-US" dirty="0"/>
              <a:t>Batching loci by model type can also drastically reduce runtime for </a:t>
            </a:r>
            <a:r>
              <a:rPr lang="en-US" dirty="0" err="1"/>
              <a:t>PhyloAcc</a:t>
            </a:r>
            <a:endParaRPr lang="en-US" dirty="0"/>
          </a:p>
        </p:txBody>
      </p:sp>
      <p:cxnSp>
        <p:nvCxnSpPr>
          <p:cNvPr id="4" name="Straight Arrow Connector 3">
            <a:extLst>
              <a:ext uri="{FF2B5EF4-FFF2-40B4-BE49-F238E27FC236}">
                <a16:creationId xmlns:a16="http://schemas.microsoft.com/office/drawing/2014/main" id="{50866757-6F0D-4590-9F47-EA607157C8A7}"/>
              </a:ext>
            </a:extLst>
          </p:cNvPr>
          <p:cNvCxnSpPr>
            <a:cxnSpLocks/>
          </p:cNvCxnSpPr>
          <p:nvPr/>
        </p:nvCxnSpPr>
        <p:spPr>
          <a:xfrm>
            <a:off x="663576" y="3253898"/>
            <a:ext cx="387215" cy="0"/>
          </a:xfrm>
          <a:prstGeom prst="straightConnector1">
            <a:avLst/>
          </a:prstGeom>
          <a:ln w="38100" cap="rnd">
            <a:solidFill>
              <a:schemeClr val="tx1">
                <a:lumMod val="85000"/>
                <a:lumOff val="1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55D11A5-DDEA-43DC-8959-33540E7E6DBE}"/>
              </a:ext>
            </a:extLst>
          </p:cNvPr>
          <p:cNvSpPr txBox="1"/>
          <p:nvPr/>
        </p:nvSpPr>
        <p:spPr>
          <a:xfrm>
            <a:off x="79516" y="3082126"/>
            <a:ext cx="815989" cy="307777"/>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1 year</a:t>
            </a:r>
            <a:endParaRPr lang="en-US"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8259007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Chart&#10;&#10;Description automatically generated">
            <a:extLst>
              <a:ext uri="{FF2B5EF4-FFF2-40B4-BE49-F238E27FC236}">
                <a16:creationId xmlns:a16="http://schemas.microsoft.com/office/drawing/2014/main" id="{B819F272-D1F6-4361-A6F8-C58DB68533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36" y="1006581"/>
            <a:ext cx="4049955" cy="4049955"/>
          </a:xfrm>
          <a:prstGeom prst="rect">
            <a:avLst/>
          </a:prstGeom>
        </p:spPr>
      </p:pic>
      <p:sp>
        <p:nvSpPr>
          <p:cNvPr id="2" name="Title 1">
            <a:extLst>
              <a:ext uri="{FF2B5EF4-FFF2-40B4-BE49-F238E27FC236}">
                <a16:creationId xmlns:a16="http://schemas.microsoft.com/office/drawing/2014/main" id="{508450A7-9051-46F5-9C8A-8F67F4C5287A}"/>
              </a:ext>
            </a:extLst>
          </p:cNvPr>
          <p:cNvSpPr>
            <a:spLocks noGrp="1"/>
          </p:cNvSpPr>
          <p:nvPr>
            <p:ph type="title"/>
          </p:nvPr>
        </p:nvSpPr>
        <p:spPr>
          <a:xfrm>
            <a:off x="219075" y="149332"/>
            <a:ext cx="8743950" cy="857250"/>
          </a:xfrm>
        </p:spPr>
        <p:txBody>
          <a:bodyPr>
            <a:normAutofit fontScale="90000"/>
          </a:bodyPr>
          <a:lstStyle/>
          <a:p>
            <a:r>
              <a:rPr lang="en-US" dirty="0"/>
              <a:t>Batching loci by model type can also drastically reduce runtime for </a:t>
            </a:r>
            <a:r>
              <a:rPr lang="en-US" dirty="0" err="1"/>
              <a:t>PhyloAcc</a:t>
            </a:r>
            <a:endParaRPr lang="en-US" dirty="0"/>
          </a:p>
        </p:txBody>
      </p:sp>
      <p:pic>
        <p:nvPicPr>
          <p:cNvPr id="5" name="Picture 4">
            <a:extLst>
              <a:ext uri="{FF2B5EF4-FFF2-40B4-BE49-F238E27FC236}">
                <a16:creationId xmlns:a16="http://schemas.microsoft.com/office/drawing/2014/main" id="{A6286147-8239-4396-89EE-D802009A59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86709" y="1006582"/>
            <a:ext cx="4049955" cy="4049955"/>
          </a:xfrm>
          <a:prstGeom prst="rect">
            <a:avLst/>
          </a:prstGeom>
        </p:spPr>
      </p:pic>
      <p:cxnSp>
        <p:nvCxnSpPr>
          <p:cNvPr id="6" name="Straight Arrow Connector 5">
            <a:extLst>
              <a:ext uri="{FF2B5EF4-FFF2-40B4-BE49-F238E27FC236}">
                <a16:creationId xmlns:a16="http://schemas.microsoft.com/office/drawing/2014/main" id="{E72095DE-DF9F-4520-A67E-014CEED92C43}"/>
              </a:ext>
            </a:extLst>
          </p:cNvPr>
          <p:cNvCxnSpPr>
            <a:cxnSpLocks/>
          </p:cNvCxnSpPr>
          <p:nvPr/>
        </p:nvCxnSpPr>
        <p:spPr>
          <a:xfrm>
            <a:off x="4285728" y="266140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DFB7D8F2-C889-43B7-A58A-268D0726D3AB}"/>
              </a:ext>
            </a:extLst>
          </p:cNvPr>
          <p:cNvSpPr/>
          <p:nvPr/>
        </p:nvSpPr>
        <p:spPr>
          <a:xfrm>
            <a:off x="4057292" y="2842733"/>
            <a:ext cx="1247364" cy="369332"/>
          </a:xfrm>
          <a:prstGeom prst="roundRect">
            <a:avLst/>
          </a:prstGeom>
          <a:solidFill>
            <a:schemeClr val="accent3">
              <a:lumMod val="75000"/>
            </a:schemeClr>
          </a:solidFill>
          <a:ln>
            <a:solidFill>
              <a:schemeClr val="accent3">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5FD87DB-13E8-443A-A2E2-BEFE1F5EDFA1}"/>
              </a:ext>
            </a:extLst>
          </p:cNvPr>
          <p:cNvSpPr txBox="1"/>
          <p:nvPr/>
        </p:nvSpPr>
        <p:spPr>
          <a:xfrm>
            <a:off x="4057292" y="2851840"/>
            <a:ext cx="124736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20 batches</a:t>
            </a:r>
            <a:endParaRPr lang="en-US" sz="2000" dirty="0">
              <a:solidFill>
                <a:schemeClr val="bg1"/>
              </a:solidFill>
              <a:latin typeface="Source Sans Pro" panose="020B0503030403020204" pitchFamily="34" charset="0"/>
              <a:ea typeface="Source Sans Pro" panose="020B0503030403020204" pitchFamily="34" charset="0"/>
            </a:endParaRPr>
          </a:p>
        </p:txBody>
      </p:sp>
      <p:cxnSp>
        <p:nvCxnSpPr>
          <p:cNvPr id="9" name="Straight Arrow Connector 8">
            <a:extLst>
              <a:ext uri="{FF2B5EF4-FFF2-40B4-BE49-F238E27FC236}">
                <a16:creationId xmlns:a16="http://schemas.microsoft.com/office/drawing/2014/main" id="{1F57CDD8-977D-414C-B606-2668B801FC67}"/>
              </a:ext>
            </a:extLst>
          </p:cNvPr>
          <p:cNvCxnSpPr>
            <a:cxnSpLocks/>
          </p:cNvCxnSpPr>
          <p:nvPr/>
        </p:nvCxnSpPr>
        <p:spPr>
          <a:xfrm>
            <a:off x="663576" y="3253898"/>
            <a:ext cx="387215" cy="0"/>
          </a:xfrm>
          <a:prstGeom prst="straightConnector1">
            <a:avLst/>
          </a:prstGeom>
          <a:ln w="38100" cap="rnd">
            <a:solidFill>
              <a:schemeClr val="tx1">
                <a:lumMod val="85000"/>
                <a:lumOff val="1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64A913A-52CF-4DF2-A06C-E63EC42E1529}"/>
              </a:ext>
            </a:extLst>
          </p:cNvPr>
          <p:cNvSpPr txBox="1"/>
          <p:nvPr/>
        </p:nvSpPr>
        <p:spPr>
          <a:xfrm>
            <a:off x="79516" y="3082126"/>
            <a:ext cx="815989" cy="307777"/>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1 year</a:t>
            </a:r>
            <a:endParaRPr lang="en-US" dirty="0">
              <a:latin typeface="Source Sans Pro" panose="020B0503030403020204" pitchFamily="34" charset="0"/>
              <a:ea typeface="Source Sans Pro" panose="020B0503030403020204" pitchFamily="34" charset="0"/>
            </a:endParaRPr>
          </a:p>
        </p:txBody>
      </p:sp>
      <p:cxnSp>
        <p:nvCxnSpPr>
          <p:cNvPr id="11" name="Straight Arrow Connector 10">
            <a:extLst>
              <a:ext uri="{FF2B5EF4-FFF2-40B4-BE49-F238E27FC236}">
                <a16:creationId xmlns:a16="http://schemas.microsoft.com/office/drawing/2014/main" id="{F36DD18C-F6D4-4710-8D35-271A4D4038D9}"/>
              </a:ext>
            </a:extLst>
          </p:cNvPr>
          <p:cNvCxnSpPr>
            <a:cxnSpLocks/>
          </p:cNvCxnSpPr>
          <p:nvPr/>
        </p:nvCxnSpPr>
        <p:spPr>
          <a:xfrm>
            <a:off x="5632671" y="1420028"/>
            <a:ext cx="387215" cy="0"/>
          </a:xfrm>
          <a:prstGeom prst="straightConnector1">
            <a:avLst/>
          </a:prstGeom>
          <a:ln w="38100" cap="rnd">
            <a:solidFill>
              <a:schemeClr val="tx1">
                <a:lumMod val="85000"/>
                <a:lumOff val="1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71CB8BE-D904-4675-9C44-55E04C19F6DA}"/>
              </a:ext>
            </a:extLst>
          </p:cNvPr>
          <p:cNvSpPr txBox="1"/>
          <p:nvPr/>
        </p:nvSpPr>
        <p:spPr>
          <a:xfrm>
            <a:off x="5048611" y="1248256"/>
            <a:ext cx="815989" cy="307777"/>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1 year</a:t>
            </a:r>
            <a:endParaRPr lang="en-US" dirty="0">
              <a:latin typeface="Source Sans Pro" panose="020B0503030403020204" pitchFamily="34" charset="0"/>
              <a:ea typeface="Source Sans Pro" panose="020B0503030403020204" pitchFamily="34" charset="0"/>
            </a:endParaRPr>
          </a:p>
        </p:txBody>
      </p:sp>
      <p:cxnSp>
        <p:nvCxnSpPr>
          <p:cNvPr id="13" name="Straight Arrow Connector 12">
            <a:extLst>
              <a:ext uri="{FF2B5EF4-FFF2-40B4-BE49-F238E27FC236}">
                <a16:creationId xmlns:a16="http://schemas.microsoft.com/office/drawing/2014/main" id="{B20BB753-EC86-4DC8-8780-F5AA2FF481F0}"/>
              </a:ext>
            </a:extLst>
          </p:cNvPr>
          <p:cNvCxnSpPr>
            <a:cxnSpLocks/>
          </p:cNvCxnSpPr>
          <p:nvPr/>
        </p:nvCxnSpPr>
        <p:spPr>
          <a:xfrm>
            <a:off x="5632671" y="3474183"/>
            <a:ext cx="387215" cy="0"/>
          </a:xfrm>
          <a:prstGeom prst="straightConnector1">
            <a:avLst/>
          </a:prstGeom>
          <a:ln w="38100" cap="rnd">
            <a:solidFill>
              <a:schemeClr val="tx1">
                <a:lumMod val="85000"/>
                <a:lumOff val="1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87E6A42-AF1B-4A2E-A5A4-8EB6CF498BE1}"/>
              </a:ext>
            </a:extLst>
          </p:cNvPr>
          <p:cNvSpPr txBox="1"/>
          <p:nvPr/>
        </p:nvSpPr>
        <p:spPr>
          <a:xfrm>
            <a:off x="4986603" y="3308091"/>
            <a:ext cx="872317" cy="307777"/>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1 week</a:t>
            </a:r>
            <a:endParaRPr lang="en-US"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1898138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A0C256-B143-4E2A-86C9-DCB515D70290}"/>
              </a:ext>
            </a:extLst>
          </p:cNvPr>
          <p:cNvPicPr>
            <a:picLocks noChangeAspect="1"/>
          </p:cNvPicPr>
          <p:nvPr/>
        </p:nvPicPr>
        <p:blipFill>
          <a:blip r:embed="rId3"/>
          <a:stretch>
            <a:fillRect/>
          </a:stretch>
        </p:blipFill>
        <p:spPr>
          <a:xfrm>
            <a:off x="0" y="346833"/>
            <a:ext cx="9144000" cy="4449833"/>
          </a:xfrm>
          <a:prstGeom prst="rect">
            <a:avLst/>
          </a:prstGeom>
        </p:spPr>
      </p:pic>
    </p:spTree>
    <p:extLst>
      <p:ext uri="{BB962C8B-B14F-4D97-AF65-F5344CB8AC3E}">
        <p14:creationId xmlns:p14="http://schemas.microsoft.com/office/powerpoint/2010/main" val="32724401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2D9CEC-5FC0-499C-AF79-9D49DEB0839A}"/>
              </a:ext>
            </a:extLst>
          </p:cNvPr>
          <p:cNvPicPr>
            <a:picLocks noChangeAspect="1"/>
          </p:cNvPicPr>
          <p:nvPr/>
        </p:nvPicPr>
        <p:blipFill>
          <a:blip r:embed="rId3"/>
          <a:stretch>
            <a:fillRect/>
          </a:stretch>
        </p:blipFill>
        <p:spPr>
          <a:xfrm>
            <a:off x="386205" y="0"/>
            <a:ext cx="8371589" cy="4504187"/>
          </a:xfrm>
          <a:prstGeom prst="rect">
            <a:avLst/>
          </a:prstGeom>
        </p:spPr>
      </p:pic>
      <p:sp>
        <p:nvSpPr>
          <p:cNvPr id="6" name="TextBox 5">
            <a:extLst>
              <a:ext uri="{FF2B5EF4-FFF2-40B4-BE49-F238E27FC236}">
                <a16:creationId xmlns:a16="http://schemas.microsoft.com/office/drawing/2014/main" id="{91122A8A-6663-40FA-8F34-24F52514B01D}"/>
              </a:ext>
            </a:extLst>
          </p:cNvPr>
          <p:cNvSpPr txBox="1"/>
          <p:nvPr/>
        </p:nvSpPr>
        <p:spPr>
          <a:xfrm>
            <a:off x="2699183" y="4617436"/>
            <a:ext cx="3745632" cy="461665"/>
          </a:xfrm>
          <a:prstGeom prst="rect">
            <a:avLst/>
          </a:prstGeom>
          <a:noFill/>
        </p:spPr>
        <p:txBody>
          <a:bodyPr wrap="square" rtlCol="0">
            <a:spAutoFit/>
          </a:bodyPr>
          <a:lstStyle/>
          <a:p>
            <a:pPr algn="l"/>
            <a:r>
              <a:rPr lang="en-US" sz="2400" dirty="0">
                <a:latin typeface="Source Sans Pro" panose="020B0503030403020204" pitchFamily="34" charset="0"/>
                <a:ea typeface="Source Sans Pro" panose="020B0503030403020204" pitchFamily="34" charset="0"/>
                <a:hlinkClick r:id="rId4"/>
              </a:rPr>
              <a:t>https://phyloacc.github.io/</a:t>
            </a:r>
            <a:r>
              <a:rPr lang="en-US" sz="2400" dirty="0">
                <a:latin typeface="Source Sans Pro" panose="020B0503030403020204" pitchFamily="34" charset="0"/>
                <a:ea typeface="Source Sans Pro" panose="020B0503030403020204" pitchFamily="34" charset="0"/>
              </a:rPr>
              <a:t> </a:t>
            </a:r>
          </a:p>
        </p:txBody>
      </p:sp>
    </p:spTree>
    <p:extLst>
      <p:ext uri="{BB962C8B-B14F-4D97-AF65-F5344CB8AC3E}">
        <p14:creationId xmlns:p14="http://schemas.microsoft.com/office/powerpoint/2010/main" val="15575761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Logo&#10;&#10;Description automatically generated with medium confidence">
            <a:extLst>
              <a:ext uri="{FF2B5EF4-FFF2-40B4-BE49-F238E27FC236}">
                <a16:creationId xmlns:a16="http://schemas.microsoft.com/office/drawing/2014/main" id="{997F0591-DEA8-4F42-B1CB-1E4D81360F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6442" y="3496517"/>
            <a:ext cx="680483" cy="683354"/>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3E3D67CC-C9AE-41D4-81A2-0F56B01858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428652" y="3570865"/>
            <a:ext cx="1129921" cy="534658"/>
          </a:xfrm>
          <a:prstGeom prst="rect">
            <a:avLst/>
          </a:prstGeom>
        </p:spPr>
      </p:pic>
      <p:sp>
        <p:nvSpPr>
          <p:cNvPr id="26" name="Rectangle: Rounded Corners 25">
            <a:extLst>
              <a:ext uri="{FF2B5EF4-FFF2-40B4-BE49-F238E27FC236}">
                <a16:creationId xmlns:a16="http://schemas.microsoft.com/office/drawing/2014/main" id="{93DC292A-425F-4FE9-A4CE-95B33B3ECD19}"/>
              </a:ext>
            </a:extLst>
          </p:cNvPr>
          <p:cNvSpPr/>
          <p:nvPr/>
        </p:nvSpPr>
        <p:spPr>
          <a:xfrm>
            <a:off x="1067075" y="3112360"/>
            <a:ext cx="7514659" cy="134516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Rounded Corners 22">
            <a:extLst>
              <a:ext uri="{FF2B5EF4-FFF2-40B4-BE49-F238E27FC236}">
                <a16:creationId xmlns:a16="http://schemas.microsoft.com/office/drawing/2014/main" id="{15FCF1FC-B2F4-4A5D-9272-EAF7C9A4F844}"/>
              </a:ext>
            </a:extLst>
          </p:cNvPr>
          <p:cNvSpPr/>
          <p:nvPr/>
        </p:nvSpPr>
        <p:spPr>
          <a:xfrm>
            <a:off x="1137927" y="70435"/>
            <a:ext cx="7443807" cy="2718191"/>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2" name="Picture 41" descr="A picture containing text, clipart&#10;&#10;Description automatically generated">
            <a:extLst>
              <a:ext uri="{FF2B5EF4-FFF2-40B4-BE49-F238E27FC236}">
                <a16:creationId xmlns:a16="http://schemas.microsoft.com/office/drawing/2014/main" id="{94B1D3E2-DD1D-4A2A-BFC8-79578CEFA7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6958" y="3255067"/>
            <a:ext cx="1793073" cy="339563"/>
          </a:xfrm>
          <a:prstGeom prst="rect">
            <a:avLst/>
          </a:prstGeom>
        </p:spPr>
      </p:pic>
      <p:grpSp>
        <p:nvGrpSpPr>
          <p:cNvPr id="4" name="Group 3">
            <a:extLst>
              <a:ext uri="{FF2B5EF4-FFF2-40B4-BE49-F238E27FC236}">
                <a16:creationId xmlns:a16="http://schemas.microsoft.com/office/drawing/2014/main" id="{E0D2AB32-BACF-4437-948C-20F22CF61EE5}"/>
              </a:ext>
            </a:extLst>
          </p:cNvPr>
          <p:cNvGrpSpPr/>
          <p:nvPr/>
        </p:nvGrpSpPr>
        <p:grpSpPr>
          <a:xfrm>
            <a:off x="4264725" y="4667983"/>
            <a:ext cx="1392922" cy="369305"/>
            <a:chOff x="6370201" y="4711218"/>
            <a:chExt cx="1392922" cy="369305"/>
          </a:xfrm>
        </p:grpSpPr>
        <p:sp>
          <p:nvSpPr>
            <p:cNvPr id="3" name="TextBox 2">
              <a:extLst>
                <a:ext uri="{FF2B5EF4-FFF2-40B4-BE49-F238E27FC236}">
                  <a16:creationId xmlns:a16="http://schemas.microsoft.com/office/drawing/2014/main" id="{1F3D51B7-50E1-40C1-8657-EE8D977E72C9}"/>
                </a:ext>
              </a:extLst>
            </p:cNvPr>
            <p:cNvSpPr txBox="1"/>
            <p:nvPr/>
          </p:nvSpPr>
          <p:spPr>
            <a:xfrm>
              <a:off x="6430438" y="4739813"/>
              <a:ext cx="1272448" cy="307777"/>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Clara Boothby</a:t>
              </a:r>
            </a:p>
          </p:txBody>
        </p:sp>
        <p:sp>
          <p:nvSpPr>
            <p:cNvPr id="24" name="Rectangle: Rounded Corners 23">
              <a:extLst>
                <a:ext uri="{FF2B5EF4-FFF2-40B4-BE49-F238E27FC236}">
                  <a16:creationId xmlns:a16="http://schemas.microsoft.com/office/drawing/2014/main" id="{5422439A-4F43-44E9-9E59-1C32B52EC757}"/>
                </a:ext>
              </a:extLst>
            </p:cNvPr>
            <p:cNvSpPr/>
            <p:nvPr/>
          </p:nvSpPr>
          <p:spPr>
            <a:xfrm>
              <a:off x="6370201" y="4711218"/>
              <a:ext cx="1392922" cy="36930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5" name="TextBox 4">
            <a:extLst>
              <a:ext uri="{FF2B5EF4-FFF2-40B4-BE49-F238E27FC236}">
                <a16:creationId xmlns:a16="http://schemas.microsoft.com/office/drawing/2014/main" id="{DC26A7E4-41F9-4145-9B76-E220D33B5666}"/>
              </a:ext>
            </a:extLst>
          </p:cNvPr>
          <p:cNvSpPr txBox="1"/>
          <p:nvPr/>
        </p:nvSpPr>
        <p:spPr>
          <a:xfrm rot="16200000">
            <a:off x="-1677025" y="2044161"/>
            <a:ext cx="4032784" cy="646331"/>
          </a:xfrm>
          <a:prstGeom prst="rect">
            <a:avLst/>
          </a:prstGeom>
          <a:noFill/>
        </p:spPr>
        <p:txBody>
          <a:bodyPr wrap="square" rtlCol="0">
            <a:spAutoFit/>
          </a:bodyPr>
          <a:lstStyle/>
          <a:p>
            <a:pPr algn="l"/>
            <a:r>
              <a:rPr lang="en-US" sz="3600" dirty="0">
                <a:latin typeface="Source Sans Pro" panose="020B0503030403020204" pitchFamily="34" charset="0"/>
                <a:ea typeface="Source Sans Pro" panose="020B0503030403020204" pitchFamily="34" charset="0"/>
              </a:rPr>
              <a:t>Acknowledgements</a:t>
            </a:r>
          </a:p>
        </p:txBody>
      </p:sp>
      <p:cxnSp>
        <p:nvCxnSpPr>
          <p:cNvPr id="7" name="Straight Connector 6">
            <a:extLst>
              <a:ext uri="{FF2B5EF4-FFF2-40B4-BE49-F238E27FC236}">
                <a16:creationId xmlns:a16="http://schemas.microsoft.com/office/drawing/2014/main" id="{72D757BA-E136-4BA9-9305-42C17D72DBB2}"/>
              </a:ext>
            </a:extLst>
          </p:cNvPr>
          <p:cNvCxnSpPr>
            <a:cxnSpLocks/>
          </p:cNvCxnSpPr>
          <p:nvPr/>
        </p:nvCxnSpPr>
        <p:spPr>
          <a:xfrm>
            <a:off x="730213" y="101066"/>
            <a:ext cx="0" cy="4965963"/>
          </a:xfrm>
          <a:prstGeom prst="line">
            <a:avLst/>
          </a:prstGeom>
          <a:ln w="15875" cap="rnd">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aphicFrame>
        <p:nvGraphicFramePr>
          <p:cNvPr id="11" name="Table 12">
            <a:extLst>
              <a:ext uri="{FF2B5EF4-FFF2-40B4-BE49-F238E27FC236}">
                <a16:creationId xmlns:a16="http://schemas.microsoft.com/office/drawing/2014/main" id="{E165C479-420B-3FC1-ADF5-7844199673D4}"/>
              </a:ext>
            </a:extLst>
          </p:cNvPr>
          <p:cNvGraphicFramePr>
            <a:graphicFrameLocks noGrp="1"/>
          </p:cNvGraphicFramePr>
          <p:nvPr>
            <p:extLst>
              <p:ext uri="{D42A27DB-BD31-4B8C-83A1-F6EECF244321}">
                <p14:modId xmlns:p14="http://schemas.microsoft.com/office/powerpoint/2010/main" val="3668363872"/>
              </p:ext>
            </p:extLst>
          </p:nvPr>
        </p:nvGraphicFramePr>
        <p:xfrm>
          <a:off x="1508588" y="1038527"/>
          <a:ext cx="6905199" cy="1483360"/>
        </p:xfrm>
        <a:graphic>
          <a:graphicData uri="http://schemas.openxmlformats.org/drawingml/2006/table">
            <a:tbl>
              <a:tblPr firstRow="1" bandRow="1">
                <a:tableStyleId>{2D5ABB26-0587-4C30-8999-92F81FD0307C}</a:tableStyleId>
              </a:tblPr>
              <a:tblGrid>
                <a:gridCol w="2301733">
                  <a:extLst>
                    <a:ext uri="{9D8B030D-6E8A-4147-A177-3AD203B41FA5}">
                      <a16:colId xmlns:a16="http://schemas.microsoft.com/office/drawing/2014/main" val="3940327925"/>
                    </a:ext>
                  </a:extLst>
                </a:gridCol>
                <a:gridCol w="2301733">
                  <a:extLst>
                    <a:ext uri="{9D8B030D-6E8A-4147-A177-3AD203B41FA5}">
                      <a16:colId xmlns:a16="http://schemas.microsoft.com/office/drawing/2014/main" val="3227334990"/>
                    </a:ext>
                  </a:extLst>
                </a:gridCol>
                <a:gridCol w="2301733">
                  <a:extLst>
                    <a:ext uri="{9D8B030D-6E8A-4147-A177-3AD203B41FA5}">
                      <a16:colId xmlns:a16="http://schemas.microsoft.com/office/drawing/2014/main" val="126204779"/>
                    </a:ext>
                  </a:extLst>
                </a:gridCol>
              </a:tblGrid>
              <a:tr h="370840">
                <a:tc>
                  <a:txBody>
                    <a:bodyPr/>
                    <a:lstStyle/>
                    <a:p>
                      <a:pPr algn="ctr"/>
                      <a:r>
                        <a:rPr lang="en-US" sz="1600" dirty="0"/>
                        <a:t>Tim </a:t>
                      </a:r>
                      <a:r>
                        <a:rPr lang="en-US" sz="1600" dirty="0" err="1"/>
                        <a:t>Sackton</a:t>
                      </a:r>
                      <a:endParaRPr lang="en-US" sz="1600" dirty="0"/>
                    </a:p>
                  </a:txBody>
                  <a:tcPr/>
                </a:tc>
                <a:tc>
                  <a:txBody>
                    <a:bodyPr/>
                    <a:lstStyle/>
                    <a:p>
                      <a:pPr algn="ctr"/>
                      <a:r>
                        <a:rPr lang="en-US" sz="1600" dirty="0"/>
                        <a:t>Han Yan</a:t>
                      </a:r>
                    </a:p>
                  </a:txBody>
                  <a:tcPr/>
                </a:tc>
                <a:tc>
                  <a:txBody>
                    <a:bodyPr/>
                    <a:lstStyle/>
                    <a:p>
                      <a:pPr algn="ctr"/>
                      <a:r>
                        <a:rPr lang="en-US" sz="1600" dirty="0"/>
                        <a:t>Scott Edwards</a:t>
                      </a:r>
                    </a:p>
                  </a:txBody>
                  <a:tcPr/>
                </a:tc>
                <a:extLst>
                  <a:ext uri="{0D108BD9-81ED-4DB2-BD59-A6C34878D82A}">
                    <a16:rowId xmlns:a16="http://schemas.microsoft.com/office/drawing/2014/main" val="3091968016"/>
                  </a:ext>
                </a:extLst>
              </a:tr>
              <a:tr h="370840">
                <a:tc>
                  <a:txBody>
                    <a:bodyPr/>
                    <a:lstStyle/>
                    <a:p>
                      <a:pPr algn="ctr"/>
                      <a:r>
                        <a:rPr lang="en-US" sz="1600" dirty="0" err="1"/>
                        <a:t>Zhirui</a:t>
                      </a:r>
                      <a:r>
                        <a:rPr lang="en-US" sz="1600" dirty="0"/>
                        <a:t> Hu</a:t>
                      </a:r>
                    </a:p>
                  </a:txBody>
                  <a:tcPr/>
                </a:tc>
                <a:tc>
                  <a:txBody>
                    <a:bodyPr/>
                    <a:lstStyle/>
                    <a:p>
                      <a:pPr algn="ctr"/>
                      <a:r>
                        <a:rPr lang="en-US" sz="1600" dirty="0"/>
                        <a:t>Jun Liu</a:t>
                      </a:r>
                    </a:p>
                  </a:txBody>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600" dirty="0"/>
                        <a:t>Nathan Weeks</a:t>
                      </a:r>
                    </a:p>
                  </a:txBody>
                  <a:tcPr/>
                </a:tc>
                <a:extLst>
                  <a:ext uri="{0D108BD9-81ED-4DB2-BD59-A6C34878D82A}">
                    <a16:rowId xmlns:a16="http://schemas.microsoft.com/office/drawing/2014/main" val="356369296"/>
                  </a:ext>
                </a:extLst>
              </a:tr>
              <a:tr h="370840">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600" dirty="0"/>
                        <a:t>Patrick Gemmell</a:t>
                      </a:r>
                    </a:p>
                  </a:txBody>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600" dirty="0" err="1"/>
                        <a:t>Taehee</a:t>
                      </a:r>
                      <a:r>
                        <a:rPr lang="en-US" sz="1600" dirty="0"/>
                        <a:t> Lee</a:t>
                      </a:r>
                    </a:p>
                  </a:txBody>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600" dirty="0" err="1"/>
                        <a:t>Subir</a:t>
                      </a:r>
                      <a:r>
                        <a:rPr lang="en-US" sz="1600" dirty="0"/>
                        <a:t> Shakya</a:t>
                      </a:r>
                    </a:p>
                  </a:txBody>
                  <a:tcPr/>
                </a:tc>
                <a:extLst>
                  <a:ext uri="{0D108BD9-81ED-4DB2-BD59-A6C34878D82A}">
                    <a16:rowId xmlns:a16="http://schemas.microsoft.com/office/drawing/2014/main" val="70286117"/>
                  </a:ext>
                </a:extLst>
              </a:tr>
              <a:tr h="370840">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600" dirty="0"/>
                        <a:t>Adam Freedman</a:t>
                      </a:r>
                    </a:p>
                  </a:txBody>
                  <a:tcPr/>
                </a:tc>
                <a:tc>
                  <a:txBody>
                    <a:bodyPr/>
                    <a:lstStyle/>
                    <a:p>
                      <a:pPr algn="ctr"/>
                      <a:r>
                        <a:rPr lang="en-US" sz="1600" dirty="0"/>
                        <a:t>Danielle </a:t>
                      </a:r>
                      <a:r>
                        <a:rPr lang="en-US" sz="1600" dirty="0" err="1"/>
                        <a:t>Khost</a:t>
                      </a:r>
                      <a:endParaRPr lang="en-US" sz="1600" dirty="0"/>
                    </a:p>
                  </a:txBody>
                  <a:tcPr/>
                </a:tc>
                <a:tc>
                  <a:txBody>
                    <a:bodyPr/>
                    <a:lstStyle/>
                    <a:p>
                      <a:pPr algn="ctr"/>
                      <a:r>
                        <a:rPr lang="en-US" sz="1600" dirty="0"/>
                        <a:t>Daren Card</a:t>
                      </a:r>
                    </a:p>
                  </a:txBody>
                  <a:tcPr/>
                </a:tc>
                <a:extLst>
                  <a:ext uri="{0D108BD9-81ED-4DB2-BD59-A6C34878D82A}">
                    <a16:rowId xmlns:a16="http://schemas.microsoft.com/office/drawing/2014/main" val="2535680107"/>
                  </a:ext>
                </a:extLst>
              </a:tr>
            </a:tbl>
          </a:graphicData>
        </a:graphic>
      </p:graphicFrame>
      <p:graphicFrame>
        <p:nvGraphicFramePr>
          <p:cNvPr id="13" name="Table 13">
            <a:extLst>
              <a:ext uri="{FF2B5EF4-FFF2-40B4-BE49-F238E27FC236}">
                <a16:creationId xmlns:a16="http://schemas.microsoft.com/office/drawing/2014/main" id="{2D2152EE-981C-7049-06E9-DA943AF06745}"/>
              </a:ext>
            </a:extLst>
          </p:cNvPr>
          <p:cNvGraphicFramePr>
            <a:graphicFrameLocks noGrp="1"/>
          </p:cNvGraphicFramePr>
          <p:nvPr>
            <p:extLst>
              <p:ext uri="{D42A27DB-BD31-4B8C-83A1-F6EECF244321}">
                <p14:modId xmlns:p14="http://schemas.microsoft.com/office/powerpoint/2010/main" val="926904858"/>
              </p:ext>
            </p:extLst>
          </p:nvPr>
        </p:nvGraphicFramePr>
        <p:xfrm>
          <a:off x="2476264" y="3728486"/>
          <a:ext cx="4920177" cy="609600"/>
        </p:xfrm>
        <a:graphic>
          <a:graphicData uri="http://schemas.openxmlformats.org/drawingml/2006/table">
            <a:tbl>
              <a:tblPr firstRow="1" bandRow="1">
                <a:tableStyleId>{2D5ABB26-0587-4C30-8999-92F81FD0307C}</a:tableStyleId>
              </a:tblPr>
              <a:tblGrid>
                <a:gridCol w="1640059">
                  <a:extLst>
                    <a:ext uri="{9D8B030D-6E8A-4147-A177-3AD203B41FA5}">
                      <a16:colId xmlns:a16="http://schemas.microsoft.com/office/drawing/2014/main" val="3142364425"/>
                    </a:ext>
                  </a:extLst>
                </a:gridCol>
                <a:gridCol w="1640059">
                  <a:extLst>
                    <a:ext uri="{9D8B030D-6E8A-4147-A177-3AD203B41FA5}">
                      <a16:colId xmlns:a16="http://schemas.microsoft.com/office/drawing/2014/main" val="3311367519"/>
                    </a:ext>
                  </a:extLst>
                </a:gridCol>
                <a:gridCol w="1640059">
                  <a:extLst>
                    <a:ext uri="{9D8B030D-6E8A-4147-A177-3AD203B41FA5}">
                      <a16:colId xmlns:a16="http://schemas.microsoft.com/office/drawing/2014/main" val="916144325"/>
                    </a:ext>
                  </a:extLst>
                </a:gridCol>
              </a:tblGrid>
              <a:tr h="0">
                <a:tc>
                  <a:txBody>
                    <a:bodyPr/>
                    <a:lstStyle/>
                    <a:p>
                      <a:pPr algn="ctr"/>
                      <a:r>
                        <a:rPr lang="en-US" sz="1400" dirty="0"/>
                        <a:t>Jeff Good</a:t>
                      </a:r>
                    </a:p>
                  </a:txBody>
                  <a:tcPr/>
                </a:tc>
                <a:tc>
                  <a:txBody>
                    <a:bodyPr/>
                    <a:lstStyle/>
                    <a:p>
                      <a:pPr algn="ctr"/>
                      <a:r>
                        <a:rPr lang="en-US" sz="1400" dirty="0"/>
                        <a:t>Emily </a:t>
                      </a:r>
                      <a:r>
                        <a:rPr lang="en-US" sz="1400" dirty="0" err="1"/>
                        <a:t>Kopania</a:t>
                      </a:r>
                      <a:endParaRPr lang="en-US" sz="1400" dirty="0"/>
                    </a:p>
                  </a:txBody>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400" dirty="0"/>
                        <a:t>Carl </a:t>
                      </a:r>
                      <a:r>
                        <a:rPr lang="en-US" sz="1400" dirty="0" err="1"/>
                        <a:t>Hutter</a:t>
                      </a:r>
                      <a:endParaRPr lang="en-US" sz="1400" dirty="0"/>
                    </a:p>
                  </a:txBody>
                  <a:tcPr/>
                </a:tc>
                <a:extLst>
                  <a:ext uri="{0D108BD9-81ED-4DB2-BD59-A6C34878D82A}">
                    <a16:rowId xmlns:a16="http://schemas.microsoft.com/office/drawing/2014/main" val="4207472372"/>
                  </a:ext>
                </a:extLst>
              </a:tr>
              <a:tr h="0">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400" dirty="0"/>
                        <a:t>Jake Esselstyn</a:t>
                      </a:r>
                    </a:p>
                  </a:txBody>
                  <a:tcPr/>
                </a:tc>
                <a:tc>
                  <a:txBody>
                    <a:bodyPr/>
                    <a:lstStyle/>
                    <a:p>
                      <a:pPr algn="ctr"/>
                      <a:r>
                        <a:rPr lang="en-US" sz="1400" dirty="0"/>
                        <a:t>Kevin Rowe</a:t>
                      </a:r>
                    </a:p>
                  </a:txBody>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400" dirty="0"/>
                        <a:t>Sebastian Mortimer</a:t>
                      </a:r>
                    </a:p>
                  </a:txBody>
                  <a:tcPr/>
                </a:tc>
                <a:extLst>
                  <a:ext uri="{0D108BD9-81ED-4DB2-BD59-A6C34878D82A}">
                    <a16:rowId xmlns:a16="http://schemas.microsoft.com/office/drawing/2014/main" val="944693868"/>
                  </a:ext>
                </a:extLst>
              </a:tr>
            </a:tbl>
          </a:graphicData>
        </a:graphic>
      </p:graphicFrame>
      <p:pic>
        <p:nvPicPr>
          <p:cNvPr id="45" name="Picture 44" descr="Text&#10;&#10;Description automatically generated with low confidence">
            <a:extLst>
              <a:ext uri="{FF2B5EF4-FFF2-40B4-BE49-F238E27FC236}">
                <a16:creationId xmlns:a16="http://schemas.microsoft.com/office/drawing/2014/main" id="{23F5C3DC-A9A2-45A0-AFAE-EB293A2C10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3248" y="166568"/>
            <a:ext cx="2615876" cy="871959"/>
          </a:xfrm>
          <a:prstGeom prst="rect">
            <a:avLst/>
          </a:prstGeom>
        </p:spPr>
      </p:pic>
      <p:pic>
        <p:nvPicPr>
          <p:cNvPr id="15" name="Picture 14" descr="Icon&#10;&#10;Description automatically generated">
            <a:extLst>
              <a:ext uri="{FF2B5EF4-FFF2-40B4-BE49-F238E27FC236}">
                <a16:creationId xmlns:a16="http://schemas.microsoft.com/office/drawing/2014/main" id="{10555963-0400-43B8-B32C-E7A413D438B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67510" y="350934"/>
            <a:ext cx="910344" cy="560719"/>
          </a:xfrm>
          <a:prstGeom prst="rect">
            <a:avLst/>
          </a:prstGeom>
        </p:spPr>
      </p:pic>
      <p:pic>
        <p:nvPicPr>
          <p:cNvPr id="6" name="Picture 5" descr="Text, logo&#10;&#10;Description automatically generated">
            <a:extLst>
              <a:ext uri="{FF2B5EF4-FFF2-40B4-BE49-F238E27FC236}">
                <a16:creationId xmlns:a16="http://schemas.microsoft.com/office/drawing/2014/main" id="{C31F8E84-C99F-4307-054A-3D70A60099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46773" y="237284"/>
            <a:ext cx="871959" cy="871959"/>
          </a:xfrm>
          <a:prstGeom prst="rect">
            <a:avLst/>
          </a:prstGeom>
        </p:spPr>
      </p:pic>
    </p:spTree>
    <p:extLst>
      <p:ext uri="{BB962C8B-B14F-4D97-AF65-F5344CB8AC3E}">
        <p14:creationId xmlns:p14="http://schemas.microsoft.com/office/powerpoint/2010/main" val="35119671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25" y="79965"/>
            <a:ext cx="8743950" cy="553119"/>
          </a:xfrm>
        </p:spPr>
        <p:txBody>
          <a:bodyPr>
            <a:normAutofit fontScale="90000"/>
          </a:bodyPr>
          <a:lstStyle/>
          <a:p>
            <a:pPr algn="ctr"/>
            <a:r>
              <a:rPr lang="en-US" dirty="0"/>
              <a:t>Thanks</a:t>
            </a:r>
          </a:p>
        </p:txBody>
      </p:sp>
      <p:pic>
        <p:nvPicPr>
          <p:cNvPr id="5" name="Picture 4" descr="A picture containing text&#10;&#10;Description automatically generated">
            <a:extLst>
              <a:ext uri="{FF2B5EF4-FFF2-40B4-BE49-F238E27FC236}">
                <a16:creationId xmlns:a16="http://schemas.microsoft.com/office/drawing/2014/main" id="{CCF8520E-CAFD-4D77-A2C6-BE4FD27CE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251" y="2409725"/>
            <a:ext cx="3777498" cy="2518331"/>
          </a:xfrm>
          <a:prstGeom prst="rect">
            <a:avLst/>
          </a:prstGeom>
        </p:spPr>
      </p:pic>
      <p:sp>
        <p:nvSpPr>
          <p:cNvPr id="6" name="TextBox 5">
            <a:extLst>
              <a:ext uri="{FF2B5EF4-FFF2-40B4-BE49-F238E27FC236}">
                <a16:creationId xmlns:a16="http://schemas.microsoft.com/office/drawing/2014/main" id="{6AA79FC7-616F-4752-8196-B87673E75B3C}"/>
              </a:ext>
            </a:extLst>
          </p:cNvPr>
          <p:cNvSpPr txBox="1"/>
          <p:nvPr/>
        </p:nvSpPr>
        <p:spPr>
          <a:xfrm>
            <a:off x="3527794" y="4928056"/>
            <a:ext cx="2126512" cy="215444"/>
          </a:xfrm>
          <a:prstGeom prst="rect">
            <a:avLst/>
          </a:prstGeom>
          <a:noFill/>
        </p:spPr>
        <p:txBody>
          <a:bodyPr wrap="square">
            <a:spAutoFit/>
          </a:bodyPr>
          <a:lstStyle/>
          <a:p>
            <a:r>
              <a:rPr lang="en-US" sz="800" dirty="0">
                <a:latin typeface="Source Sans Pro" panose="020B0503030403020204" pitchFamily="34" charset="0"/>
                <a:ea typeface="Source Sans Pro" panose="020B0503030403020204" pitchFamily="34" charset="0"/>
                <a:hlinkClick r:id="rId4"/>
              </a:rPr>
              <a:t>http://dailymammal.com/murines-five-ways/</a:t>
            </a:r>
            <a:endParaRPr lang="en-US" sz="800" dirty="0">
              <a:latin typeface="Source Sans Pro" panose="020B0503030403020204" pitchFamily="34" charset="0"/>
              <a:ea typeface="Source Sans Pro" panose="020B0503030403020204" pitchFamily="34" charset="0"/>
            </a:endParaRPr>
          </a:p>
        </p:txBody>
      </p:sp>
      <p:graphicFrame>
        <p:nvGraphicFramePr>
          <p:cNvPr id="3" name="Table 3">
            <a:extLst>
              <a:ext uri="{FF2B5EF4-FFF2-40B4-BE49-F238E27FC236}">
                <a16:creationId xmlns:a16="http://schemas.microsoft.com/office/drawing/2014/main" id="{EC1E4CDF-B9BF-61D9-2720-77EF03EB5BB3}"/>
              </a:ext>
            </a:extLst>
          </p:cNvPr>
          <p:cNvGraphicFramePr>
            <a:graphicFrameLocks noGrp="1"/>
          </p:cNvGraphicFramePr>
          <p:nvPr>
            <p:extLst>
              <p:ext uri="{D42A27DB-BD31-4B8C-83A1-F6EECF244321}">
                <p14:modId xmlns:p14="http://schemas.microsoft.com/office/powerpoint/2010/main" val="437174563"/>
              </p:ext>
            </p:extLst>
          </p:nvPr>
        </p:nvGraphicFramePr>
        <p:xfrm>
          <a:off x="0" y="774538"/>
          <a:ext cx="9144000" cy="15544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3933452328"/>
                    </a:ext>
                  </a:extLst>
                </a:gridCol>
              </a:tblGrid>
              <a:tr h="851504">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2400" b="1" dirty="0">
                          <a:solidFill>
                            <a:schemeClr val="tx1"/>
                          </a:solidFill>
                        </a:rPr>
                        <a:t>Molecular and morphological evolution across the most species-rich radiation in mammals </a:t>
                      </a:r>
                    </a:p>
                    <a:p>
                      <a:pPr marL="0" marR="0" lvl="0" indent="0" algn="ctr" defTabSz="914378" rtl="0" eaLnBrk="1" fontAlgn="auto" latinLnBrk="0" hangingPunct="1">
                        <a:lnSpc>
                          <a:spcPct val="100000"/>
                        </a:lnSpc>
                        <a:spcBef>
                          <a:spcPts val="0"/>
                        </a:spcBef>
                        <a:spcAft>
                          <a:spcPts val="0"/>
                        </a:spcAft>
                        <a:buClrTx/>
                        <a:buSzTx/>
                        <a:buFontTx/>
                        <a:buNone/>
                        <a:tabLst/>
                        <a:defRPr/>
                      </a:pPr>
                      <a:r>
                        <a:rPr lang="en-US" sz="2400" b="1" dirty="0">
                          <a:solidFill>
                            <a:schemeClr val="tx1"/>
                          </a:solidFill>
                        </a:rPr>
                        <a:t>(Poster board 105) </a:t>
                      </a:r>
                    </a:p>
                    <a:p>
                      <a:pPr marL="0" marR="0" lvl="0" indent="0" algn="ctr" defTabSz="914378" rtl="0" eaLnBrk="1" fontAlgn="auto" latinLnBrk="0" hangingPunct="1">
                        <a:lnSpc>
                          <a:spcPct val="100000"/>
                        </a:lnSpc>
                        <a:spcBef>
                          <a:spcPts val="0"/>
                        </a:spcBef>
                        <a:spcAft>
                          <a:spcPts val="0"/>
                        </a:spcAft>
                        <a:buClrTx/>
                        <a:buSzTx/>
                        <a:buFontTx/>
                        <a:buNone/>
                        <a:tabLst/>
                        <a:defRPr/>
                      </a:pPr>
                      <a:r>
                        <a:rPr lang="en-US" sz="2400" b="1" dirty="0">
                          <a:solidFill>
                            <a:schemeClr val="tx1"/>
                          </a:solidFill>
                        </a:rPr>
                        <a:t>TODAY!</a:t>
                      </a:r>
                    </a:p>
                  </a:txBody>
                  <a:tcPr>
                    <a:lnL>
                      <a:noFill/>
                    </a:lnL>
                    <a:lnR>
                      <a:noFill/>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8850067"/>
                  </a:ext>
                </a:extLst>
              </a:tr>
            </a:tbl>
          </a:graphicData>
        </a:graphic>
      </p:graphicFrame>
    </p:spTree>
    <p:extLst>
      <p:ext uri="{BB962C8B-B14F-4D97-AF65-F5344CB8AC3E}">
        <p14:creationId xmlns:p14="http://schemas.microsoft.com/office/powerpoint/2010/main" val="40485134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3D313-BF56-460D-89BF-77BF02E543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7D4D1F-5BD1-4DBE-A62C-F29ECB0626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6470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clock, screenshot&#10;&#10;Description automatically generated">
            <a:extLst>
              <a:ext uri="{FF2B5EF4-FFF2-40B4-BE49-F238E27FC236}">
                <a16:creationId xmlns:a16="http://schemas.microsoft.com/office/drawing/2014/main" id="{EBB7244D-37CB-448B-E183-7EB5DC936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653" y="293842"/>
            <a:ext cx="6255447" cy="4555816"/>
          </a:xfrm>
          <a:prstGeom prst="rect">
            <a:avLst/>
          </a:prstGeom>
        </p:spPr>
      </p:pic>
      <p:sp>
        <p:nvSpPr>
          <p:cNvPr id="10" name="Title 1">
            <a:extLst>
              <a:ext uri="{FF2B5EF4-FFF2-40B4-BE49-F238E27FC236}">
                <a16:creationId xmlns:a16="http://schemas.microsoft.com/office/drawing/2014/main" id="{5D2DF179-3803-CAB5-1BEA-C56491041075}"/>
              </a:ext>
            </a:extLst>
          </p:cNvPr>
          <p:cNvSpPr>
            <a:spLocks noGrp="1"/>
          </p:cNvSpPr>
          <p:nvPr>
            <p:ph type="title"/>
          </p:nvPr>
        </p:nvSpPr>
        <p:spPr>
          <a:xfrm>
            <a:off x="219075" y="155909"/>
            <a:ext cx="4352925" cy="1859008"/>
          </a:xfrm>
        </p:spPr>
        <p:txBody>
          <a:bodyPr>
            <a:normAutofit fontScale="90000"/>
          </a:bodyPr>
          <a:lstStyle/>
          <a:p>
            <a:r>
              <a:rPr lang="en-US" dirty="0"/>
              <a:t>Does read mapping accurately capture variation among samples?</a:t>
            </a:r>
          </a:p>
        </p:txBody>
      </p:sp>
      <p:sp>
        <p:nvSpPr>
          <p:cNvPr id="2" name="Rectangle 1">
            <a:extLst>
              <a:ext uri="{FF2B5EF4-FFF2-40B4-BE49-F238E27FC236}">
                <a16:creationId xmlns:a16="http://schemas.microsoft.com/office/drawing/2014/main" id="{6CA0A83A-31FF-739F-550B-CEAFD557F0A2}"/>
              </a:ext>
            </a:extLst>
          </p:cNvPr>
          <p:cNvSpPr/>
          <p:nvPr/>
        </p:nvSpPr>
        <p:spPr>
          <a:xfrm>
            <a:off x="2521653" y="3795165"/>
            <a:ext cx="6371494" cy="10544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BBACDC9-F45E-4CF0-4320-BE48BC422A7F}"/>
              </a:ext>
            </a:extLst>
          </p:cNvPr>
          <p:cNvSpPr/>
          <p:nvPr/>
        </p:nvSpPr>
        <p:spPr>
          <a:xfrm>
            <a:off x="4806668" y="293843"/>
            <a:ext cx="4215951" cy="3576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9D99763-E803-23C3-B4BF-479810A5CFCC}"/>
              </a:ext>
            </a:extLst>
          </p:cNvPr>
          <p:cNvSpPr/>
          <p:nvPr/>
        </p:nvSpPr>
        <p:spPr>
          <a:xfrm>
            <a:off x="3791792" y="2259829"/>
            <a:ext cx="2029752" cy="11124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660AFEB-D912-5840-BD5A-801AB0C0420C}"/>
              </a:ext>
            </a:extLst>
          </p:cNvPr>
          <p:cNvSpPr/>
          <p:nvPr/>
        </p:nvSpPr>
        <p:spPr>
          <a:xfrm>
            <a:off x="3904783" y="3355191"/>
            <a:ext cx="761053" cy="422934"/>
          </a:xfrm>
          <a:prstGeom prst="round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981019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2A994-9D79-4713-8A56-53F40EC39B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E22D91-4756-476D-BBC2-C67E364D533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677739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50A7-9051-46F5-9C8A-8F67F4C5287A}"/>
              </a:ext>
            </a:extLst>
          </p:cNvPr>
          <p:cNvSpPr>
            <a:spLocks noGrp="1"/>
          </p:cNvSpPr>
          <p:nvPr>
            <p:ph type="title"/>
          </p:nvPr>
        </p:nvSpPr>
        <p:spPr>
          <a:xfrm>
            <a:off x="219075" y="149332"/>
            <a:ext cx="8743950" cy="857250"/>
          </a:xfrm>
        </p:spPr>
        <p:txBody>
          <a:bodyPr>
            <a:normAutofit fontScale="90000"/>
          </a:bodyPr>
          <a:lstStyle/>
          <a:p>
            <a:r>
              <a:rPr lang="en-US" dirty="0"/>
              <a:t>Using branch count thresholds of concordance to partition loci to different phylogenetic models</a:t>
            </a:r>
          </a:p>
        </p:txBody>
      </p:sp>
      <p:grpSp>
        <p:nvGrpSpPr>
          <p:cNvPr id="19" name="Group 18">
            <a:extLst>
              <a:ext uri="{FF2B5EF4-FFF2-40B4-BE49-F238E27FC236}">
                <a16:creationId xmlns:a16="http://schemas.microsoft.com/office/drawing/2014/main" id="{E5A36B70-3EBF-4711-A10A-B1D26AD5D48F}"/>
              </a:ext>
            </a:extLst>
          </p:cNvPr>
          <p:cNvGrpSpPr/>
          <p:nvPr/>
        </p:nvGrpSpPr>
        <p:grpSpPr>
          <a:xfrm>
            <a:off x="133882" y="1870166"/>
            <a:ext cx="4551708" cy="1782365"/>
            <a:chOff x="1765326" y="210498"/>
            <a:chExt cx="6879217" cy="2376486"/>
          </a:xfrm>
          <a:solidFill>
            <a:schemeClr val="accent5">
              <a:lumMod val="75000"/>
            </a:schemeClr>
          </a:solidFill>
        </p:grpSpPr>
        <p:sp>
          <p:nvSpPr>
            <p:cNvPr id="21" name="Rectangle: Rounded Corners 20">
              <a:extLst>
                <a:ext uri="{FF2B5EF4-FFF2-40B4-BE49-F238E27FC236}">
                  <a16:creationId xmlns:a16="http://schemas.microsoft.com/office/drawing/2014/main" id="{F8BB8128-C04F-4927-ABE5-A3D89DB65C3A}"/>
                </a:ext>
              </a:extLst>
            </p:cNvPr>
            <p:cNvSpPr/>
            <p:nvPr/>
          </p:nvSpPr>
          <p:spPr>
            <a:xfrm>
              <a:off x="1765326" y="210498"/>
              <a:ext cx="6879217" cy="2376486"/>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8052446-A994-4957-8E72-D076C6C9ACDA}"/>
                    </a:ext>
                  </a:extLst>
                </p:cNvPr>
                <p:cNvSpPr txBox="1"/>
                <p:nvPr/>
              </p:nvSpPr>
              <p:spPr>
                <a:xfrm>
                  <a:off x="3894242" y="568597"/>
                  <a:ext cx="4607418" cy="1764585"/>
                </a:xfrm>
                <a:prstGeom prst="rect">
                  <a:avLst/>
                </a:prstGeom>
                <a:grpFill/>
                <a:ln>
                  <a:noFill/>
                </a:ln>
              </p:spPr>
              <p:txBody>
                <a:bodyPr wrap="square" rtlCol="0">
                  <a:spAutoFit/>
                </a:bodyPr>
                <a:lstStyle/>
                <a:p>
                  <a:pPr algn="ctr" defTabSz="685800"/>
                  <a:r>
                    <a:rPr lang="en-US" sz="2000" dirty="0">
                      <a:solidFill>
                        <a:prstClr val="white">
                          <a:lumMod val="95000"/>
                        </a:prstClr>
                      </a:solidFill>
                      <a:latin typeface="Calibri" panose="020F0502020204030204"/>
                    </a:rPr>
                    <a:t>For a given locus, if </a:t>
                  </a:r>
                  <a14:m>
                    <m:oMath xmlns:m="http://schemas.openxmlformats.org/officeDocument/2006/math">
                      <m:r>
                        <a:rPr lang="en-US" sz="2000" b="0" i="1" smtClean="0">
                          <a:solidFill>
                            <a:prstClr val="white">
                              <a:lumMod val="95000"/>
                            </a:prstClr>
                          </a:solidFill>
                          <a:latin typeface="Cambria Math" panose="02040503050406030204" pitchFamily="18" charset="0"/>
                        </a:rPr>
                        <m:t>𝑋</m:t>
                      </m:r>
                    </m:oMath>
                  </a14:m>
                  <a:r>
                    <a:rPr lang="en-US" sz="2000" dirty="0">
                      <a:solidFill>
                        <a:prstClr val="white">
                          <a:lumMod val="95000"/>
                        </a:prstClr>
                      </a:solidFill>
                      <a:latin typeface="Calibri" panose="020F0502020204030204"/>
                    </a:rPr>
                    <a:t> branches have </a:t>
                  </a:r>
                  <a:r>
                    <a:rPr lang="en-US" sz="2000" dirty="0" err="1">
                      <a:solidFill>
                        <a:prstClr val="white">
                          <a:lumMod val="95000"/>
                        </a:prstClr>
                      </a:solidFill>
                      <a:latin typeface="Calibri" panose="020F0502020204030204"/>
                    </a:rPr>
                    <a:t>sCF</a:t>
                  </a:r>
                  <a:r>
                    <a:rPr lang="en-US" sz="2000" dirty="0">
                      <a:solidFill>
                        <a:prstClr val="white">
                          <a:lumMod val="95000"/>
                        </a:prstClr>
                      </a:solidFill>
                      <a:latin typeface="Calibri" panose="020F0502020204030204"/>
                    </a:rPr>
                    <a:t> below some value </a:t>
                  </a:r>
                  <a14:m>
                    <m:oMath xmlns:m="http://schemas.openxmlformats.org/officeDocument/2006/math">
                      <m:r>
                        <a:rPr lang="en-US" sz="2000" b="0" i="1" smtClean="0">
                          <a:solidFill>
                            <a:prstClr val="white">
                              <a:lumMod val="95000"/>
                            </a:prstClr>
                          </a:solidFill>
                          <a:latin typeface="Cambria Math" panose="02040503050406030204" pitchFamily="18" charset="0"/>
                        </a:rPr>
                        <m:t>𝑌</m:t>
                      </m:r>
                    </m:oMath>
                  </a14:m>
                  <a:r>
                    <a:rPr lang="en-US" sz="2000" dirty="0">
                      <a:solidFill>
                        <a:prstClr val="white">
                          <a:lumMod val="95000"/>
                        </a:prstClr>
                      </a:solidFill>
                      <a:latin typeface="Calibri" panose="020F0502020204030204"/>
                    </a:rPr>
                    <a:t>, run the gene tree model</a:t>
                  </a:r>
                </a:p>
              </p:txBody>
            </p:sp>
          </mc:Choice>
          <mc:Fallback xmlns="">
            <p:sp>
              <p:nvSpPr>
                <p:cNvPr id="24" name="TextBox 23">
                  <a:extLst>
                    <a:ext uri="{FF2B5EF4-FFF2-40B4-BE49-F238E27FC236}">
                      <a16:creationId xmlns:a16="http://schemas.microsoft.com/office/drawing/2014/main" id="{08052446-A994-4957-8E72-D076C6C9ACDA}"/>
                    </a:ext>
                  </a:extLst>
                </p:cNvPr>
                <p:cNvSpPr txBox="1">
                  <a:spLocks noRot="1" noChangeAspect="1" noMove="1" noResize="1" noEditPoints="1" noAdjustHandles="1" noChangeArrowheads="1" noChangeShapeType="1" noTextEdit="1"/>
                </p:cNvSpPr>
                <p:nvPr/>
              </p:nvSpPr>
              <p:spPr>
                <a:xfrm>
                  <a:off x="3894242" y="568597"/>
                  <a:ext cx="4607418" cy="1764585"/>
                </a:xfrm>
                <a:prstGeom prst="rect">
                  <a:avLst/>
                </a:prstGeom>
                <a:blipFill>
                  <a:blip r:embed="rId3"/>
                  <a:stretch>
                    <a:fillRect l="-1600" t="-2765" r="-3200" b="-7373"/>
                  </a:stretch>
                </a:blipFill>
                <a:ln>
                  <a:noFill/>
                </a:ln>
              </p:spPr>
              <p:txBody>
                <a:bodyPr/>
                <a:lstStyle/>
                <a:p>
                  <a:r>
                    <a:rPr lang="en-US">
                      <a:noFill/>
                    </a:rPr>
                    <a:t> </a:t>
                  </a:r>
                </a:p>
              </p:txBody>
            </p:sp>
          </mc:Fallback>
        </mc:AlternateContent>
        <p:sp>
          <p:nvSpPr>
            <p:cNvPr id="26" name="TextBox 25">
              <a:extLst>
                <a:ext uri="{FF2B5EF4-FFF2-40B4-BE49-F238E27FC236}">
                  <a16:creationId xmlns:a16="http://schemas.microsoft.com/office/drawing/2014/main" id="{147CBE9C-D7BC-4863-9976-F9E25459EE3B}"/>
                </a:ext>
              </a:extLst>
            </p:cNvPr>
            <p:cNvSpPr txBox="1"/>
            <p:nvPr/>
          </p:nvSpPr>
          <p:spPr>
            <a:xfrm>
              <a:off x="1995742" y="1090966"/>
              <a:ext cx="2056533" cy="615553"/>
            </a:xfrm>
            <a:prstGeom prst="rect">
              <a:avLst/>
            </a:prstGeom>
            <a:grpFill/>
            <a:ln>
              <a:noFill/>
            </a:ln>
          </p:spPr>
          <p:txBody>
            <a:bodyPr wrap="square" rtlCol="0">
              <a:spAutoFit/>
            </a:bodyPr>
            <a:lstStyle/>
            <a:p>
              <a:pPr defTabSz="685800"/>
              <a:r>
                <a:rPr lang="en-US" sz="2400" dirty="0">
                  <a:solidFill>
                    <a:prstClr val="white">
                      <a:lumMod val="95000"/>
                    </a:prstClr>
                  </a:solidFill>
                  <a:latin typeface="Calibri" panose="020F0502020204030204"/>
                </a:rPr>
                <a:t>Option 2:</a:t>
              </a:r>
            </a:p>
          </p:txBody>
        </p:sp>
      </p:grpSp>
    </p:spTree>
    <p:extLst>
      <p:ext uri="{BB962C8B-B14F-4D97-AF65-F5344CB8AC3E}">
        <p14:creationId xmlns:p14="http://schemas.microsoft.com/office/powerpoint/2010/main" val="42904758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50A7-9051-46F5-9C8A-8F67F4C5287A}"/>
              </a:ext>
            </a:extLst>
          </p:cNvPr>
          <p:cNvSpPr>
            <a:spLocks noGrp="1"/>
          </p:cNvSpPr>
          <p:nvPr>
            <p:ph type="title"/>
          </p:nvPr>
        </p:nvSpPr>
        <p:spPr>
          <a:xfrm>
            <a:off x="219075" y="149332"/>
            <a:ext cx="8743950" cy="857250"/>
          </a:xfrm>
        </p:spPr>
        <p:txBody>
          <a:bodyPr>
            <a:normAutofit fontScale="90000"/>
          </a:bodyPr>
          <a:lstStyle/>
          <a:p>
            <a:r>
              <a:rPr lang="en-US" dirty="0"/>
              <a:t>Using branch count thresholds of concordance to partition loci to different phylogenetic models</a:t>
            </a:r>
          </a:p>
        </p:txBody>
      </p:sp>
      <p:grpSp>
        <p:nvGrpSpPr>
          <p:cNvPr id="19" name="Group 18">
            <a:extLst>
              <a:ext uri="{FF2B5EF4-FFF2-40B4-BE49-F238E27FC236}">
                <a16:creationId xmlns:a16="http://schemas.microsoft.com/office/drawing/2014/main" id="{E5A36B70-3EBF-4711-A10A-B1D26AD5D48F}"/>
              </a:ext>
            </a:extLst>
          </p:cNvPr>
          <p:cNvGrpSpPr/>
          <p:nvPr/>
        </p:nvGrpSpPr>
        <p:grpSpPr>
          <a:xfrm>
            <a:off x="133882" y="1870166"/>
            <a:ext cx="4551708" cy="1782365"/>
            <a:chOff x="1765326" y="210498"/>
            <a:chExt cx="6879217" cy="2376486"/>
          </a:xfrm>
          <a:solidFill>
            <a:schemeClr val="accent5">
              <a:lumMod val="75000"/>
            </a:schemeClr>
          </a:solidFill>
        </p:grpSpPr>
        <p:sp>
          <p:nvSpPr>
            <p:cNvPr id="21" name="Rectangle: Rounded Corners 20">
              <a:extLst>
                <a:ext uri="{FF2B5EF4-FFF2-40B4-BE49-F238E27FC236}">
                  <a16:creationId xmlns:a16="http://schemas.microsoft.com/office/drawing/2014/main" id="{F8BB8128-C04F-4927-ABE5-A3D89DB65C3A}"/>
                </a:ext>
              </a:extLst>
            </p:cNvPr>
            <p:cNvSpPr/>
            <p:nvPr/>
          </p:nvSpPr>
          <p:spPr>
            <a:xfrm>
              <a:off x="1765326" y="210498"/>
              <a:ext cx="6879217" cy="2376486"/>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8052446-A994-4957-8E72-D076C6C9ACDA}"/>
                    </a:ext>
                  </a:extLst>
                </p:cNvPr>
                <p:cNvSpPr txBox="1"/>
                <p:nvPr/>
              </p:nvSpPr>
              <p:spPr>
                <a:xfrm>
                  <a:off x="3894242" y="568597"/>
                  <a:ext cx="4607418" cy="1764585"/>
                </a:xfrm>
                <a:prstGeom prst="rect">
                  <a:avLst/>
                </a:prstGeom>
                <a:grpFill/>
                <a:ln>
                  <a:noFill/>
                </a:ln>
              </p:spPr>
              <p:txBody>
                <a:bodyPr wrap="square" rtlCol="0">
                  <a:spAutoFit/>
                </a:bodyPr>
                <a:lstStyle/>
                <a:p>
                  <a:pPr algn="ctr" defTabSz="685800"/>
                  <a:r>
                    <a:rPr lang="en-US" sz="2000" dirty="0">
                      <a:solidFill>
                        <a:prstClr val="white">
                          <a:lumMod val="95000"/>
                        </a:prstClr>
                      </a:solidFill>
                      <a:latin typeface="Calibri" panose="020F0502020204030204"/>
                    </a:rPr>
                    <a:t>For a given locus, if </a:t>
                  </a:r>
                  <a14:m>
                    <m:oMath xmlns:m="http://schemas.openxmlformats.org/officeDocument/2006/math">
                      <m:r>
                        <a:rPr lang="en-US" sz="2000" b="0" i="1" smtClean="0">
                          <a:solidFill>
                            <a:prstClr val="white">
                              <a:lumMod val="95000"/>
                            </a:prstClr>
                          </a:solidFill>
                          <a:latin typeface="Cambria Math" panose="02040503050406030204" pitchFamily="18" charset="0"/>
                        </a:rPr>
                        <m:t>𝑋</m:t>
                      </m:r>
                    </m:oMath>
                  </a14:m>
                  <a:r>
                    <a:rPr lang="en-US" sz="2000" dirty="0">
                      <a:solidFill>
                        <a:prstClr val="white">
                          <a:lumMod val="95000"/>
                        </a:prstClr>
                      </a:solidFill>
                      <a:latin typeface="Calibri" panose="020F0502020204030204"/>
                    </a:rPr>
                    <a:t> branches have </a:t>
                  </a:r>
                  <a:r>
                    <a:rPr lang="en-US" sz="2000" dirty="0" err="1">
                      <a:solidFill>
                        <a:prstClr val="white">
                          <a:lumMod val="95000"/>
                        </a:prstClr>
                      </a:solidFill>
                      <a:latin typeface="Calibri" panose="020F0502020204030204"/>
                    </a:rPr>
                    <a:t>sCF</a:t>
                  </a:r>
                  <a:r>
                    <a:rPr lang="en-US" sz="2000" dirty="0">
                      <a:solidFill>
                        <a:prstClr val="white">
                          <a:lumMod val="95000"/>
                        </a:prstClr>
                      </a:solidFill>
                      <a:latin typeface="Calibri" panose="020F0502020204030204"/>
                    </a:rPr>
                    <a:t> below some value </a:t>
                  </a:r>
                  <a14:m>
                    <m:oMath xmlns:m="http://schemas.openxmlformats.org/officeDocument/2006/math">
                      <m:r>
                        <a:rPr lang="en-US" sz="2000" b="0" i="1" smtClean="0">
                          <a:solidFill>
                            <a:prstClr val="white">
                              <a:lumMod val="95000"/>
                            </a:prstClr>
                          </a:solidFill>
                          <a:latin typeface="Cambria Math" panose="02040503050406030204" pitchFamily="18" charset="0"/>
                        </a:rPr>
                        <m:t>𝑌</m:t>
                      </m:r>
                    </m:oMath>
                  </a14:m>
                  <a:r>
                    <a:rPr lang="en-US" sz="2000" dirty="0">
                      <a:solidFill>
                        <a:prstClr val="white">
                          <a:lumMod val="95000"/>
                        </a:prstClr>
                      </a:solidFill>
                      <a:latin typeface="Calibri" panose="020F0502020204030204"/>
                    </a:rPr>
                    <a:t>, run the gene tree model</a:t>
                  </a:r>
                </a:p>
              </p:txBody>
            </p:sp>
          </mc:Choice>
          <mc:Fallback xmlns="">
            <p:sp>
              <p:nvSpPr>
                <p:cNvPr id="24" name="TextBox 23">
                  <a:extLst>
                    <a:ext uri="{FF2B5EF4-FFF2-40B4-BE49-F238E27FC236}">
                      <a16:creationId xmlns:a16="http://schemas.microsoft.com/office/drawing/2014/main" id="{08052446-A994-4957-8E72-D076C6C9ACDA}"/>
                    </a:ext>
                  </a:extLst>
                </p:cNvPr>
                <p:cNvSpPr txBox="1">
                  <a:spLocks noRot="1" noChangeAspect="1" noMove="1" noResize="1" noEditPoints="1" noAdjustHandles="1" noChangeArrowheads="1" noChangeShapeType="1" noTextEdit="1"/>
                </p:cNvSpPr>
                <p:nvPr/>
              </p:nvSpPr>
              <p:spPr>
                <a:xfrm>
                  <a:off x="3894242" y="568597"/>
                  <a:ext cx="4607418" cy="1764585"/>
                </a:xfrm>
                <a:prstGeom prst="rect">
                  <a:avLst/>
                </a:prstGeom>
                <a:blipFill>
                  <a:blip r:embed="rId3"/>
                  <a:stretch>
                    <a:fillRect l="-1600" t="-2765" r="-3200" b="-7373"/>
                  </a:stretch>
                </a:blipFill>
                <a:ln>
                  <a:noFill/>
                </a:ln>
              </p:spPr>
              <p:txBody>
                <a:bodyPr/>
                <a:lstStyle/>
                <a:p>
                  <a:r>
                    <a:rPr lang="en-US">
                      <a:noFill/>
                    </a:rPr>
                    <a:t> </a:t>
                  </a:r>
                </a:p>
              </p:txBody>
            </p:sp>
          </mc:Fallback>
        </mc:AlternateContent>
        <p:sp>
          <p:nvSpPr>
            <p:cNvPr id="26" name="TextBox 25">
              <a:extLst>
                <a:ext uri="{FF2B5EF4-FFF2-40B4-BE49-F238E27FC236}">
                  <a16:creationId xmlns:a16="http://schemas.microsoft.com/office/drawing/2014/main" id="{147CBE9C-D7BC-4863-9976-F9E25459EE3B}"/>
                </a:ext>
              </a:extLst>
            </p:cNvPr>
            <p:cNvSpPr txBox="1"/>
            <p:nvPr/>
          </p:nvSpPr>
          <p:spPr>
            <a:xfrm>
              <a:off x="1995742" y="1090966"/>
              <a:ext cx="2056533" cy="615553"/>
            </a:xfrm>
            <a:prstGeom prst="rect">
              <a:avLst/>
            </a:prstGeom>
            <a:grpFill/>
            <a:ln>
              <a:noFill/>
            </a:ln>
          </p:spPr>
          <p:txBody>
            <a:bodyPr wrap="square" rtlCol="0">
              <a:spAutoFit/>
            </a:bodyPr>
            <a:lstStyle/>
            <a:p>
              <a:pPr defTabSz="685800"/>
              <a:r>
                <a:rPr lang="en-US" sz="2400" dirty="0">
                  <a:solidFill>
                    <a:prstClr val="white">
                      <a:lumMod val="95000"/>
                    </a:prstClr>
                  </a:solidFill>
                  <a:latin typeface="Calibri" panose="020F0502020204030204"/>
                </a:rPr>
                <a:t>Option 2:</a:t>
              </a:r>
            </a:p>
          </p:txBody>
        </p:sp>
      </p:grpSp>
      <p:pic>
        <p:nvPicPr>
          <p:cNvPr id="38" name="Picture 37" descr="Chart, line chart&#10;&#10;Description automatically generated">
            <a:extLst>
              <a:ext uri="{FF2B5EF4-FFF2-40B4-BE49-F238E27FC236}">
                <a16:creationId xmlns:a16="http://schemas.microsoft.com/office/drawing/2014/main" id="{8CE6C577-E7C0-4218-BD38-076519EB88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2913" y="1409980"/>
            <a:ext cx="3955504" cy="3164403"/>
          </a:xfrm>
          <a:prstGeom prst="rect">
            <a:avLst/>
          </a:prstGeom>
        </p:spPr>
      </p:pic>
    </p:spTree>
    <p:extLst>
      <p:ext uri="{BB962C8B-B14F-4D97-AF65-F5344CB8AC3E}">
        <p14:creationId xmlns:p14="http://schemas.microsoft.com/office/powerpoint/2010/main" val="17486776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50A7-9051-46F5-9C8A-8F67F4C5287A}"/>
              </a:ext>
            </a:extLst>
          </p:cNvPr>
          <p:cNvSpPr>
            <a:spLocks noGrp="1"/>
          </p:cNvSpPr>
          <p:nvPr>
            <p:ph type="title"/>
          </p:nvPr>
        </p:nvSpPr>
        <p:spPr>
          <a:xfrm>
            <a:off x="219075" y="149332"/>
            <a:ext cx="8743950" cy="857250"/>
          </a:xfrm>
        </p:spPr>
        <p:txBody>
          <a:bodyPr>
            <a:normAutofit fontScale="90000"/>
          </a:bodyPr>
          <a:lstStyle/>
          <a:p>
            <a:r>
              <a:rPr lang="en-US" dirty="0"/>
              <a:t>Using branch count thresholds of concordance to partition loci to different phylogenetic models</a:t>
            </a:r>
          </a:p>
        </p:txBody>
      </p:sp>
      <p:grpSp>
        <p:nvGrpSpPr>
          <p:cNvPr id="19" name="Group 18">
            <a:extLst>
              <a:ext uri="{FF2B5EF4-FFF2-40B4-BE49-F238E27FC236}">
                <a16:creationId xmlns:a16="http://schemas.microsoft.com/office/drawing/2014/main" id="{E5A36B70-3EBF-4711-A10A-B1D26AD5D48F}"/>
              </a:ext>
            </a:extLst>
          </p:cNvPr>
          <p:cNvGrpSpPr/>
          <p:nvPr/>
        </p:nvGrpSpPr>
        <p:grpSpPr>
          <a:xfrm>
            <a:off x="133882" y="1870166"/>
            <a:ext cx="4551708" cy="1782365"/>
            <a:chOff x="1765326" y="210498"/>
            <a:chExt cx="6879217" cy="2376486"/>
          </a:xfrm>
          <a:solidFill>
            <a:schemeClr val="accent5">
              <a:lumMod val="75000"/>
            </a:schemeClr>
          </a:solidFill>
        </p:grpSpPr>
        <p:sp>
          <p:nvSpPr>
            <p:cNvPr id="21" name="Rectangle: Rounded Corners 20">
              <a:extLst>
                <a:ext uri="{FF2B5EF4-FFF2-40B4-BE49-F238E27FC236}">
                  <a16:creationId xmlns:a16="http://schemas.microsoft.com/office/drawing/2014/main" id="{F8BB8128-C04F-4927-ABE5-A3D89DB65C3A}"/>
                </a:ext>
              </a:extLst>
            </p:cNvPr>
            <p:cNvSpPr/>
            <p:nvPr/>
          </p:nvSpPr>
          <p:spPr>
            <a:xfrm>
              <a:off x="1765326" y="210498"/>
              <a:ext cx="6879217" cy="2376486"/>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8052446-A994-4957-8E72-D076C6C9ACDA}"/>
                    </a:ext>
                  </a:extLst>
                </p:cNvPr>
                <p:cNvSpPr txBox="1"/>
                <p:nvPr/>
              </p:nvSpPr>
              <p:spPr>
                <a:xfrm>
                  <a:off x="3894242" y="568597"/>
                  <a:ext cx="4607418" cy="1764585"/>
                </a:xfrm>
                <a:prstGeom prst="rect">
                  <a:avLst/>
                </a:prstGeom>
                <a:grpFill/>
                <a:ln>
                  <a:noFill/>
                </a:ln>
              </p:spPr>
              <p:txBody>
                <a:bodyPr wrap="square" rtlCol="0">
                  <a:spAutoFit/>
                </a:bodyPr>
                <a:lstStyle/>
                <a:p>
                  <a:pPr algn="ctr" defTabSz="685800"/>
                  <a:r>
                    <a:rPr lang="en-US" sz="2000" dirty="0">
                      <a:solidFill>
                        <a:prstClr val="white">
                          <a:lumMod val="95000"/>
                        </a:prstClr>
                      </a:solidFill>
                      <a:latin typeface="Calibri" panose="020F0502020204030204"/>
                    </a:rPr>
                    <a:t>For a given locus, if </a:t>
                  </a:r>
                  <a14:m>
                    <m:oMath xmlns:m="http://schemas.openxmlformats.org/officeDocument/2006/math">
                      <m:r>
                        <a:rPr lang="en-US" sz="2000" b="0" i="1" smtClean="0">
                          <a:solidFill>
                            <a:prstClr val="white">
                              <a:lumMod val="95000"/>
                            </a:prstClr>
                          </a:solidFill>
                          <a:latin typeface="Cambria Math" panose="02040503050406030204" pitchFamily="18" charset="0"/>
                        </a:rPr>
                        <m:t>𝑋</m:t>
                      </m:r>
                    </m:oMath>
                  </a14:m>
                  <a:r>
                    <a:rPr lang="en-US" sz="2000" dirty="0">
                      <a:solidFill>
                        <a:prstClr val="white">
                          <a:lumMod val="95000"/>
                        </a:prstClr>
                      </a:solidFill>
                      <a:latin typeface="Calibri" panose="020F0502020204030204"/>
                    </a:rPr>
                    <a:t> branches have </a:t>
                  </a:r>
                  <a:r>
                    <a:rPr lang="en-US" sz="2000" dirty="0" err="1">
                      <a:solidFill>
                        <a:prstClr val="white">
                          <a:lumMod val="95000"/>
                        </a:prstClr>
                      </a:solidFill>
                      <a:latin typeface="Calibri" panose="020F0502020204030204"/>
                    </a:rPr>
                    <a:t>sCF</a:t>
                  </a:r>
                  <a:r>
                    <a:rPr lang="en-US" sz="2000" dirty="0">
                      <a:solidFill>
                        <a:prstClr val="white">
                          <a:lumMod val="95000"/>
                        </a:prstClr>
                      </a:solidFill>
                      <a:latin typeface="Calibri" panose="020F0502020204030204"/>
                    </a:rPr>
                    <a:t> below some value </a:t>
                  </a:r>
                  <a14:m>
                    <m:oMath xmlns:m="http://schemas.openxmlformats.org/officeDocument/2006/math">
                      <m:r>
                        <a:rPr lang="en-US" sz="2000" b="0" i="1" smtClean="0">
                          <a:solidFill>
                            <a:prstClr val="white">
                              <a:lumMod val="95000"/>
                            </a:prstClr>
                          </a:solidFill>
                          <a:latin typeface="Cambria Math" panose="02040503050406030204" pitchFamily="18" charset="0"/>
                        </a:rPr>
                        <m:t>𝑌</m:t>
                      </m:r>
                    </m:oMath>
                  </a14:m>
                  <a:r>
                    <a:rPr lang="en-US" sz="2000" dirty="0">
                      <a:solidFill>
                        <a:prstClr val="white">
                          <a:lumMod val="95000"/>
                        </a:prstClr>
                      </a:solidFill>
                      <a:latin typeface="Calibri" panose="020F0502020204030204"/>
                    </a:rPr>
                    <a:t>, run the gene tree model</a:t>
                  </a:r>
                </a:p>
              </p:txBody>
            </p:sp>
          </mc:Choice>
          <mc:Fallback xmlns="">
            <p:sp>
              <p:nvSpPr>
                <p:cNvPr id="24" name="TextBox 23">
                  <a:extLst>
                    <a:ext uri="{FF2B5EF4-FFF2-40B4-BE49-F238E27FC236}">
                      <a16:creationId xmlns:a16="http://schemas.microsoft.com/office/drawing/2014/main" id="{08052446-A994-4957-8E72-D076C6C9ACDA}"/>
                    </a:ext>
                  </a:extLst>
                </p:cNvPr>
                <p:cNvSpPr txBox="1">
                  <a:spLocks noRot="1" noChangeAspect="1" noMove="1" noResize="1" noEditPoints="1" noAdjustHandles="1" noChangeArrowheads="1" noChangeShapeType="1" noTextEdit="1"/>
                </p:cNvSpPr>
                <p:nvPr/>
              </p:nvSpPr>
              <p:spPr>
                <a:xfrm>
                  <a:off x="3894242" y="568597"/>
                  <a:ext cx="4607418" cy="1764585"/>
                </a:xfrm>
                <a:prstGeom prst="rect">
                  <a:avLst/>
                </a:prstGeom>
                <a:blipFill>
                  <a:blip r:embed="rId3"/>
                  <a:stretch>
                    <a:fillRect l="-1600" t="-2765" r="-3200" b="-7373"/>
                  </a:stretch>
                </a:blipFill>
                <a:ln>
                  <a:noFill/>
                </a:ln>
              </p:spPr>
              <p:txBody>
                <a:bodyPr/>
                <a:lstStyle/>
                <a:p>
                  <a:r>
                    <a:rPr lang="en-US">
                      <a:noFill/>
                    </a:rPr>
                    <a:t> </a:t>
                  </a:r>
                </a:p>
              </p:txBody>
            </p:sp>
          </mc:Fallback>
        </mc:AlternateContent>
        <p:sp>
          <p:nvSpPr>
            <p:cNvPr id="26" name="TextBox 25">
              <a:extLst>
                <a:ext uri="{FF2B5EF4-FFF2-40B4-BE49-F238E27FC236}">
                  <a16:creationId xmlns:a16="http://schemas.microsoft.com/office/drawing/2014/main" id="{147CBE9C-D7BC-4863-9976-F9E25459EE3B}"/>
                </a:ext>
              </a:extLst>
            </p:cNvPr>
            <p:cNvSpPr txBox="1"/>
            <p:nvPr/>
          </p:nvSpPr>
          <p:spPr>
            <a:xfrm>
              <a:off x="1995742" y="1090966"/>
              <a:ext cx="2056533" cy="615553"/>
            </a:xfrm>
            <a:prstGeom prst="rect">
              <a:avLst/>
            </a:prstGeom>
            <a:grpFill/>
            <a:ln>
              <a:noFill/>
            </a:ln>
          </p:spPr>
          <p:txBody>
            <a:bodyPr wrap="square" rtlCol="0">
              <a:spAutoFit/>
            </a:bodyPr>
            <a:lstStyle/>
            <a:p>
              <a:pPr defTabSz="685800"/>
              <a:r>
                <a:rPr lang="en-US" sz="2400" dirty="0">
                  <a:solidFill>
                    <a:prstClr val="white">
                      <a:lumMod val="95000"/>
                    </a:prstClr>
                  </a:solidFill>
                  <a:latin typeface="Calibri" panose="020F0502020204030204"/>
                </a:rPr>
                <a:t>Option 2:</a:t>
              </a:r>
            </a:p>
          </p:txBody>
        </p:sp>
      </p:grpSp>
      <p:pic>
        <p:nvPicPr>
          <p:cNvPr id="38" name="Picture 37" descr="Chart, line chart&#10;&#10;Description automatically generated">
            <a:extLst>
              <a:ext uri="{FF2B5EF4-FFF2-40B4-BE49-F238E27FC236}">
                <a16:creationId xmlns:a16="http://schemas.microsoft.com/office/drawing/2014/main" id="{8CE6C577-E7C0-4218-BD38-076519EB88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2913" y="1409980"/>
            <a:ext cx="3955504" cy="3164403"/>
          </a:xfrm>
          <a:prstGeom prst="rect">
            <a:avLst/>
          </a:prstGeom>
        </p:spPr>
      </p:pic>
      <p:cxnSp>
        <p:nvCxnSpPr>
          <p:cNvPr id="40" name="Straight Arrow Connector 39">
            <a:extLst>
              <a:ext uri="{FF2B5EF4-FFF2-40B4-BE49-F238E27FC236}">
                <a16:creationId xmlns:a16="http://schemas.microsoft.com/office/drawing/2014/main" id="{60CE6BAD-D01E-480A-86B0-0EE590C38659}"/>
              </a:ext>
            </a:extLst>
          </p:cNvPr>
          <p:cNvCxnSpPr>
            <a:cxnSpLocks/>
          </p:cNvCxnSpPr>
          <p:nvPr/>
        </p:nvCxnSpPr>
        <p:spPr>
          <a:xfrm flipV="1">
            <a:off x="5343583" y="3680318"/>
            <a:ext cx="705087" cy="277587"/>
          </a:xfrm>
          <a:prstGeom prst="straightConnector1">
            <a:avLst/>
          </a:prstGeom>
          <a:ln w="38100" cap="rnd">
            <a:solidFill>
              <a:schemeClr val="tx1">
                <a:lumMod val="75000"/>
                <a:lumOff val="25000"/>
              </a:schemeClr>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D0E44B16-EB87-4866-BECA-02411CFBE9D5}"/>
              </a:ext>
            </a:extLst>
          </p:cNvPr>
          <p:cNvGrpSpPr/>
          <p:nvPr/>
        </p:nvGrpSpPr>
        <p:grpSpPr>
          <a:xfrm>
            <a:off x="2271860" y="3754156"/>
            <a:ext cx="2969228" cy="1297464"/>
            <a:chOff x="2271860" y="3680317"/>
            <a:chExt cx="2969228" cy="1297464"/>
          </a:xfrm>
        </p:grpSpPr>
        <p:grpSp>
          <p:nvGrpSpPr>
            <p:cNvPr id="44" name="Group 43">
              <a:extLst>
                <a:ext uri="{FF2B5EF4-FFF2-40B4-BE49-F238E27FC236}">
                  <a16:creationId xmlns:a16="http://schemas.microsoft.com/office/drawing/2014/main" id="{6040F7D8-D980-4F7B-B042-3D8B778C51DF}"/>
                </a:ext>
              </a:extLst>
            </p:cNvPr>
            <p:cNvGrpSpPr/>
            <p:nvPr/>
          </p:nvGrpSpPr>
          <p:grpSpPr>
            <a:xfrm>
              <a:off x="2271860" y="3680317"/>
              <a:ext cx="2969228" cy="1297464"/>
              <a:chOff x="19357095" y="3118655"/>
              <a:chExt cx="9318182" cy="1448080"/>
            </a:xfrm>
            <a:solidFill>
              <a:schemeClr val="accent4">
                <a:lumMod val="75000"/>
              </a:schemeClr>
            </a:solidFill>
          </p:grpSpPr>
          <p:sp>
            <p:nvSpPr>
              <p:cNvPr id="45" name="Rectangle: Rounded Corners 44">
                <a:extLst>
                  <a:ext uri="{FF2B5EF4-FFF2-40B4-BE49-F238E27FC236}">
                    <a16:creationId xmlns:a16="http://schemas.microsoft.com/office/drawing/2014/main" id="{7C110E30-AB14-400D-80BB-620D8F3E5A7E}"/>
                  </a:ext>
                </a:extLst>
              </p:cNvPr>
              <p:cNvSpPr/>
              <p:nvPr/>
            </p:nvSpPr>
            <p:spPr>
              <a:xfrm>
                <a:off x="19357095" y="3118655"/>
                <a:ext cx="9318182" cy="1448080"/>
              </a:xfrm>
              <a:prstGeom prst="roundRec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6" name="TextBox 45">
                <a:extLst>
                  <a:ext uri="{FF2B5EF4-FFF2-40B4-BE49-F238E27FC236}">
                    <a16:creationId xmlns:a16="http://schemas.microsoft.com/office/drawing/2014/main" id="{CF27F829-7C63-49F0-B8B7-294FDFEB6D36}"/>
                  </a:ext>
                </a:extLst>
              </p:cNvPr>
              <p:cNvSpPr txBox="1"/>
              <p:nvPr/>
            </p:nvSpPr>
            <p:spPr>
              <a:xfrm>
                <a:off x="19757991" y="3140872"/>
                <a:ext cx="8720169" cy="410369"/>
              </a:xfrm>
              <a:prstGeom prst="rect">
                <a:avLst/>
              </a:prstGeom>
              <a:noFill/>
              <a:ln>
                <a:noFill/>
              </a:ln>
            </p:spPr>
            <p:txBody>
              <a:bodyPr wrap="square" rtlCol="0">
                <a:spAutoFit/>
              </a:bodyPr>
              <a:lstStyle/>
              <a:p>
                <a:pPr algn="ctr" defTabSz="685800"/>
                <a:r>
                  <a:rPr lang="en-US" sz="1400" dirty="0">
                    <a:solidFill>
                      <a:prstClr val="white">
                        <a:lumMod val="95000"/>
                      </a:prstClr>
                    </a:solidFill>
                    <a:latin typeface="Calibri" panose="020F0502020204030204"/>
                  </a:rPr>
                  <a:t>Low </a:t>
                </a:r>
                <a:r>
                  <a:rPr lang="en-US" sz="1400" dirty="0" err="1">
                    <a:solidFill>
                      <a:prstClr val="white">
                        <a:lumMod val="95000"/>
                      </a:prstClr>
                    </a:solidFill>
                    <a:latin typeface="Calibri" panose="020F0502020204030204"/>
                  </a:rPr>
                  <a:t>sCF</a:t>
                </a:r>
                <a:r>
                  <a:rPr lang="en-US" sz="1400" dirty="0">
                    <a:solidFill>
                      <a:prstClr val="white">
                        <a:lumMod val="95000"/>
                      </a:prstClr>
                    </a:solidFill>
                    <a:latin typeface="Calibri" panose="020F0502020204030204"/>
                  </a:rPr>
                  <a:t> = 0.1</a:t>
                </a:r>
              </a:p>
            </p:txBody>
          </p:sp>
        </p:grpSp>
        <p:cxnSp>
          <p:nvCxnSpPr>
            <p:cNvPr id="47" name="Straight Arrow Connector 46">
              <a:extLst>
                <a:ext uri="{FF2B5EF4-FFF2-40B4-BE49-F238E27FC236}">
                  <a16:creationId xmlns:a16="http://schemas.microsoft.com/office/drawing/2014/main" id="{7C334BB6-E0C1-4EF2-AF02-B310B06AB9B7}"/>
                </a:ext>
              </a:extLst>
            </p:cNvPr>
            <p:cNvCxnSpPr>
              <a:cxnSpLocks/>
            </p:cNvCxnSpPr>
            <p:nvPr/>
          </p:nvCxnSpPr>
          <p:spPr>
            <a:xfrm>
              <a:off x="3782315" y="3972788"/>
              <a:ext cx="0" cy="254140"/>
            </a:xfrm>
            <a:prstGeom prst="straightConnector1">
              <a:avLst/>
            </a:prstGeom>
            <a:ln w="38100" cap="rnd">
              <a:solidFill>
                <a:schemeClr val="bg1">
                  <a:lumMod val="9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B267805-A141-4FF8-96B7-83B0297728AA}"/>
                </a:ext>
              </a:extLst>
            </p:cNvPr>
            <p:cNvSpPr txBox="1"/>
            <p:nvPr/>
          </p:nvSpPr>
          <p:spPr>
            <a:xfrm>
              <a:off x="2392979" y="4152182"/>
              <a:ext cx="2778672" cy="307777"/>
            </a:xfrm>
            <a:prstGeom prst="rect">
              <a:avLst/>
            </a:prstGeom>
            <a:noFill/>
            <a:ln>
              <a:noFill/>
            </a:ln>
          </p:spPr>
          <p:txBody>
            <a:bodyPr wrap="square" rtlCol="0">
              <a:spAutoFit/>
            </a:bodyPr>
            <a:lstStyle/>
            <a:p>
              <a:pPr algn="ctr" defTabSz="685800"/>
              <a:r>
                <a:rPr lang="en-US" sz="1400" dirty="0">
                  <a:solidFill>
                    <a:prstClr val="white">
                      <a:lumMod val="95000"/>
                    </a:prstClr>
                  </a:solidFill>
                  <a:latin typeface="Calibri" panose="020F0502020204030204"/>
                </a:rPr>
                <a:t>27,522 loci for gene tree model</a:t>
              </a:r>
            </a:p>
          </p:txBody>
        </p:sp>
        <p:cxnSp>
          <p:nvCxnSpPr>
            <p:cNvPr id="51" name="Straight Arrow Connector 50">
              <a:extLst>
                <a:ext uri="{FF2B5EF4-FFF2-40B4-BE49-F238E27FC236}">
                  <a16:creationId xmlns:a16="http://schemas.microsoft.com/office/drawing/2014/main" id="{9BCD7B68-4E26-4210-B4F2-05CAAE208D8F}"/>
                </a:ext>
              </a:extLst>
            </p:cNvPr>
            <p:cNvCxnSpPr>
              <a:cxnSpLocks/>
            </p:cNvCxnSpPr>
            <p:nvPr/>
          </p:nvCxnSpPr>
          <p:spPr>
            <a:xfrm>
              <a:off x="3782315" y="4447313"/>
              <a:ext cx="0" cy="254140"/>
            </a:xfrm>
            <a:prstGeom prst="straightConnector1">
              <a:avLst/>
            </a:prstGeom>
            <a:ln w="38100" cap="rnd">
              <a:solidFill>
                <a:schemeClr val="bg1">
                  <a:lumMod val="9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396B86C-FBFE-457D-A004-62C9F562496B}"/>
                </a:ext>
              </a:extLst>
            </p:cNvPr>
            <p:cNvSpPr txBox="1"/>
            <p:nvPr/>
          </p:nvSpPr>
          <p:spPr>
            <a:xfrm>
              <a:off x="2392979" y="4653749"/>
              <a:ext cx="2778672" cy="307777"/>
            </a:xfrm>
            <a:prstGeom prst="rect">
              <a:avLst/>
            </a:prstGeom>
            <a:noFill/>
            <a:ln>
              <a:noFill/>
            </a:ln>
          </p:spPr>
          <p:txBody>
            <a:bodyPr wrap="square" rtlCol="0">
              <a:spAutoFit/>
            </a:bodyPr>
            <a:lstStyle/>
            <a:p>
              <a:pPr algn="ctr" defTabSz="685800"/>
              <a:r>
                <a:rPr lang="en-US" sz="1400" dirty="0">
                  <a:solidFill>
                    <a:prstClr val="white">
                      <a:lumMod val="95000"/>
                    </a:prstClr>
                  </a:solidFill>
                  <a:latin typeface="Calibri" panose="020F0502020204030204"/>
                </a:rPr>
                <a:t>9.5 months with 16 threads</a:t>
              </a:r>
            </a:p>
          </p:txBody>
        </p:sp>
      </p:grpSp>
    </p:spTree>
    <p:extLst>
      <p:ext uri="{BB962C8B-B14F-4D97-AF65-F5344CB8AC3E}">
        <p14:creationId xmlns:p14="http://schemas.microsoft.com/office/powerpoint/2010/main" val="9525422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fontScale="90000"/>
          </a:bodyPr>
          <a:lstStyle/>
          <a:p>
            <a:r>
              <a:rPr lang="en-US" dirty="0"/>
              <a:t>Phylogenies from different loci can disagree with an inferred species tree</a:t>
            </a:r>
          </a:p>
        </p:txBody>
      </p:sp>
      <p:grpSp>
        <p:nvGrpSpPr>
          <p:cNvPr id="7" name="Group 6">
            <a:extLst>
              <a:ext uri="{FF2B5EF4-FFF2-40B4-BE49-F238E27FC236}">
                <a16:creationId xmlns:a16="http://schemas.microsoft.com/office/drawing/2014/main" id="{9C3B2FE4-7394-4387-A522-1534864C5048}"/>
              </a:ext>
            </a:extLst>
          </p:cNvPr>
          <p:cNvGrpSpPr/>
          <p:nvPr/>
        </p:nvGrpSpPr>
        <p:grpSpPr>
          <a:xfrm>
            <a:off x="543284" y="1225994"/>
            <a:ext cx="2162125" cy="2882346"/>
            <a:chOff x="1777702" y="1218251"/>
            <a:chExt cx="2162125" cy="2882346"/>
          </a:xfrm>
        </p:grpSpPr>
        <p:pic>
          <p:nvPicPr>
            <p:cNvPr id="16" name="Picture 15">
              <a:extLst>
                <a:ext uri="{FF2B5EF4-FFF2-40B4-BE49-F238E27FC236}">
                  <a16:creationId xmlns:a16="http://schemas.microsoft.com/office/drawing/2014/main" id="{75821AB2-03C3-42F2-8759-675682BC17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6058" y="1692642"/>
              <a:ext cx="1563392" cy="1286701"/>
            </a:xfrm>
            <a:prstGeom prst="rect">
              <a:avLst/>
            </a:prstGeom>
          </p:spPr>
        </p:pic>
        <p:sp>
          <p:nvSpPr>
            <p:cNvPr id="12" name="Rectangle: Rounded Corners 11">
              <a:extLst>
                <a:ext uri="{FF2B5EF4-FFF2-40B4-BE49-F238E27FC236}">
                  <a16:creationId xmlns:a16="http://schemas.microsoft.com/office/drawing/2014/main" id="{A7A8AF38-6897-40B9-B66B-D3502F01F69C}"/>
                </a:ext>
              </a:extLst>
            </p:cNvPr>
            <p:cNvSpPr/>
            <p:nvPr/>
          </p:nvSpPr>
          <p:spPr>
            <a:xfrm>
              <a:off x="2170352" y="3124353"/>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7" name="TextBox 16">
              <a:extLst>
                <a:ext uri="{FF2B5EF4-FFF2-40B4-BE49-F238E27FC236}">
                  <a16:creationId xmlns:a16="http://schemas.microsoft.com/office/drawing/2014/main" id="{A4512828-931C-407D-8721-3B702852E547}"/>
                </a:ext>
              </a:extLst>
            </p:cNvPr>
            <p:cNvSpPr txBox="1"/>
            <p:nvPr/>
          </p:nvSpPr>
          <p:spPr>
            <a:xfrm>
              <a:off x="2170352" y="3130581"/>
              <a:ext cx="135319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 1</a:t>
              </a:r>
            </a:p>
          </p:txBody>
        </p:sp>
        <p:sp>
          <p:nvSpPr>
            <p:cNvPr id="24" name="Rectangle: Rounded Corners 23">
              <a:extLst>
                <a:ext uri="{FF2B5EF4-FFF2-40B4-BE49-F238E27FC236}">
                  <a16:creationId xmlns:a16="http://schemas.microsoft.com/office/drawing/2014/main" id="{D08104B1-F7BB-4C6B-A585-3CA3DFD00E9A}"/>
                </a:ext>
              </a:extLst>
            </p:cNvPr>
            <p:cNvSpPr/>
            <p:nvPr/>
          </p:nvSpPr>
          <p:spPr>
            <a:xfrm>
              <a:off x="2170352" y="3544285"/>
              <a:ext cx="1360714" cy="368154"/>
            </a:xfrm>
            <a:prstGeom prst="roundRect">
              <a:avLst/>
            </a:prstGeom>
            <a:solidFill>
              <a:srgbClr val="9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5" name="TextBox 24">
              <a:extLst>
                <a:ext uri="{FF2B5EF4-FFF2-40B4-BE49-F238E27FC236}">
                  <a16:creationId xmlns:a16="http://schemas.microsoft.com/office/drawing/2014/main" id="{D60AAFD6-CBAF-43BE-A1C2-35574753BF17}"/>
                </a:ext>
              </a:extLst>
            </p:cNvPr>
            <p:cNvSpPr txBox="1"/>
            <p:nvPr/>
          </p:nvSpPr>
          <p:spPr>
            <a:xfrm>
              <a:off x="2025625" y="1218251"/>
              <a:ext cx="168899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Concordant</a:t>
              </a:r>
            </a:p>
          </p:txBody>
        </p:sp>
        <p:sp>
          <p:nvSpPr>
            <p:cNvPr id="5" name="Rectangle: Rounded Corners 4">
              <a:extLst>
                <a:ext uri="{FF2B5EF4-FFF2-40B4-BE49-F238E27FC236}">
                  <a16:creationId xmlns:a16="http://schemas.microsoft.com/office/drawing/2014/main" id="{BAE1B511-F151-4F8E-8BC7-4814BE44322D}"/>
                </a:ext>
              </a:extLst>
            </p:cNvPr>
            <p:cNvSpPr/>
            <p:nvPr/>
          </p:nvSpPr>
          <p:spPr>
            <a:xfrm>
              <a:off x="1777702" y="1584577"/>
              <a:ext cx="2162125" cy="2516020"/>
            </a:xfrm>
            <a:prstGeom prst="roundRect">
              <a:avLst/>
            </a:prstGeom>
            <a:noFill/>
            <a:ln w="5080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51B759A-B61B-4509-80CB-A2009E8C2C5C}"/>
                </a:ext>
              </a:extLst>
            </p:cNvPr>
            <p:cNvSpPr txBox="1"/>
            <p:nvPr/>
          </p:nvSpPr>
          <p:spPr>
            <a:xfrm>
              <a:off x="2170351" y="3536879"/>
              <a:ext cx="135319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Species tree</a:t>
              </a:r>
            </a:p>
          </p:txBody>
        </p:sp>
      </p:grpSp>
      <p:grpSp>
        <p:nvGrpSpPr>
          <p:cNvPr id="3" name="Group 2">
            <a:extLst>
              <a:ext uri="{FF2B5EF4-FFF2-40B4-BE49-F238E27FC236}">
                <a16:creationId xmlns:a16="http://schemas.microsoft.com/office/drawing/2014/main" id="{B31E420A-A1CB-4C1E-AAB4-00122F1B77C1}"/>
              </a:ext>
            </a:extLst>
          </p:cNvPr>
          <p:cNvGrpSpPr/>
          <p:nvPr/>
        </p:nvGrpSpPr>
        <p:grpSpPr>
          <a:xfrm>
            <a:off x="3520147" y="1233737"/>
            <a:ext cx="2162125" cy="2874603"/>
            <a:chOff x="4214034" y="1225994"/>
            <a:chExt cx="2162125" cy="2874603"/>
          </a:xfrm>
        </p:grpSpPr>
        <p:grpSp>
          <p:nvGrpSpPr>
            <p:cNvPr id="8" name="Group 7">
              <a:extLst>
                <a:ext uri="{FF2B5EF4-FFF2-40B4-BE49-F238E27FC236}">
                  <a16:creationId xmlns:a16="http://schemas.microsoft.com/office/drawing/2014/main" id="{D60EEC18-4AD4-4D8A-8AAD-A84B0221B096}"/>
                </a:ext>
              </a:extLst>
            </p:cNvPr>
            <p:cNvGrpSpPr/>
            <p:nvPr/>
          </p:nvGrpSpPr>
          <p:grpSpPr>
            <a:xfrm>
              <a:off x="4214034" y="1584577"/>
              <a:ext cx="2162125" cy="2516020"/>
              <a:chOff x="4189957" y="1584577"/>
              <a:chExt cx="2162125" cy="2516020"/>
            </a:xfrm>
          </p:grpSpPr>
          <p:sp>
            <p:nvSpPr>
              <p:cNvPr id="14" name="Rectangle: Rounded Corners 13">
                <a:extLst>
                  <a:ext uri="{FF2B5EF4-FFF2-40B4-BE49-F238E27FC236}">
                    <a16:creationId xmlns:a16="http://schemas.microsoft.com/office/drawing/2014/main" id="{303FF182-5B99-4CA5-9C5E-86F902B12D7E}"/>
                  </a:ext>
                </a:extLst>
              </p:cNvPr>
              <p:cNvSpPr/>
              <p:nvPr/>
            </p:nvSpPr>
            <p:spPr>
              <a:xfrm>
                <a:off x="4594423" y="3128968"/>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8" name="Picture 17">
                <a:extLst>
                  <a:ext uri="{FF2B5EF4-FFF2-40B4-BE49-F238E27FC236}">
                    <a16:creationId xmlns:a16="http://schemas.microsoft.com/office/drawing/2014/main" id="{BEF79488-C216-4C26-8A49-E8C0C20AE8C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493084" y="1697257"/>
                <a:ext cx="1563392" cy="1286701"/>
              </a:xfrm>
              <a:prstGeom prst="rect">
                <a:avLst/>
              </a:prstGeom>
            </p:spPr>
          </p:pic>
          <p:sp>
            <p:nvSpPr>
              <p:cNvPr id="21" name="TextBox 20">
                <a:extLst>
                  <a:ext uri="{FF2B5EF4-FFF2-40B4-BE49-F238E27FC236}">
                    <a16:creationId xmlns:a16="http://schemas.microsoft.com/office/drawing/2014/main" id="{C60C7758-8368-469A-BD9A-A74FF5824ABF}"/>
                  </a:ext>
                </a:extLst>
              </p:cNvPr>
              <p:cNvSpPr txBox="1"/>
              <p:nvPr/>
            </p:nvSpPr>
            <p:spPr>
              <a:xfrm>
                <a:off x="4594423" y="3135196"/>
                <a:ext cx="135319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 2</a:t>
                </a:r>
              </a:p>
            </p:txBody>
          </p:sp>
          <p:sp>
            <p:nvSpPr>
              <p:cNvPr id="26" name="Rectangle: Rounded Corners 25">
                <a:extLst>
                  <a:ext uri="{FF2B5EF4-FFF2-40B4-BE49-F238E27FC236}">
                    <a16:creationId xmlns:a16="http://schemas.microsoft.com/office/drawing/2014/main" id="{16A084A8-6BA2-4906-BC30-1EC593D4BAE5}"/>
                  </a:ext>
                </a:extLst>
              </p:cNvPr>
              <p:cNvSpPr/>
              <p:nvPr/>
            </p:nvSpPr>
            <p:spPr>
              <a:xfrm>
                <a:off x="4189957" y="1584577"/>
                <a:ext cx="2162125" cy="2516020"/>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422241C5-D46E-414C-99B6-18D3AE1064E9}"/>
                </a:ext>
              </a:extLst>
            </p:cNvPr>
            <p:cNvSpPr txBox="1"/>
            <p:nvPr/>
          </p:nvSpPr>
          <p:spPr>
            <a:xfrm>
              <a:off x="4344422"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1</a:t>
              </a:r>
            </a:p>
          </p:txBody>
        </p:sp>
      </p:grpSp>
      <p:grpSp>
        <p:nvGrpSpPr>
          <p:cNvPr id="9" name="Group 8">
            <a:extLst>
              <a:ext uri="{FF2B5EF4-FFF2-40B4-BE49-F238E27FC236}">
                <a16:creationId xmlns:a16="http://schemas.microsoft.com/office/drawing/2014/main" id="{F69DCC43-5334-42C5-A19B-EE76C63E4AF3}"/>
              </a:ext>
            </a:extLst>
          </p:cNvPr>
          <p:cNvGrpSpPr/>
          <p:nvPr/>
        </p:nvGrpSpPr>
        <p:grpSpPr>
          <a:xfrm>
            <a:off x="6497010" y="1225994"/>
            <a:ext cx="2162125" cy="2874603"/>
            <a:chOff x="6650365" y="1225994"/>
            <a:chExt cx="2162125" cy="2874603"/>
          </a:xfrm>
        </p:grpSpPr>
        <p:sp>
          <p:nvSpPr>
            <p:cNvPr id="19" name="Rectangle: Rounded Corners 18">
              <a:extLst>
                <a:ext uri="{FF2B5EF4-FFF2-40B4-BE49-F238E27FC236}">
                  <a16:creationId xmlns:a16="http://schemas.microsoft.com/office/drawing/2014/main" id="{F01A02C4-0B88-419F-8355-22559CE933EE}"/>
                </a:ext>
              </a:extLst>
            </p:cNvPr>
            <p:cNvSpPr/>
            <p:nvPr/>
          </p:nvSpPr>
          <p:spPr>
            <a:xfrm>
              <a:off x="7054831" y="3128968"/>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22" name="Picture 21">
              <a:extLst>
                <a:ext uri="{FF2B5EF4-FFF2-40B4-BE49-F238E27FC236}">
                  <a16:creationId xmlns:a16="http://schemas.microsoft.com/office/drawing/2014/main" id="{4FF02D21-49D6-4054-88FA-90538601AD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953492" y="1697257"/>
              <a:ext cx="1563392" cy="1286700"/>
            </a:xfrm>
            <a:prstGeom prst="rect">
              <a:avLst/>
            </a:prstGeom>
          </p:spPr>
        </p:pic>
        <p:sp>
          <p:nvSpPr>
            <p:cNvPr id="23" name="TextBox 22">
              <a:extLst>
                <a:ext uri="{FF2B5EF4-FFF2-40B4-BE49-F238E27FC236}">
                  <a16:creationId xmlns:a16="http://schemas.microsoft.com/office/drawing/2014/main" id="{11C22421-CA4C-4724-A1E7-89B62E0D1F53}"/>
                </a:ext>
              </a:extLst>
            </p:cNvPr>
            <p:cNvSpPr txBox="1"/>
            <p:nvPr/>
          </p:nvSpPr>
          <p:spPr>
            <a:xfrm>
              <a:off x="7054831" y="3135196"/>
              <a:ext cx="135319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 3</a:t>
              </a:r>
            </a:p>
          </p:txBody>
        </p:sp>
        <p:sp>
          <p:nvSpPr>
            <p:cNvPr id="27" name="Rectangle: Rounded Corners 26">
              <a:extLst>
                <a:ext uri="{FF2B5EF4-FFF2-40B4-BE49-F238E27FC236}">
                  <a16:creationId xmlns:a16="http://schemas.microsoft.com/office/drawing/2014/main" id="{C63477AC-5A26-401B-9C6C-4865727CDF1F}"/>
                </a:ext>
              </a:extLst>
            </p:cNvPr>
            <p:cNvSpPr/>
            <p:nvPr/>
          </p:nvSpPr>
          <p:spPr>
            <a:xfrm>
              <a:off x="6650365" y="1584577"/>
              <a:ext cx="2162125" cy="2516020"/>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F8B8AA0-061A-4B0A-B172-AF4C9B9CA118}"/>
                </a:ext>
              </a:extLst>
            </p:cNvPr>
            <p:cNvSpPr txBox="1"/>
            <p:nvPr/>
          </p:nvSpPr>
          <p:spPr>
            <a:xfrm>
              <a:off x="6801658"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2</a:t>
              </a:r>
            </a:p>
          </p:txBody>
        </p:sp>
      </p:grpSp>
      <p:graphicFrame>
        <p:nvGraphicFramePr>
          <p:cNvPr id="4" name="Table 5">
            <a:extLst>
              <a:ext uri="{FF2B5EF4-FFF2-40B4-BE49-F238E27FC236}">
                <a16:creationId xmlns:a16="http://schemas.microsoft.com/office/drawing/2014/main" id="{B4AA1B38-EB4C-4470-BE50-28A94D96CA36}"/>
              </a:ext>
            </a:extLst>
          </p:cNvPr>
          <p:cNvGraphicFramePr>
            <a:graphicFrameLocks noGrp="1"/>
          </p:cNvGraphicFramePr>
          <p:nvPr>
            <p:extLst>
              <p:ext uri="{D42A27DB-BD31-4B8C-83A1-F6EECF244321}">
                <p14:modId xmlns:p14="http://schemas.microsoft.com/office/powerpoint/2010/main" val="3245917395"/>
              </p:ext>
            </p:extLst>
          </p:nvPr>
        </p:nvGraphicFramePr>
        <p:xfrm>
          <a:off x="543284" y="4668574"/>
          <a:ext cx="7949196" cy="370840"/>
        </p:xfrm>
        <a:graphic>
          <a:graphicData uri="http://schemas.openxmlformats.org/drawingml/2006/table">
            <a:tbl>
              <a:tblPr firstRow="1" bandRow="1">
                <a:tableStyleId>{2D5ABB26-0587-4C30-8999-92F81FD0307C}</a:tableStyleId>
              </a:tblPr>
              <a:tblGrid>
                <a:gridCol w="2649732">
                  <a:extLst>
                    <a:ext uri="{9D8B030D-6E8A-4147-A177-3AD203B41FA5}">
                      <a16:colId xmlns:a16="http://schemas.microsoft.com/office/drawing/2014/main" val="3227976665"/>
                    </a:ext>
                  </a:extLst>
                </a:gridCol>
                <a:gridCol w="2649732">
                  <a:extLst>
                    <a:ext uri="{9D8B030D-6E8A-4147-A177-3AD203B41FA5}">
                      <a16:colId xmlns:a16="http://schemas.microsoft.com/office/drawing/2014/main" val="1945767944"/>
                    </a:ext>
                  </a:extLst>
                </a:gridCol>
                <a:gridCol w="2649732">
                  <a:extLst>
                    <a:ext uri="{9D8B030D-6E8A-4147-A177-3AD203B41FA5}">
                      <a16:colId xmlns:a16="http://schemas.microsoft.com/office/drawing/2014/main" val="2969204223"/>
                    </a:ext>
                  </a:extLst>
                </a:gridCol>
              </a:tblGrid>
              <a:tr h="370840">
                <a:tc>
                  <a:txBody>
                    <a:bodyPr/>
                    <a:lstStyle/>
                    <a:p>
                      <a:pPr algn="ctr"/>
                      <a:r>
                        <a:rPr lang="en-US" i="1" dirty="0"/>
                        <a:t>Gene tree error</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a:t>Incomplete lineage sorting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a:t>Introgression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3252531"/>
                  </a:ext>
                </a:extLst>
              </a:tr>
            </a:tbl>
          </a:graphicData>
        </a:graphic>
      </p:graphicFrame>
      <p:sp>
        <p:nvSpPr>
          <p:cNvPr id="6" name="TextBox 5">
            <a:extLst>
              <a:ext uri="{FF2B5EF4-FFF2-40B4-BE49-F238E27FC236}">
                <a16:creationId xmlns:a16="http://schemas.microsoft.com/office/drawing/2014/main" id="{8820D894-C890-437F-8EED-FFD97F839C57}"/>
              </a:ext>
            </a:extLst>
          </p:cNvPr>
          <p:cNvSpPr txBox="1"/>
          <p:nvPr/>
        </p:nvSpPr>
        <p:spPr>
          <a:xfrm>
            <a:off x="3407738" y="4306985"/>
            <a:ext cx="2386941"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Causes of discordance</a:t>
            </a:r>
          </a:p>
        </p:txBody>
      </p:sp>
    </p:spTree>
    <p:extLst>
      <p:ext uri="{BB962C8B-B14F-4D97-AF65-F5344CB8AC3E}">
        <p14:creationId xmlns:p14="http://schemas.microsoft.com/office/powerpoint/2010/main" val="27492988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fontScale="90000"/>
          </a:bodyPr>
          <a:lstStyle/>
          <a:p>
            <a:r>
              <a:rPr lang="en-US" dirty="0"/>
              <a:t>Site concordance factors measure phylogenetic discordance</a:t>
            </a:r>
          </a:p>
        </p:txBody>
      </p:sp>
      <p:grpSp>
        <p:nvGrpSpPr>
          <p:cNvPr id="31" name="Group 30">
            <a:extLst>
              <a:ext uri="{FF2B5EF4-FFF2-40B4-BE49-F238E27FC236}">
                <a16:creationId xmlns:a16="http://schemas.microsoft.com/office/drawing/2014/main" id="{966B064F-315D-4CBF-AE55-AC996517458C}"/>
              </a:ext>
            </a:extLst>
          </p:cNvPr>
          <p:cNvGrpSpPr/>
          <p:nvPr/>
        </p:nvGrpSpPr>
        <p:grpSpPr>
          <a:xfrm>
            <a:off x="2160415" y="4192899"/>
            <a:ext cx="6498720" cy="815247"/>
            <a:chOff x="11378756" y="3322286"/>
            <a:chExt cx="20394615" cy="1086996"/>
          </a:xfrm>
          <a:solidFill>
            <a:schemeClr val="accent4">
              <a:lumMod val="75000"/>
            </a:schemeClr>
          </a:solidFill>
        </p:grpSpPr>
        <p:sp>
          <p:nvSpPr>
            <p:cNvPr id="32" name="Rectangle: Rounded Corners 31">
              <a:extLst>
                <a:ext uri="{FF2B5EF4-FFF2-40B4-BE49-F238E27FC236}">
                  <a16:creationId xmlns:a16="http://schemas.microsoft.com/office/drawing/2014/main" id="{ADA73112-CDB0-4AE4-AD04-5A81DC1BB6FF}"/>
                </a:ext>
              </a:extLst>
            </p:cNvPr>
            <p:cNvSpPr/>
            <p:nvPr/>
          </p:nvSpPr>
          <p:spPr>
            <a:xfrm>
              <a:off x="11378756" y="3322286"/>
              <a:ext cx="20394615" cy="108699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76B43EE-EEE3-4333-BB1F-0F64B14C381B}"/>
                    </a:ext>
                  </a:extLst>
                </p:cNvPr>
                <p:cNvSpPr txBox="1"/>
                <p:nvPr/>
              </p:nvSpPr>
              <p:spPr>
                <a:xfrm>
                  <a:off x="11539171" y="3491782"/>
                  <a:ext cx="19957613" cy="804921"/>
                </a:xfrm>
                <a:prstGeom prst="rect">
                  <a:avLst/>
                </a:prstGeom>
                <a:noFill/>
                <a:ln>
                  <a:noFill/>
                </a:ln>
              </p:spPr>
              <p:txBody>
                <a:bodyPr wrap="square" rtlCol="0">
                  <a:spAutoFit/>
                </a:bodyPr>
                <a:lstStyle/>
                <a:p>
                  <a:pPr algn="ctr" defTabSz="685800"/>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𝑠𝐶</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𝐹</m:t>
                            </m:r>
                          </m:e>
                          <m:sub>
                            <m:r>
                              <a:rPr lang="en-US" sz="1600" b="0" i="1" smtClean="0">
                                <a:solidFill>
                                  <a:schemeClr val="tx1"/>
                                </a:solidFill>
                                <a:latin typeface="Cambria Math" panose="02040503050406030204" pitchFamily="18" charset="0"/>
                              </a:rPr>
                              <m:t>𝑞𝑢𝑎𝑟𝑡𝑒𝑡</m:t>
                            </m:r>
                          </m:sub>
                        </m:sSub>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𝑁𝑢𝑚𝑏𝑒𝑟</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𝑜𝑓</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𝑎𝑙𝑖𝑔𝑛𝑚𝑒𝑛𝑡</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𝑠𝑖𝑡𝑒𝑠</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𝑤𝑖𝑡h</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𝑐𝑜𝑛𝑐𝑜𝑟𝑑𝑎𝑛𝑡</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𝑔𝑟𝑜𝑢𝑝𝑖𝑛𝑔</m:t>
                            </m:r>
                            <m:r>
                              <a:rPr lang="en-US" sz="1600" b="0" i="1" smtClean="0">
                                <a:solidFill>
                                  <a:schemeClr val="tx1"/>
                                </a:solidFill>
                                <a:latin typeface="Cambria Math" panose="02040503050406030204" pitchFamily="18" charset="0"/>
                              </a:rPr>
                              <m:t> </m:t>
                            </m:r>
                          </m:num>
                          <m:den>
                            <m:r>
                              <a:rPr lang="en-US" sz="1600" b="0" i="1" smtClean="0">
                                <a:solidFill>
                                  <a:schemeClr val="tx1"/>
                                </a:solidFill>
                                <a:latin typeface="Cambria Math" panose="02040503050406030204" pitchFamily="18" charset="0"/>
                              </a:rPr>
                              <m:t>𝑇𝑜𝑡𝑎𝑙</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𝑛𝑢𝑚𝑏𝑒𝑟</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𝑜𝑓</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𝑑𝑒𝑐𝑖𝑠𝑖𝑣𝑒</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𝑎𝑙𝑖𝑔𝑛𝑚𝑒𝑛𝑡</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𝑠𝑖𝑡𝑒𝑠</m:t>
                            </m:r>
                          </m:den>
                        </m:f>
                      </m:oMath>
                    </m:oMathPara>
                  </a14:m>
                  <a:endParaRPr lang="en-US" sz="1600" dirty="0">
                    <a:solidFill>
                      <a:schemeClr val="tx1"/>
                    </a:solidFill>
                    <a:latin typeface="Calibri" panose="020F0502020204030204"/>
                  </a:endParaRPr>
                </a:p>
              </p:txBody>
            </p:sp>
          </mc:Choice>
          <mc:Fallback xmlns="">
            <p:sp>
              <p:nvSpPr>
                <p:cNvPr id="33" name="TextBox 32">
                  <a:extLst>
                    <a:ext uri="{FF2B5EF4-FFF2-40B4-BE49-F238E27FC236}">
                      <a16:creationId xmlns:a16="http://schemas.microsoft.com/office/drawing/2014/main" id="{F76B43EE-EEE3-4333-BB1F-0F64B14C381B}"/>
                    </a:ext>
                  </a:extLst>
                </p:cNvPr>
                <p:cNvSpPr txBox="1">
                  <a:spLocks noRot="1" noChangeAspect="1" noMove="1" noResize="1" noEditPoints="1" noAdjustHandles="1" noChangeArrowheads="1" noChangeShapeType="1" noTextEdit="1"/>
                </p:cNvSpPr>
                <p:nvPr/>
              </p:nvSpPr>
              <p:spPr>
                <a:xfrm>
                  <a:off x="11539171" y="3491782"/>
                  <a:ext cx="19957613" cy="804921"/>
                </a:xfrm>
                <a:prstGeom prst="rect">
                  <a:avLst/>
                </a:prstGeom>
                <a:blipFill>
                  <a:blip r:embed="rId3"/>
                  <a:stretch>
                    <a:fillRect/>
                  </a:stretch>
                </a:blipFill>
                <a:ln>
                  <a:noFill/>
                </a:ln>
              </p:spPr>
              <p:txBody>
                <a:bodyPr/>
                <a:lstStyle/>
                <a:p>
                  <a:r>
                    <a:rPr lang="en-US">
                      <a:noFill/>
                    </a:rPr>
                    <a:t> </a:t>
                  </a:r>
                </a:p>
              </p:txBody>
            </p:sp>
          </mc:Fallback>
        </mc:AlternateContent>
      </p:grpSp>
      <p:sp>
        <p:nvSpPr>
          <p:cNvPr id="34" name="TextBox 33">
            <a:extLst>
              <a:ext uri="{FF2B5EF4-FFF2-40B4-BE49-F238E27FC236}">
                <a16:creationId xmlns:a16="http://schemas.microsoft.com/office/drawing/2014/main" id="{5555ECE7-B4FA-4A55-9113-AD945EAC4BB7}"/>
              </a:ext>
            </a:extLst>
          </p:cNvPr>
          <p:cNvSpPr txBox="1"/>
          <p:nvPr/>
        </p:nvSpPr>
        <p:spPr>
          <a:xfrm>
            <a:off x="253642" y="4338937"/>
            <a:ext cx="1869755" cy="584775"/>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For each branch in the species tree:</a:t>
            </a:r>
          </a:p>
        </p:txBody>
      </p:sp>
      <p:grpSp>
        <p:nvGrpSpPr>
          <p:cNvPr id="35" name="Group 34">
            <a:extLst>
              <a:ext uri="{FF2B5EF4-FFF2-40B4-BE49-F238E27FC236}">
                <a16:creationId xmlns:a16="http://schemas.microsoft.com/office/drawing/2014/main" id="{1371948A-DD98-4E24-B4CB-A68686403F4A}"/>
              </a:ext>
            </a:extLst>
          </p:cNvPr>
          <p:cNvGrpSpPr/>
          <p:nvPr/>
        </p:nvGrpSpPr>
        <p:grpSpPr>
          <a:xfrm>
            <a:off x="543284" y="1135117"/>
            <a:ext cx="2162125" cy="2882346"/>
            <a:chOff x="1777702" y="1218251"/>
            <a:chExt cx="2162125" cy="2882346"/>
          </a:xfrm>
        </p:grpSpPr>
        <p:pic>
          <p:nvPicPr>
            <p:cNvPr id="36" name="Picture 35">
              <a:extLst>
                <a:ext uri="{FF2B5EF4-FFF2-40B4-BE49-F238E27FC236}">
                  <a16:creationId xmlns:a16="http://schemas.microsoft.com/office/drawing/2014/main" id="{300FD391-A03C-4CB6-A2DA-F46A9E9FCD1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046058" y="1692642"/>
              <a:ext cx="1563392" cy="1286701"/>
            </a:xfrm>
            <a:prstGeom prst="rect">
              <a:avLst/>
            </a:prstGeom>
          </p:spPr>
        </p:pic>
        <p:sp>
          <p:nvSpPr>
            <p:cNvPr id="37" name="TextBox 36">
              <a:extLst>
                <a:ext uri="{FF2B5EF4-FFF2-40B4-BE49-F238E27FC236}">
                  <a16:creationId xmlns:a16="http://schemas.microsoft.com/office/drawing/2014/main" id="{A3E277A9-1496-471E-93C1-90DF5D3FF071}"/>
                </a:ext>
              </a:extLst>
            </p:cNvPr>
            <p:cNvSpPr txBox="1"/>
            <p:nvPr/>
          </p:nvSpPr>
          <p:spPr>
            <a:xfrm>
              <a:off x="2025625" y="1218251"/>
              <a:ext cx="168899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Concordant</a:t>
              </a:r>
            </a:p>
          </p:txBody>
        </p:sp>
        <p:sp>
          <p:nvSpPr>
            <p:cNvPr id="38" name="Rectangle: Rounded Corners 37">
              <a:extLst>
                <a:ext uri="{FF2B5EF4-FFF2-40B4-BE49-F238E27FC236}">
                  <a16:creationId xmlns:a16="http://schemas.microsoft.com/office/drawing/2014/main" id="{11529C06-C705-4F28-9EC1-378EDD039877}"/>
                </a:ext>
              </a:extLst>
            </p:cNvPr>
            <p:cNvSpPr/>
            <p:nvPr/>
          </p:nvSpPr>
          <p:spPr>
            <a:xfrm>
              <a:off x="1777702" y="1584577"/>
              <a:ext cx="2162125" cy="2516020"/>
            </a:xfrm>
            <a:prstGeom prst="roundRect">
              <a:avLst/>
            </a:prstGeom>
            <a:noFill/>
            <a:ln w="5080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41E9B803-FAD7-419F-B40B-98FE6E078E23}"/>
              </a:ext>
            </a:extLst>
          </p:cNvPr>
          <p:cNvGrpSpPr/>
          <p:nvPr/>
        </p:nvGrpSpPr>
        <p:grpSpPr>
          <a:xfrm>
            <a:off x="3520147" y="1142860"/>
            <a:ext cx="2162125" cy="2874603"/>
            <a:chOff x="4214034" y="1225994"/>
            <a:chExt cx="2162125" cy="2874603"/>
          </a:xfrm>
        </p:grpSpPr>
        <p:grpSp>
          <p:nvGrpSpPr>
            <p:cNvPr id="40" name="Group 39">
              <a:extLst>
                <a:ext uri="{FF2B5EF4-FFF2-40B4-BE49-F238E27FC236}">
                  <a16:creationId xmlns:a16="http://schemas.microsoft.com/office/drawing/2014/main" id="{DE12B7EE-7D35-4FD7-BD7A-838C7888967C}"/>
                </a:ext>
              </a:extLst>
            </p:cNvPr>
            <p:cNvGrpSpPr/>
            <p:nvPr/>
          </p:nvGrpSpPr>
          <p:grpSpPr>
            <a:xfrm>
              <a:off x="4214034" y="1584577"/>
              <a:ext cx="2162125" cy="2516020"/>
              <a:chOff x="4189957" y="1584577"/>
              <a:chExt cx="2162125" cy="2516020"/>
            </a:xfrm>
          </p:grpSpPr>
          <p:pic>
            <p:nvPicPr>
              <p:cNvPr id="42" name="Picture 41">
                <a:extLst>
                  <a:ext uri="{FF2B5EF4-FFF2-40B4-BE49-F238E27FC236}">
                    <a16:creationId xmlns:a16="http://schemas.microsoft.com/office/drawing/2014/main" id="{4F8345B7-ACF2-4C0D-B679-EBA08DA3326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493084" y="1697257"/>
                <a:ext cx="1563392" cy="1286701"/>
              </a:xfrm>
              <a:prstGeom prst="rect">
                <a:avLst/>
              </a:prstGeom>
            </p:spPr>
          </p:pic>
          <p:sp>
            <p:nvSpPr>
              <p:cNvPr id="43" name="Rectangle: Rounded Corners 42">
                <a:extLst>
                  <a:ext uri="{FF2B5EF4-FFF2-40B4-BE49-F238E27FC236}">
                    <a16:creationId xmlns:a16="http://schemas.microsoft.com/office/drawing/2014/main" id="{A38711D4-7127-49A9-96A3-1D5ABA6FFC4F}"/>
                  </a:ext>
                </a:extLst>
              </p:cNvPr>
              <p:cNvSpPr/>
              <p:nvPr/>
            </p:nvSpPr>
            <p:spPr>
              <a:xfrm>
                <a:off x="4189957" y="1584577"/>
                <a:ext cx="2162125" cy="2516020"/>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830B867D-AA89-4BD5-BDA3-18634CD7FECE}"/>
                </a:ext>
              </a:extLst>
            </p:cNvPr>
            <p:cNvSpPr txBox="1"/>
            <p:nvPr/>
          </p:nvSpPr>
          <p:spPr>
            <a:xfrm>
              <a:off x="4344422"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1</a:t>
              </a:r>
            </a:p>
          </p:txBody>
        </p:sp>
      </p:grpSp>
      <p:grpSp>
        <p:nvGrpSpPr>
          <p:cNvPr id="44" name="Group 43">
            <a:extLst>
              <a:ext uri="{FF2B5EF4-FFF2-40B4-BE49-F238E27FC236}">
                <a16:creationId xmlns:a16="http://schemas.microsoft.com/office/drawing/2014/main" id="{7B1E1B08-7CF1-40C1-A348-F8841DA3624A}"/>
              </a:ext>
            </a:extLst>
          </p:cNvPr>
          <p:cNvGrpSpPr/>
          <p:nvPr/>
        </p:nvGrpSpPr>
        <p:grpSpPr>
          <a:xfrm>
            <a:off x="6497010" y="1135117"/>
            <a:ext cx="2162125" cy="2874603"/>
            <a:chOff x="6650365" y="1225994"/>
            <a:chExt cx="2162125" cy="2874603"/>
          </a:xfrm>
        </p:grpSpPr>
        <p:pic>
          <p:nvPicPr>
            <p:cNvPr id="45" name="Picture 44">
              <a:extLst>
                <a:ext uri="{FF2B5EF4-FFF2-40B4-BE49-F238E27FC236}">
                  <a16:creationId xmlns:a16="http://schemas.microsoft.com/office/drawing/2014/main" id="{FFC3E96C-FA4D-4C1F-99AB-8BB1E8A5A2E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953492" y="1697257"/>
              <a:ext cx="1563392" cy="1286700"/>
            </a:xfrm>
            <a:prstGeom prst="rect">
              <a:avLst/>
            </a:prstGeom>
          </p:spPr>
        </p:pic>
        <p:sp>
          <p:nvSpPr>
            <p:cNvPr id="46" name="Rectangle: Rounded Corners 45">
              <a:extLst>
                <a:ext uri="{FF2B5EF4-FFF2-40B4-BE49-F238E27FC236}">
                  <a16:creationId xmlns:a16="http://schemas.microsoft.com/office/drawing/2014/main" id="{270C3A85-2519-4108-9348-12A0D036A270}"/>
                </a:ext>
              </a:extLst>
            </p:cNvPr>
            <p:cNvSpPr/>
            <p:nvPr/>
          </p:nvSpPr>
          <p:spPr>
            <a:xfrm>
              <a:off x="6650365" y="1584577"/>
              <a:ext cx="2162125" cy="2516020"/>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EC2624F-E2B7-4C70-BAD7-DDF9756758C4}"/>
                </a:ext>
              </a:extLst>
            </p:cNvPr>
            <p:cNvSpPr txBox="1"/>
            <p:nvPr/>
          </p:nvSpPr>
          <p:spPr>
            <a:xfrm>
              <a:off x="6801658"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2</a:t>
              </a:r>
            </a:p>
          </p:txBody>
        </p:sp>
      </p:grpSp>
      <p:graphicFrame>
        <p:nvGraphicFramePr>
          <p:cNvPr id="48" name="Table 5">
            <a:extLst>
              <a:ext uri="{FF2B5EF4-FFF2-40B4-BE49-F238E27FC236}">
                <a16:creationId xmlns:a16="http://schemas.microsoft.com/office/drawing/2014/main" id="{848D2C5E-A2E9-4237-9F4C-BF0406555A57}"/>
              </a:ext>
            </a:extLst>
          </p:cNvPr>
          <p:cNvGraphicFramePr>
            <a:graphicFrameLocks noGrp="1"/>
          </p:cNvGraphicFramePr>
          <p:nvPr/>
        </p:nvGraphicFramePr>
        <p:xfrm>
          <a:off x="3707868" y="2922504"/>
          <a:ext cx="1779484" cy="370840"/>
        </p:xfrm>
        <a:graphic>
          <a:graphicData uri="http://schemas.openxmlformats.org/drawingml/2006/table">
            <a:tbl>
              <a:tblPr firstRow="1" bandRow="1">
                <a:tableStyleId>{2D5ABB26-0587-4C30-8999-92F81FD0307C}</a:tableStyleId>
              </a:tblPr>
              <a:tblGrid>
                <a:gridCol w="444871">
                  <a:extLst>
                    <a:ext uri="{9D8B030D-6E8A-4147-A177-3AD203B41FA5}">
                      <a16:colId xmlns:a16="http://schemas.microsoft.com/office/drawing/2014/main" val="2584168403"/>
                    </a:ext>
                  </a:extLst>
                </a:gridCol>
                <a:gridCol w="444871">
                  <a:extLst>
                    <a:ext uri="{9D8B030D-6E8A-4147-A177-3AD203B41FA5}">
                      <a16:colId xmlns:a16="http://schemas.microsoft.com/office/drawing/2014/main" val="2620497903"/>
                    </a:ext>
                  </a:extLst>
                </a:gridCol>
                <a:gridCol w="444871">
                  <a:extLst>
                    <a:ext uri="{9D8B030D-6E8A-4147-A177-3AD203B41FA5}">
                      <a16:colId xmlns:a16="http://schemas.microsoft.com/office/drawing/2014/main" val="3333845233"/>
                    </a:ext>
                  </a:extLst>
                </a:gridCol>
                <a:gridCol w="444871">
                  <a:extLst>
                    <a:ext uri="{9D8B030D-6E8A-4147-A177-3AD203B41FA5}">
                      <a16:colId xmlns:a16="http://schemas.microsoft.com/office/drawing/2014/main" val="4180685404"/>
                    </a:ext>
                  </a:extLst>
                </a:gridCol>
              </a:tblGrid>
              <a:tr h="370840">
                <a:tc>
                  <a:txBody>
                    <a:bodyPr/>
                    <a:lstStyle/>
                    <a:p>
                      <a:pPr algn="ctr"/>
                      <a:r>
                        <a:rPr lang="en-US" dirty="0"/>
                        <a:t>G</a:t>
                      </a:r>
                    </a:p>
                  </a:txBody>
                  <a:tcPr/>
                </a:tc>
                <a:tc>
                  <a:txBody>
                    <a:bodyPr/>
                    <a:lstStyle/>
                    <a:p>
                      <a:pPr algn="ctr"/>
                      <a:r>
                        <a:rPr lang="en-US" dirty="0"/>
                        <a:t>G</a:t>
                      </a:r>
                    </a:p>
                  </a:txBody>
                  <a:tcPr/>
                </a:tc>
                <a:tc>
                  <a:txBody>
                    <a:bodyPr/>
                    <a:lstStyle/>
                    <a:p>
                      <a:pPr algn="ctr"/>
                      <a:r>
                        <a:rPr lang="en-US" dirty="0"/>
                        <a:t>C</a:t>
                      </a:r>
                    </a:p>
                  </a:txBody>
                  <a:tcPr/>
                </a:tc>
                <a:tc>
                  <a:txBody>
                    <a:bodyPr/>
                    <a:lstStyle/>
                    <a:p>
                      <a:pPr algn="ctr"/>
                      <a:r>
                        <a:rPr lang="en-US" dirty="0"/>
                        <a:t>C</a:t>
                      </a:r>
                    </a:p>
                  </a:txBody>
                  <a:tcPr/>
                </a:tc>
                <a:extLst>
                  <a:ext uri="{0D108BD9-81ED-4DB2-BD59-A6C34878D82A}">
                    <a16:rowId xmlns:a16="http://schemas.microsoft.com/office/drawing/2014/main" val="2463754605"/>
                  </a:ext>
                </a:extLst>
              </a:tr>
            </a:tbl>
          </a:graphicData>
        </a:graphic>
      </p:graphicFrame>
      <p:graphicFrame>
        <p:nvGraphicFramePr>
          <p:cNvPr id="49" name="Table 5">
            <a:extLst>
              <a:ext uri="{FF2B5EF4-FFF2-40B4-BE49-F238E27FC236}">
                <a16:creationId xmlns:a16="http://schemas.microsoft.com/office/drawing/2014/main" id="{19B84906-BFF9-4318-ABA3-71FCC07ACB9D}"/>
              </a:ext>
            </a:extLst>
          </p:cNvPr>
          <p:cNvGraphicFramePr>
            <a:graphicFrameLocks noGrp="1"/>
          </p:cNvGraphicFramePr>
          <p:nvPr/>
        </p:nvGraphicFramePr>
        <p:xfrm>
          <a:off x="706204" y="2924961"/>
          <a:ext cx="1779484" cy="370840"/>
        </p:xfrm>
        <a:graphic>
          <a:graphicData uri="http://schemas.openxmlformats.org/drawingml/2006/table">
            <a:tbl>
              <a:tblPr firstRow="1" bandRow="1">
                <a:tableStyleId>{2D5ABB26-0587-4C30-8999-92F81FD0307C}</a:tableStyleId>
              </a:tblPr>
              <a:tblGrid>
                <a:gridCol w="444871">
                  <a:extLst>
                    <a:ext uri="{9D8B030D-6E8A-4147-A177-3AD203B41FA5}">
                      <a16:colId xmlns:a16="http://schemas.microsoft.com/office/drawing/2014/main" val="2584168403"/>
                    </a:ext>
                  </a:extLst>
                </a:gridCol>
                <a:gridCol w="444871">
                  <a:extLst>
                    <a:ext uri="{9D8B030D-6E8A-4147-A177-3AD203B41FA5}">
                      <a16:colId xmlns:a16="http://schemas.microsoft.com/office/drawing/2014/main" val="2620497903"/>
                    </a:ext>
                  </a:extLst>
                </a:gridCol>
                <a:gridCol w="444871">
                  <a:extLst>
                    <a:ext uri="{9D8B030D-6E8A-4147-A177-3AD203B41FA5}">
                      <a16:colId xmlns:a16="http://schemas.microsoft.com/office/drawing/2014/main" val="3333845233"/>
                    </a:ext>
                  </a:extLst>
                </a:gridCol>
                <a:gridCol w="444871">
                  <a:extLst>
                    <a:ext uri="{9D8B030D-6E8A-4147-A177-3AD203B41FA5}">
                      <a16:colId xmlns:a16="http://schemas.microsoft.com/office/drawing/2014/main" val="4180685404"/>
                    </a:ext>
                  </a:extLst>
                </a:gridCol>
              </a:tblGrid>
              <a:tr h="370840">
                <a:tc>
                  <a:txBody>
                    <a:bodyPr/>
                    <a:lstStyle/>
                    <a:p>
                      <a:pPr algn="ctr"/>
                      <a:r>
                        <a:rPr lang="en-US" dirty="0"/>
                        <a:t>G</a:t>
                      </a:r>
                    </a:p>
                  </a:txBody>
                  <a:tcPr/>
                </a:tc>
                <a:tc>
                  <a:txBody>
                    <a:bodyPr/>
                    <a:lstStyle/>
                    <a:p>
                      <a:pPr algn="ctr"/>
                      <a:r>
                        <a:rPr lang="en-US" dirty="0"/>
                        <a:t>G</a:t>
                      </a:r>
                    </a:p>
                  </a:txBody>
                  <a:tcPr/>
                </a:tc>
                <a:tc>
                  <a:txBody>
                    <a:bodyPr/>
                    <a:lstStyle/>
                    <a:p>
                      <a:pPr algn="ctr"/>
                      <a:r>
                        <a:rPr lang="en-US" dirty="0"/>
                        <a:t>C</a:t>
                      </a:r>
                    </a:p>
                  </a:txBody>
                  <a:tcPr/>
                </a:tc>
                <a:tc>
                  <a:txBody>
                    <a:bodyPr/>
                    <a:lstStyle/>
                    <a:p>
                      <a:pPr algn="ctr"/>
                      <a:r>
                        <a:rPr lang="en-US" dirty="0"/>
                        <a:t>C</a:t>
                      </a:r>
                    </a:p>
                  </a:txBody>
                  <a:tcPr/>
                </a:tc>
                <a:extLst>
                  <a:ext uri="{0D108BD9-81ED-4DB2-BD59-A6C34878D82A}">
                    <a16:rowId xmlns:a16="http://schemas.microsoft.com/office/drawing/2014/main" val="2463754605"/>
                  </a:ext>
                </a:extLst>
              </a:tr>
            </a:tbl>
          </a:graphicData>
        </a:graphic>
      </p:graphicFrame>
      <p:graphicFrame>
        <p:nvGraphicFramePr>
          <p:cNvPr id="50" name="Table 5">
            <a:extLst>
              <a:ext uri="{FF2B5EF4-FFF2-40B4-BE49-F238E27FC236}">
                <a16:creationId xmlns:a16="http://schemas.microsoft.com/office/drawing/2014/main" id="{85C7F0B1-F16C-47D1-BB06-F25FA176F05A}"/>
              </a:ext>
            </a:extLst>
          </p:cNvPr>
          <p:cNvGraphicFramePr>
            <a:graphicFrameLocks noGrp="1"/>
          </p:cNvGraphicFramePr>
          <p:nvPr/>
        </p:nvGraphicFramePr>
        <p:xfrm>
          <a:off x="6705636" y="2932149"/>
          <a:ext cx="1779484" cy="370840"/>
        </p:xfrm>
        <a:graphic>
          <a:graphicData uri="http://schemas.openxmlformats.org/drawingml/2006/table">
            <a:tbl>
              <a:tblPr firstRow="1" bandRow="1">
                <a:tableStyleId>{2D5ABB26-0587-4C30-8999-92F81FD0307C}</a:tableStyleId>
              </a:tblPr>
              <a:tblGrid>
                <a:gridCol w="444871">
                  <a:extLst>
                    <a:ext uri="{9D8B030D-6E8A-4147-A177-3AD203B41FA5}">
                      <a16:colId xmlns:a16="http://schemas.microsoft.com/office/drawing/2014/main" val="2584168403"/>
                    </a:ext>
                  </a:extLst>
                </a:gridCol>
                <a:gridCol w="444871">
                  <a:extLst>
                    <a:ext uri="{9D8B030D-6E8A-4147-A177-3AD203B41FA5}">
                      <a16:colId xmlns:a16="http://schemas.microsoft.com/office/drawing/2014/main" val="2620497903"/>
                    </a:ext>
                  </a:extLst>
                </a:gridCol>
                <a:gridCol w="444871">
                  <a:extLst>
                    <a:ext uri="{9D8B030D-6E8A-4147-A177-3AD203B41FA5}">
                      <a16:colId xmlns:a16="http://schemas.microsoft.com/office/drawing/2014/main" val="3333845233"/>
                    </a:ext>
                  </a:extLst>
                </a:gridCol>
                <a:gridCol w="444871">
                  <a:extLst>
                    <a:ext uri="{9D8B030D-6E8A-4147-A177-3AD203B41FA5}">
                      <a16:colId xmlns:a16="http://schemas.microsoft.com/office/drawing/2014/main" val="4180685404"/>
                    </a:ext>
                  </a:extLst>
                </a:gridCol>
              </a:tblGrid>
              <a:tr h="370840">
                <a:tc>
                  <a:txBody>
                    <a:bodyPr/>
                    <a:lstStyle/>
                    <a:p>
                      <a:pPr algn="ctr"/>
                      <a:r>
                        <a:rPr lang="en-US" dirty="0"/>
                        <a:t>G</a:t>
                      </a:r>
                    </a:p>
                  </a:txBody>
                  <a:tcPr/>
                </a:tc>
                <a:tc>
                  <a:txBody>
                    <a:bodyPr/>
                    <a:lstStyle/>
                    <a:p>
                      <a:pPr algn="ctr"/>
                      <a:r>
                        <a:rPr lang="en-US" dirty="0"/>
                        <a:t>G</a:t>
                      </a:r>
                    </a:p>
                  </a:txBody>
                  <a:tcPr/>
                </a:tc>
                <a:tc>
                  <a:txBody>
                    <a:bodyPr/>
                    <a:lstStyle/>
                    <a:p>
                      <a:pPr algn="ctr"/>
                      <a:r>
                        <a:rPr lang="en-US" dirty="0"/>
                        <a:t>C</a:t>
                      </a:r>
                    </a:p>
                  </a:txBody>
                  <a:tcPr/>
                </a:tc>
                <a:tc>
                  <a:txBody>
                    <a:bodyPr/>
                    <a:lstStyle/>
                    <a:p>
                      <a:pPr algn="ctr"/>
                      <a:r>
                        <a:rPr lang="en-US" dirty="0"/>
                        <a:t>C</a:t>
                      </a:r>
                    </a:p>
                  </a:txBody>
                  <a:tcPr/>
                </a:tc>
                <a:extLst>
                  <a:ext uri="{0D108BD9-81ED-4DB2-BD59-A6C34878D82A}">
                    <a16:rowId xmlns:a16="http://schemas.microsoft.com/office/drawing/2014/main" val="2463754605"/>
                  </a:ext>
                </a:extLst>
              </a:tr>
            </a:tbl>
          </a:graphicData>
        </a:graphic>
      </p:graphicFrame>
    </p:spTree>
    <p:extLst>
      <p:ext uri="{BB962C8B-B14F-4D97-AF65-F5344CB8AC3E}">
        <p14:creationId xmlns:p14="http://schemas.microsoft.com/office/powerpoint/2010/main" val="14083941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92BBA8-80E9-4B1D-BEC5-90BC7A85C9B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0"/>
            <a:ext cx="5143500" cy="5143500"/>
          </a:xfrm>
          <a:prstGeom prst="rect">
            <a:avLst/>
          </a:prstGeom>
        </p:spPr>
      </p:pic>
      <p:sp>
        <p:nvSpPr>
          <p:cNvPr id="2" name="Title 1">
            <a:extLst>
              <a:ext uri="{FF2B5EF4-FFF2-40B4-BE49-F238E27FC236}">
                <a16:creationId xmlns:a16="http://schemas.microsoft.com/office/drawing/2014/main" id="{846A1510-9AE1-49EB-8D43-4C5F13B124BF}"/>
              </a:ext>
            </a:extLst>
          </p:cNvPr>
          <p:cNvSpPr>
            <a:spLocks noGrp="1"/>
          </p:cNvSpPr>
          <p:nvPr>
            <p:ph type="title"/>
          </p:nvPr>
        </p:nvSpPr>
        <p:spPr>
          <a:xfrm>
            <a:off x="4869711" y="151487"/>
            <a:ext cx="4045467" cy="857250"/>
          </a:xfrm>
        </p:spPr>
        <p:txBody>
          <a:bodyPr>
            <a:noAutofit/>
          </a:bodyPr>
          <a:lstStyle/>
          <a:p>
            <a:r>
              <a:rPr lang="en-US" sz="2800" dirty="0"/>
              <a:t>Phylogenetic discordance</a:t>
            </a:r>
            <a:br>
              <a:rPr lang="en-US" sz="2800" dirty="0"/>
            </a:br>
            <a:r>
              <a:rPr lang="en-US" sz="2800" dirty="0"/>
              <a:t>in rodent exomes</a:t>
            </a:r>
          </a:p>
        </p:txBody>
      </p:sp>
    </p:spTree>
    <p:extLst>
      <p:ext uri="{BB962C8B-B14F-4D97-AF65-F5344CB8AC3E}">
        <p14:creationId xmlns:p14="http://schemas.microsoft.com/office/powerpoint/2010/main" val="23514849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92BBA8-80E9-4B1D-BEC5-90BC7A85C9B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0"/>
            <a:ext cx="5143500" cy="5143500"/>
          </a:xfrm>
          <a:prstGeom prst="rect">
            <a:avLst/>
          </a:prstGeom>
        </p:spPr>
      </p:pic>
      <p:sp>
        <p:nvSpPr>
          <p:cNvPr id="2" name="Title 1">
            <a:extLst>
              <a:ext uri="{FF2B5EF4-FFF2-40B4-BE49-F238E27FC236}">
                <a16:creationId xmlns:a16="http://schemas.microsoft.com/office/drawing/2014/main" id="{846A1510-9AE1-49EB-8D43-4C5F13B124BF}"/>
              </a:ext>
            </a:extLst>
          </p:cNvPr>
          <p:cNvSpPr>
            <a:spLocks noGrp="1"/>
          </p:cNvSpPr>
          <p:nvPr>
            <p:ph type="title"/>
          </p:nvPr>
        </p:nvSpPr>
        <p:spPr>
          <a:xfrm>
            <a:off x="4131325" y="151487"/>
            <a:ext cx="4783853" cy="857250"/>
          </a:xfrm>
        </p:spPr>
        <p:txBody>
          <a:bodyPr>
            <a:noAutofit/>
          </a:bodyPr>
          <a:lstStyle/>
          <a:p>
            <a:r>
              <a:rPr lang="en-US" sz="2400" dirty="0"/>
              <a:t>Gene concordance factors (</a:t>
            </a:r>
            <a:r>
              <a:rPr lang="en-US" sz="2400" dirty="0" err="1"/>
              <a:t>gCF</a:t>
            </a:r>
            <a:r>
              <a:rPr lang="en-US" sz="2400" dirty="0"/>
              <a:t>) show extensive discordance among rodent exomes</a:t>
            </a:r>
          </a:p>
        </p:txBody>
      </p:sp>
      <p:grpSp>
        <p:nvGrpSpPr>
          <p:cNvPr id="5" name="Group 4">
            <a:extLst>
              <a:ext uri="{FF2B5EF4-FFF2-40B4-BE49-F238E27FC236}">
                <a16:creationId xmlns:a16="http://schemas.microsoft.com/office/drawing/2014/main" id="{B6318704-5BAC-46E6-9191-22B4E2E5FC04}"/>
              </a:ext>
            </a:extLst>
          </p:cNvPr>
          <p:cNvGrpSpPr/>
          <p:nvPr/>
        </p:nvGrpSpPr>
        <p:grpSpPr>
          <a:xfrm>
            <a:off x="4775812" y="2186845"/>
            <a:ext cx="4324120" cy="815247"/>
            <a:chOff x="18203197" y="3322286"/>
            <a:chExt cx="13570174" cy="1086996"/>
          </a:xfrm>
          <a:solidFill>
            <a:schemeClr val="accent4">
              <a:lumMod val="75000"/>
            </a:schemeClr>
          </a:solidFill>
        </p:grpSpPr>
        <p:sp>
          <p:nvSpPr>
            <p:cNvPr id="6" name="Rectangle: Rounded Corners 5">
              <a:extLst>
                <a:ext uri="{FF2B5EF4-FFF2-40B4-BE49-F238E27FC236}">
                  <a16:creationId xmlns:a16="http://schemas.microsoft.com/office/drawing/2014/main" id="{7660F6D5-E8C7-4F5C-9127-E738501B92A9}"/>
                </a:ext>
              </a:extLst>
            </p:cNvPr>
            <p:cNvSpPr/>
            <p:nvPr/>
          </p:nvSpPr>
          <p:spPr>
            <a:xfrm>
              <a:off x="18203197" y="3322286"/>
              <a:ext cx="13570174" cy="108699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57684F2-0CBE-401D-9C65-10847F0C2719}"/>
                    </a:ext>
                  </a:extLst>
                </p:cNvPr>
                <p:cNvSpPr txBox="1"/>
                <p:nvPr/>
              </p:nvSpPr>
              <p:spPr>
                <a:xfrm>
                  <a:off x="18497076" y="3491783"/>
                  <a:ext cx="12999708" cy="804921"/>
                </a:xfrm>
                <a:prstGeom prst="rect">
                  <a:avLst/>
                </a:prstGeom>
                <a:noFill/>
                <a:ln>
                  <a:noFill/>
                </a:ln>
              </p:spPr>
              <p:txBody>
                <a:bodyPr wrap="square" rtlCol="0">
                  <a:spAutoFit/>
                </a:bodyPr>
                <a:lstStyle/>
                <a:p>
                  <a:pPr algn="ctr" defTabSz="685800"/>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𝑔𝐶𝐹</m:t>
                        </m:r>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𝑁𝑢𝑚𝑏𝑒𝑟</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𝑜𝑓</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𝑔𝑒𝑛𝑒</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𝑡𝑟𝑒𝑒𝑠</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𝑤𝑖𝑡h</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𝑏𝑟𝑎𝑛𝑐h</m:t>
                            </m:r>
                          </m:num>
                          <m:den>
                            <m:r>
                              <a:rPr lang="en-US" sz="1600" b="0" i="1" smtClean="0">
                                <a:solidFill>
                                  <a:schemeClr val="tx1"/>
                                </a:solidFill>
                                <a:latin typeface="Cambria Math" panose="02040503050406030204" pitchFamily="18" charset="0"/>
                              </a:rPr>
                              <m:t>𝑇𝑜𝑡𝑎𝑙</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𝑛𝑢𝑚𝑏𝑒𝑟</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𝑜𝑓</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𝑔𝑒𝑛𝑒</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𝑡𝑟𝑒𝑒𝑠</m:t>
                            </m:r>
                          </m:den>
                        </m:f>
                      </m:oMath>
                    </m:oMathPara>
                  </a14:m>
                  <a:endParaRPr lang="en-US" sz="1600" dirty="0">
                    <a:solidFill>
                      <a:schemeClr val="tx1"/>
                    </a:solidFill>
                    <a:latin typeface="Calibri" panose="020F0502020204030204"/>
                  </a:endParaRPr>
                </a:p>
              </p:txBody>
            </p:sp>
          </mc:Choice>
          <mc:Fallback xmlns="">
            <p:sp>
              <p:nvSpPr>
                <p:cNvPr id="8" name="TextBox 7">
                  <a:extLst>
                    <a:ext uri="{FF2B5EF4-FFF2-40B4-BE49-F238E27FC236}">
                      <a16:creationId xmlns:a16="http://schemas.microsoft.com/office/drawing/2014/main" id="{757684F2-0CBE-401D-9C65-10847F0C2719}"/>
                    </a:ext>
                  </a:extLst>
                </p:cNvPr>
                <p:cNvSpPr txBox="1">
                  <a:spLocks noRot="1" noChangeAspect="1" noMove="1" noResize="1" noEditPoints="1" noAdjustHandles="1" noChangeArrowheads="1" noChangeShapeType="1" noTextEdit="1"/>
                </p:cNvSpPr>
                <p:nvPr/>
              </p:nvSpPr>
              <p:spPr>
                <a:xfrm>
                  <a:off x="18497076" y="3491783"/>
                  <a:ext cx="12999708" cy="804921"/>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9077533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92BBA8-80E9-4B1D-BEC5-90BC7A85C9B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8508"/>
            <a:ext cx="5143500" cy="5108226"/>
          </a:xfrm>
          <a:prstGeom prst="rect">
            <a:avLst/>
          </a:prstGeom>
        </p:spPr>
      </p:pic>
      <p:sp>
        <p:nvSpPr>
          <p:cNvPr id="6" name="Title 1">
            <a:extLst>
              <a:ext uri="{FF2B5EF4-FFF2-40B4-BE49-F238E27FC236}">
                <a16:creationId xmlns:a16="http://schemas.microsoft.com/office/drawing/2014/main" id="{801D83DC-561A-45F0-A603-651E66021584}"/>
              </a:ext>
            </a:extLst>
          </p:cNvPr>
          <p:cNvSpPr>
            <a:spLocks noGrp="1"/>
          </p:cNvSpPr>
          <p:nvPr>
            <p:ph type="title"/>
          </p:nvPr>
        </p:nvSpPr>
        <p:spPr>
          <a:xfrm>
            <a:off x="4869711" y="151487"/>
            <a:ext cx="4045467" cy="857250"/>
          </a:xfrm>
        </p:spPr>
        <p:txBody>
          <a:bodyPr>
            <a:noAutofit/>
          </a:bodyPr>
          <a:lstStyle/>
          <a:p>
            <a:r>
              <a:rPr lang="en-US" sz="2800" dirty="0"/>
              <a:t>Phylogenetic discordance</a:t>
            </a:r>
            <a:br>
              <a:rPr lang="en-US" sz="2800" dirty="0"/>
            </a:br>
            <a:r>
              <a:rPr lang="en-US" sz="2800" dirty="0"/>
              <a:t>in rodent exomes</a:t>
            </a:r>
          </a:p>
        </p:txBody>
      </p:sp>
    </p:spTree>
    <p:extLst>
      <p:ext uri="{BB962C8B-B14F-4D97-AF65-F5344CB8AC3E}">
        <p14:creationId xmlns:p14="http://schemas.microsoft.com/office/powerpoint/2010/main" val="2974009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92BBA8-80E9-4B1D-BEC5-90BC7A85C9B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0"/>
            <a:ext cx="5143500" cy="5143500"/>
          </a:xfrm>
          <a:prstGeom prst="rect">
            <a:avLst/>
          </a:prstGeom>
        </p:spPr>
      </p:pic>
      <p:sp>
        <p:nvSpPr>
          <p:cNvPr id="2" name="Title 1">
            <a:extLst>
              <a:ext uri="{FF2B5EF4-FFF2-40B4-BE49-F238E27FC236}">
                <a16:creationId xmlns:a16="http://schemas.microsoft.com/office/drawing/2014/main" id="{846A1510-9AE1-49EB-8D43-4C5F13B124BF}"/>
              </a:ext>
            </a:extLst>
          </p:cNvPr>
          <p:cNvSpPr>
            <a:spLocks noGrp="1"/>
          </p:cNvSpPr>
          <p:nvPr>
            <p:ph type="title"/>
          </p:nvPr>
        </p:nvSpPr>
        <p:spPr>
          <a:xfrm>
            <a:off x="4869711" y="151487"/>
            <a:ext cx="4045467" cy="857250"/>
          </a:xfrm>
        </p:spPr>
        <p:txBody>
          <a:bodyPr>
            <a:noAutofit/>
          </a:bodyPr>
          <a:lstStyle/>
          <a:p>
            <a:r>
              <a:rPr lang="en-US" sz="2800" dirty="0"/>
              <a:t>Phylogenetic discordance</a:t>
            </a:r>
            <a:br>
              <a:rPr lang="en-US" sz="2800" dirty="0"/>
            </a:br>
            <a:r>
              <a:rPr lang="en-US" sz="2800" dirty="0"/>
              <a:t>in rodent exomes</a:t>
            </a:r>
          </a:p>
        </p:txBody>
      </p:sp>
    </p:spTree>
    <p:extLst>
      <p:ext uri="{BB962C8B-B14F-4D97-AF65-F5344CB8AC3E}">
        <p14:creationId xmlns:p14="http://schemas.microsoft.com/office/powerpoint/2010/main" val="3131039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clock, screenshot&#10;&#10;Description automatically generated">
            <a:extLst>
              <a:ext uri="{FF2B5EF4-FFF2-40B4-BE49-F238E27FC236}">
                <a16:creationId xmlns:a16="http://schemas.microsoft.com/office/drawing/2014/main" id="{EBB7244D-37CB-448B-E183-7EB5DC936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653" y="293842"/>
            <a:ext cx="6255447" cy="4555816"/>
          </a:xfrm>
          <a:prstGeom prst="rect">
            <a:avLst/>
          </a:prstGeom>
        </p:spPr>
      </p:pic>
      <p:sp>
        <p:nvSpPr>
          <p:cNvPr id="10" name="Title 1">
            <a:extLst>
              <a:ext uri="{FF2B5EF4-FFF2-40B4-BE49-F238E27FC236}">
                <a16:creationId xmlns:a16="http://schemas.microsoft.com/office/drawing/2014/main" id="{5D2DF179-3803-CAB5-1BEA-C56491041075}"/>
              </a:ext>
            </a:extLst>
          </p:cNvPr>
          <p:cNvSpPr>
            <a:spLocks noGrp="1"/>
          </p:cNvSpPr>
          <p:nvPr>
            <p:ph type="title"/>
          </p:nvPr>
        </p:nvSpPr>
        <p:spPr>
          <a:xfrm>
            <a:off x="219075" y="155909"/>
            <a:ext cx="4352925" cy="1859008"/>
          </a:xfrm>
        </p:spPr>
        <p:txBody>
          <a:bodyPr>
            <a:normAutofit fontScale="90000"/>
          </a:bodyPr>
          <a:lstStyle/>
          <a:p>
            <a:r>
              <a:rPr lang="en-US" dirty="0"/>
              <a:t>Does read mapping accurately capture variation among samples?</a:t>
            </a:r>
          </a:p>
        </p:txBody>
      </p:sp>
      <p:sp>
        <p:nvSpPr>
          <p:cNvPr id="2" name="Rectangle 1">
            <a:extLst>
              <a:ext uri="{FF2B5EF4-FFF2-40B4-BE49-F238E27FC236}">
                <a16:creationId xmlns:a16="http://schemas.microsoft.com/office/drawing/2014/main" id="{6CA0A83A-31FF-739F-550B-CEAFD557F0A2}"/>
              </a:ext>
            </a:extLst>
          </p:cNvPr>
          <p:cNvSpPr/>
          <p:nvPr/>
        </p:nvSpPr>
        <p:spPr>
          <a:xfrm>
            <a:off x="2521653" y="3795165"/>
            <a:ext cx="6371494" cy="10544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1E094BEA-AE4B-0B76-30D2-0795B5D05B65}"/>
              </a:ext>
            </a:extLst>
          </p:cNvPr>
          <p:cNvSpPr/>
          <p:nvPr/>
        </p:nvSpPr>
        <p:spPr>
          <a:xfrm>
            <a:off x="3904783" y="3355191"/>
            <a:ext cx="761053" cy="422934"/>
          </a:xfrm>
          <a:prstGeom prst="round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27017206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92BBA8-80E9-4B1D-BEC5-90BC7A85C9B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0"/>
            <a:ext cx="5143500" cy="5143500"/>
          </a:xfrm>
          <a:prstGeom prst="rect">
            <a:avLst/>
          </a:prstGeom>
        </p:spPr>
      </p:pic>
      <p:sp>
        <p:nvSpPr>
          <p:cNvPr id="2" name="Title 1">
            <a:extLst>
              <a:ext uri="{FF2B5EF4-FFF2-40B4-BE49-F238E27FC236}">
                <a16:creationId xmlns:a16="http://schemas.microsoft.com/office/drawing/2014/main" id="{846A1510-9AE1-49EB-8D43-4C5F13B124BF}"/>
              </a:ext>
            </a:extLst>
          </p:cNvPr>
          <p:cNvSpPr>
            <a:spLocks noGrp="1"/>
          </p:cNvSpPr>
          <p:nvPr>
            <p:ph type="title"/>
          </p:nvPr>
        </p:nvSpPr>
        <p:spPr>
          <a:xfrm>
            <a:off x="4131325" y="151487"/>
            <a:ext cx="4783853" cy="857250"/>
          </a:xfrm>
        </p:spPr>
        <p:txBody>
          <a:bodyPr>
            <a:noAutofit/>
          </a:bodyPr>
          <a:lstStyle/>
          <a:p>
            <a:r>
              <a:rPr lang="en-US" sz="2400" dirty="0"/>
              <a:t>Gene concordance factors (</a:t>
            </a:r>
            <a:r>
              <a:rPr lang="en-US" sz="2400" dirty="0" err="1"/>
              <a:t>gCF</a:t>
            </a:r>
            <a:r>
              <a:rPr lang="en-US" sz="2400" dirty="0"/>
              <a:t>) show extensive discordance among rodent exomes</a:t>
            </a:r>
          </a:p>
        </p:txBody>
      </p:sp>
      <p:grpSp>
        <p:nvGrpSpPr>
          <p:cNvPr id="5" name="Group 4">
            <a:extLst>
              <a:ext uri="{FF2B5EF4-FFF2-40B4-BE49-F238E27FC236}">
                <a16:creationId xmlns:a16="http://schemas.microsoft.com/office/drawing/2014/main" id="{B6318704-5BAC-46E6-9191-22B4E2E5FC04}"/>
              </a:ext>
            </a:extLst>
          </p:cNvPr>
          <p:cNvGrpSpPr/>
          <p:nvPr/>
        </p:nvGrpSpPr>
        <p:grpSpPr>
          <a:xfrm>
            <a:off x="4775812" y="2186845"/>
            <a:ext cx="4324120" cy="815247"/>
            <a:chOff x="18203197" y="3322286"/>
            <a:chExt cx="13570174" cy="1086996"/>
          </a:xfrm>
          <a:solidFill>
            <a:schemeClr val="accent4">
              <a:lumMod val="75000"/>
            </a:schemeClr>
          </a:solidFill>
        </p:grpSpPr>
        <p:sp>
          <p:nvSpPr>
            <p:cNvPr id="6" name="Rectangle: Rounded Corners 5">
              <a:extLst>
                <a:ext uri="{FF2B5EF4-FFF2-40B4-BE49-F238E27FC236}">
                  <a16:creationId xmlns:a16="http://schemas.microsoft.com/office/drawing/2014/main" id="{7660F6D5-E8C7-4F5C-9127-E738501B92A9}"/>
                </a:ext>
              </a:extLst>
            </p:cNvPr>
            <p:cNvSpPr/>
            <p:nvPr/>
          </p:nvSpPr>
          <p:spPr>
            <a:xfrm>
              <a:off x="18203197" y="3322286"/>
              <a:ext cx="13570174" cy="108699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57684F2-0CBE-401D-9C65-10847F0C2719}"/>
                    </a:ext>
                  </a:extLst>
                </p:cNvPr>
                <p:cNvSpPr txBox="1"/>
                <p:nvPr/>
              </p:nvSpPr>
              <p:spPr>
                <a:xfrm>
                  <a:off x="18497076" y="3491783"/>
                  <a:ext cx="12999708" cy="804921"/>
                </a:xfrm>
                <a:prstGeom prst="rect">
                  <a:avLst/>
                </a:prstGeom>
                <a:noFill/>
                <a:ln>
                  <a:noFill/>
                </a:ln>
              </p:spPr>
              <p:txBody>
                <a:bodyPr wrap="square" rtlCol="0">
                  <a:spAutoFit/>
                </a:bodyPr>
                <a:lstStyle/>
                <a:p>
                  <a:pPr algn="ctr" defTabSz="685800"/>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𝑔𝐶𝐹</m:t>
                        </m:r>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𝑁𝑢𝑚𝑏𝑒𝑟</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𝑜𝑓</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𝑔𝑒𝑛𝑒</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𝑡𝑟𝑒𝑒𝑠</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𝑤𝑖𝑡h</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𝑏𝑟𝑎𝑛𝑐h</m:t>
                            </m:r>
                          </m:num>
                          <m:den>
                            <m:r>
                              <a:rPr lang="en-US" sz="1600" b="0" i="1" smtClean="0">
                                <a:solidFill>
                                  <a:schemeClr val="tx1"/>
                                </a:solidFill>
                                <a:latin typeface="Cambria Math" panose="02040503050406030204" pitchFamily="18" charset="0"/>
                              </a:rPr>
                              <m:t>𝑇𝑜𝑡𝑎𝑙</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𝑛𝑢𝑚𝑏𝑒𝑟</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𝑜𝑓</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𝑔𝑒𝑛𝑒</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𝑡𝑟𝑒𝑒𝑠</m:t>
                            </m:r>
                          </m:den>
                        </m:f>
                      </m:oMath>
                    </m:oMathPara>
                  </a14:m>
                  <a:endParaRPr lang="en-US" sz="1600" dirty="0">
                    <a:solidFill>
                      <a:schemeClr val="tx1"/>
                    </a:solidFill>
                    <a:latin typeface="Calibri" panose="020F0502020204030204"/>
                  </a:endParaRPr>
                </a:p>
              </p:txBody>
            </p:sp>
          </mc:Choice>
          <mc:Fallback xmlns="">
            <p:sp>
              <p:nvSpPr>
                <p:cNvPr id="8" name="TextBox 7">
                  <a:extLst>
                    <a:ext uri="{FF2B5EF4-FFF2-40B4-BE49-F238E27FC236}">
                      <a16:creationId xmlns:a16="http://schemas.microsoft.com/office/drawing/2014/main" id="{757684F2-0CBE-401D-9C65-10847F0C2719}"/>
                    </a:ext>
                  </a:extLst>
                </p:cNvPr>
                <p:cNvSpPr txBox="1">
                  <a:spLocks noRot="1" noChangeAspect="1" noMove="1" noResize="1" noEditPoints="1" noAdjustHandles="1" noChangeArrowheads="1" noChangeShapeType="1" noTextEdit="1"/>
                </p:cNvSpPr>
                <p:nvPr/>
              </p:nvSpPr>
              <p:spPr>
                <a:xfrm>
                  <a:off x="18497076" y="3491783"/>
                  <a:ext cx="12999708" cy="804921"/>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9984597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0B6EA61-B675-4246-BD8C-8CFA6292914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0"/>
            <a:ext cx="5143500" cy="5143500"/>
          </a:xfrm>
          <a:prstGeom prst="rect">
            <a:avLst/>
          </a:prstGeom>
        </p:spPr>
      </p:pic>
      <p:sp>
        <p:nvSpPr>
          <p:cNvPr id="9" name="Title 1">
            <a:extLst>
              <a:ext uri="{FF2B5EF4-FFF2-40B4-BE49-F238E27FC236}">
                <a16:creationId xmlns:a16="http://schemas.microsoft.com/office/drawing/2014/main" id="{950F672F-062D-482D-A909-4F997CD48103}"/>
              </a:ext>
            </a:extLst>
          </p:cNvPr>
          <p:cNvSpPr>
            <a:spLocks noGrp="1"/>
          </p:cNvSpPr>
          <p:nvPr>
            <p:ph type="title"/>
          </p:nvPr>
        </p:nvSpPr>
        <p:spPr>
          <a:xfrm>
            <a:off x="4131325" y="151487"/>
            <a:ext cx="4783853" cy="857250"/>
          </a:xfrm>
        </p:spPr>
        <p:txBody>
          <a:bodyPr>
            <a:noAutofit/>
          </a:bodyPr>
          <a:lstStyle/>
          <a:p>
            <a:r>
              <a:rPr lang="en-US" sz="2800" dirty="0"/>
              <a:t>Introgression is limited to only a few  murine lineages </a:t>
            </a:r>
          </a:p>
        </p:txBody>
      </p:sp>
    </p:spTree>
    <p:extLst>
      <p:ext uri="{BB962C8B-B14F-4D97-AF65-F5344CB8AC3E}">
        <p14:creationId xmlns:p14="http://schemas.microsoft.com/office/powerpoint/2010/main" val="29033555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1510-9AE1-49EB-8D43-4C5F13B124BF}"/>
              </a:ext>
            </a:extLst>
          </p:cNvPr>
          <p:cNvSpPr>
            <a:spLocks noGrp="1"/>
          </p:cNvSpPr>
          <p:nvPr>
            <p:ph type="title"/>
          </p:nvPr>
        </p:nvSpPr>
        <p:spPr>
          <a:xfrm>
            <a:off x="4137397" y="151487"/>
            <a:ext cx="4777782" cy="857250"/>
          </a:xfrm>
        </p:spPr>
        <p:txBody>
          <a:bodyPr>
            <a:noAutofit/>
          </a:bodyPr>
          <a:lstStyle/>
          <a:p>
            <a:r>
              <a:rPr lang="en-US" sz="2800" dirty="0"/>
              <a:t>How to infer rates while accounting for discordance?</a:t>
            </a:r>
          </a:p>
        </p:txBody>
      </p:sp>
      <p:sp>
        <p:nvSpPr>
          <p:cNvPr id="3" name="TextBox 2">
            <a:extLst>
              <a:ext uri="{FF2B5EF4-FFF2-40B4-BE49-F238E27FC236}">
                <a16:creationId xmlns:a16="http://schemas.microsoft.com/office/drawing/2014/main" id="{601DDCBB-6D94-48D9-B370-79E24ABBE510}"/>
              </a:ext>
            </a:extLst>
          </p:cNvPr>
          <p:cNvSpPr txBox="1"/>
          <p:nvPr/>
        </p:nvSpPr>
        <p:spPr>
          <a:xfrm>
            <a:off x="5006605" y="1254641"/>
            <a:ext cx="3771678" cy="1200329"/>
          </a:xfrm>
          <a:prstGeom prst="rect">
            <a:avLst/>
          </a:prstGeom>
          <a:noFill/>
        </p:spPr>
        <p:txBody>
          <a:bodyPr wrap="square" rtlCol="0">
            <a:spAutoFit/>
          </a:bodyPr>
          <a:lstStyle/>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gene-based</a:t>
            </a:r>
            <a:r>
              <a:rPr lang="en-US" dirty="0">
                <a:latin typeface="Source Sans Pro" panose="020B0503030403020204" pitchFamily="34" charset="0"/>
                <a:ea typeface="Source Sans Pro" panose="020B0503030403020204" pitchFamily="34" charset="0"/>
              </a:rPr>
              <a:t> inferences use gene trees</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endParaRPr lang="en-US" dirty="0">
              <a:latin typeface="Source Sans Pro" panose="020B0503030403020204" pitchFamily="34" charset="0"/>
              <a:ea typeface="Source Sans Pro" panose="020B0503030403020204" pitchFamily="34" charset="0"/>
            </a:endParaRPr>
          </a:p>
        </p:txBody>
      </p:sp>
      <p:pic>
        <p:nvPicPr>
          <p:cNvPr id="5" name="Picture 4">
            <a:extLst>
              <a:ext uri="{FF2B5EF4-FFF2-40B4-BE49-F238E27FC236}">
                <a16:creationId xmlns:a16="http://schemas.microsoft.com/office/drawing/2014/main" id="{1DA0605A-64D1-40BC-B181-AFF8C8F30C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1184" y="634368"/>
            <a:ext cx="3376211" cy="3655868"/>
          </a:xfrm>
          <a:prstGeom prst="rect">
            <a:avLst/>
          </a:prstGeom>
        </p:spPr>
      </p:pic>
      <p:sp>
        <p:nvSpPr>
          <p:cNvPr id="8" name="Rectangle: Rounded Corners 7">
            <a:extLst>
              <a:ext uri="{FF2B5EF4-FFF2-40B4-BE49-F238E27FC236}">
                <a16:creationId xmlns:a16="http://schemas.microsoft.com/office/drawing/2014/main" id="{CA6F1EF3-A546-4660-8028-329C042130AF}"/>
              </a:ext>
            </a:extLst>
          </p:cNvPr>
          <p:cNvSpPr/>
          <p:nvPr/>
        </p:nvSpPr>
        <p:spPr>
          <a:xfrm>
            <a:off x="1745183" y="1957063"/>
            <a:ext cx="1360714" cy="368154"/>
          </a:xfrm>
          <a:prstGeom prst="roundRect">
            <a:avLst/>
          </a:prstGeom>
          <a:solidFill>
            <a:srgbClr val="957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1C9F5A16-3856-44D7-8BA7-91CE0C382C48}"/>
              </a:ext>
            </a:extLst>
          </p:cNvPr>
          <p:cNvSpPr txBox="1"/>
          <p:nvPr/>
        </p:nvSpPr>
        <p:spPr>
          <a:xfrm>
            <a:off x="1745183" y="1955884"/>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0" name="Rectangle: Rounded Corners 9">
            <a:extLst>
              <a:ext uri="{FF2B5EF4-FFF2-40B4-BE49-F238E27FC236}">
                <a16:creationId xmlns:a16="http://schemas.microsoft.com/office/drawing/2014/main" id="{A5DF1B31-FAB7-4EC3-99B5-B6711BB3AE49}"/>
              </a:ext>
            </a:extLst>
          </p:cNvPr>
          <p:cNvSpPr/>
          <p:nvPr/>
        </p:nvSpPr>
        <p:spPr>
          <a:xfrm>
            <a:off x="1745183" y="428400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TextBox 10">
            <a:extLst>
              <a:ext uri="{FF2B5EF4-FFF2-40B4-BE49-F238E27FC236}">
                <a16:creationId xmlns:a16="http://schemas.microsoft.com/office/drawing/2014/main" id="{1322E6D6-8438-4511-A188-1B097DE1C9BE}"/>
              </a:ext>
            </a:extLst>
          </p:cNvPr>
          <p:cNvSpPr txBox="1"/>
          <p:nvPr/>
        </p:nvSpPr>
        <p:spPr>
          <a:xfrm>
            <a:off x="1745183" y="429023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trees</a:t>
            </a:r>
          </a:p>
        </p:txBody>
      </p:sp>
      <p:pic>
        <p:nvPicPr>
          <p:cNvPr id="14" name="Picture 13" descr="A picture containing text, plant&#10;&#10;Description automatically generated">
            <a:extLst>
              <a:ext uri="{FF2B5EF4-FFF2-40B4-BE49-F238E27FC236}">
                <a16:creationId xmlns:a16="http://schemas.microsoft.com/office/drawing/2014/main" id="{4EE2B0E7-EFF0-4AAE-994B-365187A81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688" y="1310226"/>
            <a:ext cx="467595" cy="535160"/>
          </a:xfrm>
          <a:prstGeom prst="rect">
            <a:avLst/>
          </a:prstGeom>
        </p:spPr>
      </p:pic>
      <p:sp>
        <p:nvSpPr>
          <p:cNvPr id="4" name="Rectangle 3">
            <a:extLst>
              <a:ext uri="{FF2B5EF4-FFF2-40B4-BE49-F238E27FC236}">
                <a16:creationId xmlns:a16="http://schemas.microsoft.com/office/drawing/2014/main" id="{7B2A44A9-D1A7-4010-8C44-D7837761E767}"/>
              </a:ext>
            </a:extLst>
          </p:cNvPr>
          <p:cNvSpPr/>
          <p:nvPr/>
        </p:nvSpPr>
        <p:spPr>
          <a:xfrm>
            <a:off x="959517" y="546023"/>
            <a:ext cx="2979543" cy="1908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0994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1DDCBB-6D94-48D9-B370-79E24ABBE510}"/>
              </a:ext>
            </a:extLst>
          </p:cNvPr>
          <p:cNvSpPr txBox="1"/>
          <p:nvPr/>
        </p:nvSpPr>
        <p:spPr>
          <a:xfrm>
            <a:off x="5006605" y="1254641"/>
            <a:ext cx="3771678" cy="1754326"/>
          </a:xfrm>
          <a:prstGeom prst="rect">
            <a:avLst/>
          </a:prstGeom>
          <a:noFill/>
        </p:spPr>
        <p:txBody>
          <a:bodyPr wrap="square" rtlCol="0">
            <a:spAutoFit/>
          </a:bodyPr>
          <a:lstStyle/>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gene-based</a:t>
            </a:r>
            <a:r>
              <a:rPr lang="en-US" dirty="0">
                <a:latin typeface="Source Sans Pro" panose="020B0503030403020204" pitchFamily="34" charset="0"/>
                <a:ea typeface="Source Sans Pro" panose="020B0503030403020204" pitchFamily="34" charset="0"/>
              </a:rPr>
              <a:t> inferences use gene trees</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a:t>
            </a:r>
            <a:r>
              <a:rPr lang="en-US" dirty="0">
                <a:latin typeface="Source Sans Pro" panose="020B0503030403020204" pitchFamily="34" charset="0"/>
                <a:ea typeface="Source Sans Pro" panose="020B0503030403020204" pitchFamily="34" charset="0"/>
              </a:rPr>
              <a:t> inferences use only gene trees that match the species tree?</a:t>
            </a:r>
          </a:p>
        </p:txBody>
      </p:sp>
      <p:pic>
        <p:nvPicPr>
          <p:cNvPr id="5" name="Picture 4">
            <a:extLst>
              <a:ext uri="{FF2B5EF4-FFF2-40B4-BE49-F238E27FC236}">
                <a16:creationId xmlns:a16="http://schemas.microsoft.com/office/drawing/2014/main" id="{1DA0605A-64D1-40BC-B181-AFF8C8F30C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1184" y="634368"/>
            <a:ext cx="3376211" cy="3655868"/>
          </a:xfrm>
          <a:prstGeom prst="rect">
            <a:avLst/>
          </a:prstGeom>
        </p:spPr>
      </p:pic>
      <p:sp>
        <p:nvSpPr>
          <p:cNvPr id="8" name="Rectangle: Rounded Corners 7">
            <a:extLst>
              <a:ext uri="{FF2B5EF4-FFF2-40B4-BE49-F238E27FC236}">
                <a16:creationId xmlns:a16="http://schemas.microsoft.com/office/drawing/2014/main" id="{CA6F1EF3-A546-4660-8028-329C042130AF}"/>
              </a:ext>
            </a:extLst>
          </p:cNvPr>
          <p:cNvSpPr/>
          <p:nvPr/>
        </p:nvSpPr>
        <p:spPr>
          <a:xfrm>
            <a:off x="1745183" y="1957063"/>
            <a:ext cx="1360714" cy="368154"/>
          </a:xfrm>
          <a:prstGeom prst="roundRect">
            <a:avLst/>
          </a:prstGeom>
          <a:solidFill>
            <a:srgbClr val="957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1C9F5A16-3856-44D7-8BA7-91CE0C382C48}"/>
              </a:ext>
            </a:extLst>
          </p:cNvPr>
          <p:cNvSpPr txBox="1"/>
          <p:nvPr/>
        </p:nvSpPr>
        <p:spPr>
          <a:xfrm>
            <a:off x="1745183" y="1955884"/>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0" name="Rectangle: Rounded Corners 9">
            <a:extLst>
              <a:ext uri="{FF2B5EF4-FFF2-40B4-BE49-F238E27FC236}">
                <a16:creationId xmlns:a16="http://schemas.microsoft.com/office/drawing/2014/main" id="{A5DF1B31-FAB7-4EC3-99B5-B6711BB3AE49}"/>
              </a:ext>
            </a:extLst>
          </p:cNvPr>
          <p:cNvSpPr/>
          <p:nvPr/>
        </p:nvSpPr>
        <p:spPr>
          <a:xfrm>
            <a:off x="1745183" y="428400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TextBox 10">
            <a:extLst>
              <a:ext uri="{FF2B5EF4-FFF2-40B4-BE49-F238E27FC236}">
                <a16:creationId xmlns:a16="http://schemas.microsoft.com/office/drawing/2014/main" id="{1322E6D6-8438-4511-A188-1B097DE1C9BE}"/>
              </a:ext>
            </a:extLst>
          </p:cNvPr>
          <p:cNvSpPr txBox="1"/>
          <p:nvPr/>
        </p:nvSpPr>
        <p:spPr>
          <a:xfrm>
            <a:off x="1745183" y="429023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trees</a:t>
            </a:r>
          </a:p>
        </p:txBody>
      </p:sp>
      <p:pic>
        <p:nvPicPr>
          <p:cNvPr id="14" name="Picture 13" descr="A picture containing text, plant&#10;&#10;Description automatically generated">
            <a:extLst>
              <a:ext uri="{FF2B5EF4-FFF2-40B4-BE49-F238E27FC236}">
                <a16:creationId xmlns:a16="http://schemas.microsoft.com/office/drawing/2014/main" id="{4EE2B0E7-EFF0-4AAE-994B-365187A81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688" y="1310226"/>
            <a:ext cx="467595" cy="535160"/>
          </a:xfrm>
          <a:prstGeom prst="rect">
            <a:avLst/>
          </a:prstGeom>
        </p:spPr>
      </p:pic>
      <p:sp>
        <p:nvSpPr>
          <p:cNvPr id="12" name="Title 1">
            <a:extLst>
              <a:ext uri="{FF2B5EF4-FFF2-40B4-BE49-F238E27FC236}">
                <a16:creationId xmlns:a16="http://schemas.microsoft.com/office/drawing/2014/main" id="{BFA133B1-0FBF-4275-A406-D1183961DB23}"/>
              </a:ext>
            </a:extLst>
          </p:cNvPr>
          <p:cNvSpPr>
            <a:spLocks noGrp="1"/>
          </p:cNvSpPr>
          <p:nvPr>
            <p:ph type="title"/>
          </p:nvPr>
        </p:nvSpPr>
        <p:spPr>
          <a:xfrm>
            <a:off x="4137397" y="151487"/>
            <a:ext cx="4777782" cy="857250"/>
          </a:xfrm>
        </p:spPr>
        <p:txBody>
          <a:bodyPr>
            <a:noAutofit/>
          </a:bodyPr>
          <a:lstStyle/>
          <a:p>
            <a:r>
              <a:rPr lang="en-US" sz="2800" dirty="0"/>
              <a:t>How to infer rates while accounting for discordance?</a:t>
            </a:r>
          </a:p>
        </p:txBody>
      </p:sp>
      <p:pic>
        <p:nvPicPr>
          <p:cNvPr id="13" name="Picture 12" descr="A picture containing text, plant&#10;&#10;Description automatically generated">
            <a:extLst>
              <a:ext uri="{FF2B5EF4-FFF2-40B4-BE49-F238E27FC236}">
                <a16:creationId xmlns:a16="http://schemas.microsoft.com/office/drawing/2014/main" id="{0C450461-F4AD-4866-B980-6B28546446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374" y="2496701"/>
            <a:ext cx="467595" cy="535160"/>
          </a:xfrm>
          <a:prstGeom prst="rect">
            <a:avLst/>
          </a:prstGeom>
        </p:spPr>
      </p:pic>
    </p:spTree>
    <p:extLst>
      <p:ext uri="{BB962C8B-B14F-4D97-AF65-F5344CB8AC3E}">
        <p14:creationId xmlns:p14="http://schemas.microsoft.com/office/powerpoint/2010/main" val="21452802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1DDCBB-6D94-48D9-B370-79E24ABBE510}"/>
              </a:ext>
            </a:extLst>
          </p:cNvPr>
          <p:cNvSpPr txBox="1"/>
          <p:nvPr/>
        </p:nvSpPr>
        <p:spPr>
          <a:xfrm>
            <a:off x="5006605" y="1254641"/>
            <a:ext cx="3771678" cy="1754326"/>
          </a:xfrm>
          <a:prstGeom prst="rect">
            <a:avLst/>
          </a:prstGeom>
          <a:noFill/>
        </p:spPr>
        <p:txBody>
          <a:bodyPr wrap="square" rtlCol="0">
            <a:spAutoFit/>
          </a:bodyPr>
          <a:lstStyle/>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gene-based</a:t>
            </a:r>
            <a:r>
              <a:rPr lang="en-US" dirty="0">
                <a:latin typeface="Source Sans Pro" panose="020B0503030403020204" pitchFamily="34" charset="0"/>
                <a:ea typeface="Source Sans Pro" panose="020B0503030403020204" pitchFamily="34" charset="0"/>
              </a:rPr>
              <a:t> inferences use gene trees</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a:t>
            </a:r>
            <a:r>
              <a:rPr lang="en-US" dirty="0">
                <a:latin typeface="Source Sans Pro" panose="020B0503030403020204" pitchFamily="34" charset="0"/>
                <a:ea typeface="Source Sans Pro" panose="020B0503030403020204" pitchFamily="34" charset="0"/>
              </a:rPr>
              <a:t> inferences use only gene trees that match the species tree?</a:t>
            </a:r>
          </a:p>
        </p:txBody>
      </p:sp>
      <p:pic>
        <p:nvPicPr>
          <p:cNvPr id="5" name="Picture 4">
            <a:extLst>
              <a:ext uri="{FF2B5EF4-FFF2-40B4-BE49-F238E27FC236}">
                <a16:creationId xmlns:a16="http://schemas.microsoft.com/office/drawing/2014/main" id="{1DA0605A-64D1-40BC-B181-AFF8C8F30C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1184" y="634368"/>
            <a:ext cx="3376211" cy="3655868"/>
          </a:xfrm>
          <a:prstGeom prst="rect">
            <a:avLst/>
          </a:prstGeom>
        </p:spPr>
      </p:pic>
      <p:sp>
        <p:nvSpPr>
          <p:cNvPr id="8" name="Rectangle: Rounded Corners 7">
            <a:extLst>
              <a:ext uri="{FF2B5EF4-FFF2-40B4-BE49-F238E27FC236}">
                <a16:creationId xmlns:a16="http://schemas.microsoft.com/office/drawing/2014/main" id="{CA6F1EF3-A546-4660-8028-329C042130AF}"/>
              </a:ext>
            </a:extLst>
          </p:cNvPr>
          <p:cNvSpPr/>
          <p:nvPr/>
        </p:nvSpPr>
        <p:spPr>
          <a:xfrm>
            <a:off x="1745183" y="1957063"/>
            <a:ext cx="1360714" cy="368154"/>
          </a:xfrm>
          <a:prstGeom prst="roundRect">
            <a:avLst/>
          </a:prstGeom>
          <a:solidFill>
            <a:srgbClr val="957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1C9F5A16-3856-44D7-8BA7-91CE0C382C48}"/>
              </a:ext>
            </a:extLst>
          </p:cNvPr>
          <p:cNvSpPr txBox="1"/>
          <p:nvPr/>
        </p:nvSpPr>
        <p:spPr>
          <a:xfrm>
            <a:off x="1745183" y="1955884"/>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0" name="Rectangle: Rounded Corners 9">
            <a:extLst>
              <a:ext uri="{FF2B5EF4-FFF2-40B4-BE49-F238E27FC236}">
                <a16:creationId xmlns:a16="http://schemas.microsoft.com/office/drawing/2014/main" id="{A5DF1B31-FAB7-4EC3-99B5-B6711BB3AE49}"/>
              </a:ext>
            </a:extLst>
          </p:cNvPr>
          <p:cNvSpPr/>
          <p:nvPr/>
        </p:nvSpPr>
        <p:spPr>
          <a:xfrm>
            <a:off x="1745183" y="428400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TextBox 10">
            <a:extLst>
              <a:ext uri="{FF2B5EF4-FFF2-40B4-BE49-F238E27FC236}">
                <a16:creationId xmlns:a16="http://schemas.microsoft.com/office/drawing/2014/main" id="{1322E6D6-8438-4511-A188-1B097DE1C9BE}"/>
              </a:ext>
            </a:extLst>
          </p:cNvPr>
          <p:cNvSpPr txBox="1"/>
          <p:nvPr/>
        </p:nvSpPr>
        <p:spPr>
          <a:xfrm>
            <a:off x="1745183" y="429023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trees</a:t>
            </a:r>
          </a:p>
        </p:txBody>
      </p:sp>
      <p:pic>
        <p:nvPicPr>
          <p:cNvPr id="14" name="Picture 13" descr="A picture containing text, plant&#10;&#10;Description automatically generated">
            <a:extLst>
              <a:ext uri="{FF2B5EF4-FFF2-40B4-BE49-F238E27FC236}">
                <a16:creationId xmlns:a16="http://schemas.microsoft.com/office/drawing/2014/main" id="{4EE2B0E7-EFF0-4AAE-994B-365187A81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688" y="1310226"/>
            <a:ext cx="467595" cy="535160"/>
          </a:xfrm>
          <a:prstGeom prst="rect">
            <a:avLst/>
          </a:prstGeom>
        </p:spPr>
      </p:pic>
      <p:pic>
        <p:nvPicPr>
          <p:cNvPr id="6" name="Picture 5" descr="Shape, icon&#10;&#10;Description automatically generated with medium confidence">
            <a:extLst>
              <a:ext uri="{FF2B5EF4-FFF2-40B4-BE49-F238E27FC236}">
                <a16:creationId xmlns:a16="http://schemas.microsoft.com/office/drawing/2014/main" id="{08C7E2A5-C650-481A-AC70-94551DB742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1202" y="2631186"/>
            <a:ext cx="476173" cy="537495"/>
          </a:xfrm>
          <a:prstGeom prst="rect">
            <a:avLst/>
          </a:prstGeom>
        </p:spPr>
      </p:pic>
      <p:pic>
        <p:nvPicPr>
          <p:cNvPr id="12" name="Picture 11" descr="Shape, icon&#10;&#10;Description automatically generated with medium confidence">
            <a:extLst>
              <a:ext uri="{FF2B5EF4-FFF2-40B4-BE49-F238E27FC236}">
                <a16:creationId xmlns:a16="http://schemas.microsoft.com/office/drawing/2014/main" id="{F7F2F2D8-1F8D-4B6D-BB97-4AEC83E5FA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3137" y="2579285"/>
            <a:ext cx="476173" cy="537495"/>
          </a:xfrm>
          <a:prstGeom prst="rect">
            <a:avLst/>
          </a:prstGeom>
        </p:spPr>
      </p:pic>
      <p:pic>
        <p:nvPicPr>
          <p:cNvPr id="13" name="Picture 12" descr="Shape, icon&#10;&#10;Description automatically generated with medium confidence">
            <a:extLst>
              <a:ext uri="{FF2B5EF4-FFF2-40B4-BE49-F238E27FC236}">
                <a16:creationId xmlns:a16="http://schemas.microsoft.com/office/drawing/2014/main" id="{BD688939-64F5-49BE-8C86-ADD1670DF6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0439" y="3505073"/>
            <a:ext cx="476173" cy="537495"/>
          </a:xfrm>
          <a:prstGeom prst="rect">
            <a:avLst/>
          </a:prstGeom>
        </p:spPr>
      </p:pic>
      <p:pic>
        <p:nvPicPr>
          <p:cNvPr id="15" name="Picture 14" descr="Shape, icon&#10;&#10;Description automatically generated with medium confidence">
            <a:extLst>
              <a:ext uri="{FF2B5EF4-FFF2-40B4-BE49-F238E27FC236}">
                <a16:creationId xmlns:a16="http://schemas.microsoft.com/office/drawing/2014/main" id="{DEE13B06-BB7F-4ADE-8107-B7FFF80FFB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5867" y="3519620"/>
            <a:ext cx="476173" cy="537495"/>
          </a:xfrm>
          <a:prstGeom prst="rect">
            <a:avLst/>
          </a:prstGeom>
        </p:spPr>
      </p:pic>
      <p:sp>
        <p:nvSpPr>
          <p:cNvPr id="18" name="Title 1">
            <a:extLst>
              <a:ext uri="{FF2B5EF4-FFF2-40B4-BE49-F238E27FC236}">
                <a16:creationId xmlns:a16="http://schemas.microsoft.com/office/drawing/2014/main" id="{A0D31CBC-1283-411C-85F2-FEA54E8FC008}"/>
              </a:ext>
            </a:extLst>
          </p:cNvPr>
          <p:cNvSpPr txBox="1">
            <a:spLocks/>
          </p:cNvSpPr>
          <p:nvPr/>
        </p:nvSpPr>
        <p:spPr>
          <a:xfrm>
            <a:off x="4137397" y="151487"/>
            <a:ext cx="4777782" cy="857250"/>
          </a:xfrm>
          <a:prstGeom prst="rect">
            <a:avLst/>
          </a:prstGeom>
        </p:spPr>
        <p:txBody>
          <a:bodyPr vert="horz" lIns="91438" tIns="45719" rIns="91438" bIns="45719" rtlCol="0" anchor="ctr">
            <a:noAutofit/>
          </a:bodyPr>
          <a:lstStyle>
            <a:lvl1pPr algn="l" defTabSz="914378" rtl="0" eaLnBrk="1" latinLnBrk="0" hangingPunct="1">
              <a:spcBef>
                <a:spcPct val="0"/>
              </a:spcBef>
              <a:buNone/>
              <a:defRPr sz="3600" i="0" kern="1200">
                <a:solidFill>
                  <a:schemeClr val="tx1"/>
                </a:solidFill>
                <a:latin typeface="Source Sans Pro" panose="020B0604020202020204" pitchFamily="34" charset="0"/>
                <a:ea typeface="+mj-ea"/>
                <a:cs typeface="+mj-cs"/>
              </a:defRPr>
            </a:lvl1pPr>
          </a:lstStyle>
          <a:p>
            <a:r>
              <a:rPr lang="en-US" sz="2800"/>
              <a:t>How to infer rates while accounting for discordance?</a:t>
            </a:r>
            <a:endParaRPr lang="en-US" sz="2800" dirty="0"/>
          </a:p>
        </p:txBody>
      </p:sp>
      <p:pic>
        <p:nvPicPr>
          <p:cNvPr id="16" name="Picture 15" descr="A picture containing text, plant&#10;&#10;Description automatically generated">
            <a:extLst>
              <a:ext uri="{FF2B5EF4-FFF2-40B4-BE49-F238E27FC236}">
                <a16:creationId xmlns:a16="http://schemas.microsoft.com/office/drawing/2014/main" id="{2FFC1108-B2D3-4448-B92B-347D311A55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374" y="2496701"/>
            <a:ext cx="467595" cy="535160"/>
          </a:xfrm>
          <a:prstGeom prst="rect">
            <a:avLst/>
          </a:prstGeom>
        </p:spPr>
      </p:pic>
    </p:spTree>
    <p:extLst>
      <p:ext uri="{BB962C8B-B14F-4D97-AF65-F5344CB8AC3E}">
        <p14:creationId xmlns:p14="http://schemas.microsoft.com/office/powerpoint/2010/main" val="41995824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1DDCBB-6D94-48D9-B370-79E24ABBE510}"/>
              </a:ext>
            </a:extLst>
          </p:cNvPr>
          <p:cNvSpPr txBox="1"/>
          <p:nvPr/>
        </p:nvSpPr>
        <p:spPr>
          <a:xfrm>
            <a:off x="5006605" y="1254641"/>
            <a:ext cx="3771678" cy="1754326"/>
          </a:xfrm>
          <a:prstGeom prst="rect">
            <a:avLst/>
          </a:prstGeom>
          <a:noFill/>
        </p:spPr>
        <p:txBody>
          <a:bodyPr wrap="square" rtlCol="0">
            <a:spAutoFit/>
          </a:bodyPr>
          <a:lstStyle/>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gene-based</a:t>
            </a:r>
            <a:r>
              <a:rPr lang="en-US" dirty="0">
                <a:latin typeface="Source Sans Pro" panose="020B0503030403020204" pitchFamily="34" charset="0"/>
                <a:ea typeface="Source Sans Pro" panose="020B0503030403020204" pitchFamily="34" charset="0"/>
              </a:rPr>
              <a:t> inferences use gene trees</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a:t>
            </a:r>
            <a:r>
              <a:rPr lang="en-US" dirty="0">
                <a:latin typeface="Source Sans Pro" panose="020B0503030403020204" pitchFamily="34" charset="0"/>
                <a:ea typeface="Source Sans Pro" panose="020B0503030403020204" pitchFamily="34" charset="0"/>
              </a:rPr>
              <a:t> inferences use only gene trees that match the species tree?</a:t>
            </a:r>
          </a:p>
        </p:txBody>
      </p:sp>
      <p:pic>
        <p:nvPicPr>
          <p:cNvPr id="5" name="Picture 4">
            <a:extLst>
              <a:ext uri="{FF2B5EF4-FFF2-40B4-BE49-F238E27FC236}">
                <a16:creationId xmlns:a16="http://schemas.microsoft.com/office/drawing/2014/main" id="{1DA0605A-64D1-40BC-B181-AFF8C8F30C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1184" y="634368"/>
            <a:ext cx="3376211" cy="3655868"/>
          </a:xfrm>
          <a:prstGeom prst="rect">
            <a:avLst/>
          </a:prstGeom>
        </p:spPr>
      </p:pic>
      <p:sp>
        <p:nvSpPr>
          <p:cNvPr id="8" name="Rectangle: Rounded Corners 7">
            <a:extLst>
              <a:ext uri="{FF2B5EF4-FFF2-40B4-BE49-F238E27FC236}">
                <a16:creationId xmlns:a16="http://schemas.microsoft.com/office/drawing/2014/main" id="{CA6F1EF3-A546-4660-8028-329C042130AF}"/>
              </a:ext>
            </a:extLst>
          </p:cNvPr>
          <p:cNvSpPr/>
          <p:nvPr/>
        </p:nvSpPr>
        <p:spPr>
          <a:xfrm>
            <a:off x="1745183" y="1957063"/>
            <a:ext cx="1360714" cy="368154"/>
          </a:xfrm>
          <a:prstGeom prst="roundRect">
            <a:avLst/>
          </a:prstGeom>
          <a:solidFill>
            <a:srgbClr val="957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1C9F5A16-3856-44D7-8BA7-91CE0C382C48}"/>
              </a:ext>
            </a:extLst>
          </p:cNvPr>
          <p:cNvSpPr txBox="1"/>
          <p:nvPr/>
        </p:nvSpPr>
        <p:spPr>
          <a:xfrm>
            <a:off x="1745183" y="1955884"/>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0" name="Rectangle: Rounded Corners 9">
            <a:extLst>
              <a:ext uri="{FF2B5EF4-FFF2-40B4-BE49-F238E27FC236}">
                <a16:creationId xmlns:a16="http://schemas.microsoft.com/office/drawing/2014/main" id="{A5DF1B31-FAB7-4EC3-99B5-B6711BB3AE49}"/>
              </a:ext>
            </a:extLst>
          </p:cNvPr>
          <p:cNvSpPr/>
          <p:nvPr/>
        </p:nvSpPr>
        <p:spPr>
          <a:xfrm>
            <a:off x="1745183" y="428400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TextBox 10">
            <a:extLst>
              <a:ext uri="{FF2B5EF4-FFF2-40B4-BE49-F238E27FC236}">
                <a16:creationId xmlns:a16="http://schemas.microsoft.com/office/drawing/2014/main" id="{1322E6D6-8438-4511-A188-1B097DE1C9BE}"/>
              </a:ext>
            </a:extLst>
          </p:cNvPr>
          <p:cNvSpPr txBox="1"/>
          <p:nvPr/>
        </p:nvSpPr>
        <p:spPr>
          <a:xfrm>
            <a:off x="1745183" y="429023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trees</a:t>
            </a:r>
          </a:p>
        </p:txBody>
      </p:sp>
      <p:pic>
        <p:nvPicPr>
          <p:cNvPr id="14" name="Picture 13" descr="A picture containing text, plant&#10;&#10;Description automatically generated">
            <a:extLst>
              <a:ext uri="{FF2B5EF4-FFF2-40B4-BE49-F238E27FC236}">
                <a16:creationId xmlns:a16="http://schemas.microsoft.com/office/drawing/2014/main" id="{4EE2B0E7-EFF0-4AAE-994B-365187A81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688" y="1310226"/>
            <a:ext cx="467595" cy="535160"/>
          </a:xfrm>
          <a:prstGeom prst="rect">
            <a:avLst/>
          </a:prstGeom>
        </p:spPr>
      </p:pic>
      <p:pic>
        <p:nvPicPr>
          <p:cNvPr id="6" name="Picture 5" descr="Shape, icon&#10;&#10;Description automatically generated with medium confidence">
            <a:extLst>
              <a:ext uri="{FF2B5EF4-FFF2-40B4-BE49-F238E27FC236}">
                <a16:creationId xmlns:a16="http://schemas.microsoft.com/office/drawing/2014/main" id="{08C7E2A5-C650-481A-AC70-94551DB742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1202" y="2631186"/>
            <a:ext cx="476173" cy="537495"/>
          </a:xfrm>
          <a:prstGeom prst="rect">
            <a:avLst/>
          </a:prstGeom>
        </p:spPr>
      </p:pic>
      <p:pic>
        <p:nvPicPr>
          <p:cNvPr id="12" name="Picture 11" descr="Shape, icon&#10;&#10;Description automatically generated with medium confidence">
            <a:extLst>
              <a:ext uri="{FF2B5EF4-FFF2-40B4-BE49-F238E27FC236}">
                <a16:creationId xmlns:a16="http://schemas.microsoft.com/office/drawing/2014/main" id="{F7F2F2D8-1F8D-4B6D-BB97-4AEC83E5FA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3137" y="2579285"/>
            <a:ext cx="476173" cy="537495"/>
          </a:xfrm>
          <a:prstGeom prst="rect">
            <a:avLst/>
          </a:prstGeom>
        </p:spPr>
      </p:pic>
      <p:pic>
        <p:nvPicPr>
          <p:cNvPr id="13" name="Picture 12" descr="Shape, icon&#10;&#10;Description automatically generated with medium confidence">
            <a:extLst>
              <a:ext uri="{FF2B5EF4-FFF2-40B4-BE49-F238E27FC236}">
                <a16:creationId xmlns:a16="http://schemas.microsoft.com/office/drawing/2014/main" id="{BD688939-64F5-49BE-8C86-ADD1670DF6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0439" y="3505073"/>
            <a:ext cx="476173" cy="537495"/>
          </a:xfrm>
          <a:prstGeom prst="rect">
            <a:avLst/>
          </a:prstGeom>
        </p:spPr>
      </p:pic>
      <p:pic>
        <p:nvPicPr>
          <p:cNvPr id="15" name="Picture 14" descr="Shape, icon&#10;&#10;Description automatically generated with medium confidence">
            <a:extLst>
              <a:ext uri="{FF2B5EF4-FFF2-40B4-BE49-F238E27FC236}">
                <a16:creationId xmlns:a16="http://schemas.microsoft.com/office/drawing/2014/main" id="{DEE13B06-BB7F-4ADE-8107-B7FFF80FFB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5867" y="3519620"/>
            <a:ext cx="476173" cy="537495"/>
          </a:xfrm>
          <a:prstGeom prst="rect">
            <a:avLst/>
          </a:prstGeom>
        </p:spPr>
      </p:pic>
      <p:sp>
        <p:nvSpPr>
          <p:cNvPr id="18" name="Title 1">
            <a:extLst>
              <a:ext uri="{FF2B5EF4-FFF2-40B4-BE49-F238E27FC236}">
                <a16:creationId xmlns:a16="http://schemas.microsoft.com/office/drawing/2014/main" id="{A0D31CBC-1283-411C-85F2-FEA54E8FC008}"/>
              </a:ext>
            </a:extLst>
          </p:cNvPr>
          <p:cNvSpPr txBox="1">
            <a:spLocks/>
          </p:cNvSpPr>
          <p:nvPr/>
        </p:nvSpPr>
        <p:spPr>
          <a:xfrm>
            <a:off x="4137397" y="151487"/>
            <a:ext cx="4777782" cy="857250"/>
          </a:xfrm>
          <a:prstGeom prst="rect">
            <a:avLst/>
          </a:prstGeom>
        </p:spPr>
        <p:txBody>
          <a:bodyPr vert="horz" lIns="91438" tIns="45719" rIns="91438" bIns="45719" rtlCol="0" anchor="ctr">
            <a:noAutofit/>
          </a:bodyPr>
          <a:lstStyle>
            <a:lvl1pPr algn="l" defTabSz="914378" rtl="0" eaLnBrk="1" latinLnBrk="0" hangingPunct="1">
              <a:spcBef>
                <a:spcPct val="0"/>
              </a:spcBef>
              <a:buNone/>
              <a:defRPr sz="3600" i="0" kern="1200">
                <a:solidFill>
                  <a:schemeClr val="tx1"/>
                </a:solidFill>
                <a:latin typeface="Source Sans Pro" panose="020B0604020202020204" pitchFamily="34" charset="0"/>
                <a:ea typeface="+mj-ea"/>
                <a:cs typeface="+mj-cs"/>
              </a:defRPr>
            </a:lvl1pPr>
          </a:lstStyle>
          <a:p>
            <a:r>
              <a:rPr lang="en-US" sz="2800"/>
              <a:t>How to infer rates while accounting for discordance?</a:t>
            </a:r>
            <a:endParaRPr lang="en-US" sz="2800" dirty="0"/>
          </a:p>
        </p:txBody>
      </p:sp>
      <p:pic>
        <p:nvPicPr>
          <p:cNvPr id="17" name="Picture 16" descr="Shape, icon&#10;&#10;Description automatically generated with medium confidence">
            <a:extLst>
              <a:ext uri="{FF2B5EF4-FFF2-40B4-BE49-F238E27FC236}">
                <a16:creationId xmlns:a16="http://schemas.microsoft.com/office/drawing/2014/main" id="{5DF82F57-1742-45FC-BE82-DEAE54B6D3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4357" y="2278554"/>
            <a:ext cx="476173" cy="537495"/>
          </a:xfrm>
          <a:prstGeom prst="rect">
            <a:avLst/>
          </a:prstGeom>
        </p:spPr>
      </p:pic>
      <p:pic>
        <p:nvPicPr>
          <p:cNvPr id="16" name="Picture 15" descr="A picture containing text, plant&#10;&#10;Description automatically generated">
            <a:extLst>
              <a:ext uri="{FF2B5EF4-FFF2-40B4-BE49-F238E27FC236}">
                <a16:creationId xmlns:a16="http://schemas.microsoft.com/office/drawing/2014/main" id="{2FFC1108-B2D3-4448-B92B-347D311A55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374" y="2496701"/>
            <a:ext cx="467595" cy="535160"/>
          </a:xfrm>
          <a:prstGeom prst="rect">
            <a:avLst/>
          </a:prstGeom>
        </p:spPr>
      </p:pic>
    </p:spTree>
    <p:extLst>
      <p:ext uri="{BB962C8B-B14F-4D97-AF65-F5344CB8AC3E}">
        <p14:creationId xmlns:p14="http://schemas.microsoft.com/office/powerpoint/2010/main" val="27082405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1DDCBB-6D94-48D9-B370-79E24ABBE510}"/>
              </a:ext>
            </a:extLst>
          </p:cNvPr>
          <p:cNvSpPr txBox="1"/>
          <p:nvPr/>
        </p:nvSpPr>
        <p:spPr>
          <a:xfrm>
            <a:off x="5006605" y="1254641"/>
            <a:ext cx="3771678" cy="2585323"/>
          </a:xfrm>
          <a:prstGeom prst="rect">
            <a:avLst/>
          </a:prstGeom>
          <a:noFill/>
        </p:spPr>
        <p:txBody>
          <a:bodyPr wrap="square" rtlCol="0">
            <a:spAutoFit/>
          </a:bodyPr>
          <a:lstStyle/>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gene-based</a:t>
            </a:r>
            <a:r>
              <a:rPr lang="en-US" dirty="0">
                <a:latin typeface="Source Sans Pro" panose="020B0503030403020204" pitchFamily="34" charset="0"/>
                <a:ea typeface="Source Sans Pro" panose="020B0503030403020204" pitchFamily="34" charset="0"/>
              </a:rPr>
              <a:t> inferences use gene trees</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a:t>
            </a:r>
            <a:r>
              <a:rPr lang="en-US" dirty="0">
                <a:latin typeface="Source Sans Pro" panose="020B0503030403020204" pitchFamily="34" charset="0"/>
                <a:ea typeface="Source Sans Pro" panose="020B0503030403020204" pitchFamily="34" charset="0"/>
              </a:rPr>
              <a:t> inferences use only gene trees that match the species tree?</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 </a:t>
            </a:r>
            <a:r>
              <a:rPr lang="en-US" dirty="0">
                <a:latin typeface="Source Sans Pro" panose="020B0503030403020204" pitchFamily="34" charset="0"/>
                <a:ea typeface="Source Sans Pro" panose="020B0503030403020204" pitchFamily="34" charset="0"/>
              </a:rPr>
              <a:t>inferences, count substitutions by branch</a:t>
            </a:r>
          </a:p>
        </p:txBody>
      </p:sp>
      <p:pic>
        <p:nvPicPr>
          <p:cNvPr id="5" name="Picture 4">
            <a:extLst>
              <a:ext uri="{FF2B5EF4-FFF2-40B4-BE49-F238E27FC236}">
                <a16:creationId xmlns:a16="http://schemas.microsoft.com/office/drawing/2014/main" id="{1DA0605A-64D1-40BC-B181-AFF8C8F30C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1184" y="634368"/>
            <a:ext cx="3376211" cy="3655867"/>
          </a:xfrm>
          <a:prstGeom prst="rect">
            <a:avLst/>
          </a:prstGeom>
        </p:spPr>
      </p:pic>
      <p:sp>
        <p:nvSpPr>
          <p:cNvPr id="8" name="Rectangle: Rounded Corners 7">
            <a:extLst>
              <a:ext uri="{FF2B5EF4-FFF2-40B4-BE49-F238E27FC236}">
                <a16:creationId xmlns:a16="http://schemas.microsoft.com/office/drawing/2014/main" id="{CA6F1EF3-A546-4660-8028-329C042130AF}"/>
              </a:ext>
            </a:extLst>
          </p:cNvPr>
          <p:cNvSpPr/>
          <p:nvPr/>
        </p:nvSpPr>
        <p:spPr>
          <a:xfrm>
            <a:off x="1745183" y="1957063"/>
            <a:ext cx="1360714" cy="368154"/>
          </a:xfrm>
          <a:prstGeom prst="roundRect">
            <a:avLst/>
          </a:prstGeom>
          <a:solidFill>
            <a:srgbClr val="957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1C9F5A16-3856-44D7-8BA7-91CE0C382C48}"/>
              </a:ext>
            </a:extLst>
          </p:cNvPr>
          <p:cNvSpPr txBox="1"/>
          <p:nvPr/>
        </p:nvSpPr>
        <p:spPr>
          <a:xfrm>
            <a:off x="1745183" y="1955884"/>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0" name="Rectangle: Rounded Corners 9">
            <a:extLst>
              <a:ext uri="{FF2B5EF4-FFF2-40B4-BE49-F238E27FC236}">
                <a16:creationId xmlns:a16="http://schemas.microsoft.com/office/drawing/2014/main" id="{A5DF1B31-FAB7-4EC3-99B5-B6711BB3AE49}"/>
              </a:ext>
            </a:extLst>
          </p:cNvPr>
          <p:cNvSpPr/>
          <p:nvPr/>
        </p:nvSpPr>
        <p:spPr>
          <a:xfrm>
            <a:off x="1745183" y="428400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TextBox 10">
            <a:extLst>
              <a:ext uri="{FF2B5EF4-FFF2-40B4-BE49-F238E27FC236}">
                <a16:creationId xmlns:a16="http://schemas.microsoft.com/office/drawing/2014/main" id="{1322E6D6-8438-4511-A188-1B097DE1C9BE}"/>
              </a:ext>
            </a:extLst>
          </p:cNvPr>
          <p:cNvSpPr txBox="1"/>
          <p:nvPr/>
        </p:nvSpPr>
        <p:spPr>
          <a:xfrm>
            <a:off x="1745183" y="429023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trees</a:t>
            </a:r>
          </a:p>
        </p:txBody>
      </p:sp>
      <p:pic>
        <p:nvPicPr>
          <p:cNvPr id="14" name="Picture 13" descr="A picture containing text, plant&#10;&#10;Description automatically generated">
            <a:extLst>
              <a:ext uri="{FF2B5EF4-FFF2-40B4-BE49-F238E27FC236}">
                <a16:creationId xmlns:a16="http://schemas.microsoft.com/office/drawing/2014/main" id="{4EE2B0E7-EFF0-4AAE-994B-365187A81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688" y="1310226"/>
            <a:ext cx="467595" cy="535160"/>
          </a:xfrm>
          <a:prstGeom prst="rect">
            <a:avLst/>
          </a:prstGeom>
        </p:spPr>
      </p:pic>
      <p:pic>
        <p:nvPicPr>
          <p:cNvPr id="16" name="Picture 15" descr="Shape, icon&#10;&#10;Description automatically generated with medium confidence">
            <a:extLst>
              <a:ext uri="{FF2B5EF4-FFF2-40B4-BE49-F238E27FC236}">
                <a16:creationId xmlns:a16="http://schemas.microsoft.com/office/drawing/2014/main" id="{3A0C513F-A782-4231-8C84-D284E56F3C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4357" y="2278554"/>
            <a:ext cx="476173" cy="537495"/>
          </a:xfrm>
          <a:prstGeom prst="rect">
            <a:avLst/>
          </a:prstGeom>
        </p:spPr>
      </p:pic>
      <p:sp>
        <p:nvSpPr>
          <p:cNvPr id="18" name="Title 1">
            <a:extLst>
              <a:ext uri="{FF2B5EF4-FFF2-40B4-BE49-F238E27FC236}">
                <a16:creationId xmlns:a16="http://schemas.microsoft.com/office/drawing/2014/main" id="{4C99CECA-387B-4736-8B7B-AEE958F4AB6F}"/>
              </a:ext>
            </a:extLst>
          </p:cNvPr>
          <p:cNvSpPr>
            <a:spLocks noGrp="1"/>
          </p:cNvSpPr>
          <p:nvPr>
            <p:ph type="title"/>
          </p:nvPr>
        </p:nvSpPr>
        <p:spPr>
          <a:xfrm>
            <a:off x="4137397" y="151487"/>
            <a:ext cx="4777782" cy="857250"/>
          </a:xfrm>
        </p:spPr>
        <p:txBody>
          <a:bodyPr>
            <a:noAutofit/>
          </a:bodyPr>
          <a:lstStyle/>
          <a:p>
            <a:r>
              <a:rPr lang="en-US" sz="2800" dirty="0"/>
              <a:t>How to infer rates while accounting for discordance?</a:t>
            </a:r>
          </a:p>
        </p:txBody>
      </p:sp>
    </p:spTree>
    <p:extLst>
      <p:ext uri="{BB962C8B-B14F-4D97-AF65-F5344CB8AC3E}">
        <p14:creationId xmlns:p14="http://schemas.microsoft.com/office/powerpoint/2010/main" val="41785696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1DDCBB-6D94-48D9-B370-79E24ABBE510}"/>
              </a:ext>
            </a:extLst>
          </p:cNvPr>
          <p:cNvSpPr txBox="1"/>
          <p:nvPr/>
        </p:nvSpPr>
        <p:spPr>
          <a:xfrm>
            <a:off x="5006605" y="1254641"/>
            <a:ext cx="3771678" cy="2585323"/>
          </a:xfrm>
          <a:prstGeom prst="rect">
            <a:avLst/>
          </a:prstGeom>
          <a:noFill/>
        </p:spPr>
        <p:txBody>
          <a:bodyPr wrap="square" rtlCol="0">
            <a:spAutoFit/>
          </a:bodyPr>
          <a:lstStyle/>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gene-based</a:t>
            </a:r>
            <a:r>
              <a:rPr lang="en-US" dirty="0">
                <a:latin typeface="Source Sans Pro" panose="020B0503030403020204" pitchFamily="34" charset="0"/>
                <a:ea typeface="Source Sans Pro" panose="020B0503030403020204" pitchFamily="34" charset="0"/>
              </a:rPr>
              <a:t> inferences use gene trees</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a:t>
            </a:r>
            <a:r>
              <a:rPr lang="en-US" dirty="0">
                <a:latin typeface="Source Sans Pro" panose="020B0503030403020204" pitchFamily="34" charset="0"/>
                <a:ea typeface="Source Sans Pro" panose="020B0503030403020204" pitchFamily="34" charset="0"/>
              </a:rPr>
              <a:t> inferences use only gene trees that match the species tree?</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 </a:t>
            </a:r>
            <a:r>
              <a:rPr lang="en-US" dirty="0">
                <a:latin typeface="Source Sans Pro" panose="020B0503030403020204" pitchFamily="34" charset="0"/>
                <a:ea typeface="Source Sans Pro" panose="020B0503030403020204" pitchFamily="34" charset="0"/>
              </a:rPr>
              <a:t>inferences, count substitutions by branch</a:t>
            </a:r>
          </a:p>
        </p:txBody>
      </p:sp>
      <p:pic>
        <p:nvPicPr>
          <p:cNvPr id="5" name="Picture 4">
            <a:extLst>
              <a:ext uri="{FF2B5EF4-FFF2-40B4-BE49-F238E27FC236}">
                <a16:creationId xmlns:a16="http://schemas.microsoft.com/office/drawing/2014/main" id="{1DA0605A-64D1-40BC-B181-AFF8C8F30C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1184" y="634368"/>
            <a:ext cx="3376210" cy="3655867"/>
          </a:xfrm>
          <a:prstGeom prst="rect">
            <a:avLst/>
          </a:prstGeom>
        </p:spPr>
      </p:pic>
      <p:sp>
        <p:nvSpPr>
          <p:cNvPr id="8" name="Rectangle: Rounded Corners 7">
            <a:extLst>
              <a:ext uri="{FF2B5EF4-FFF2-40B4-BE49-F238E27FC236}">
                <a16:creationId xmlns:a16="http://schemas.microsoft.com/office/drawing/2014/main" id="{CA6F1EF3-A546-4660-8028-329C042130AF}"/>
              </a:ext>
            </a:extLst>
          </p:cNvPr>
          <p:cNvSpPr/>
          <p:nvPr/>
        </p:nvSpPr>
        <p:spPr>
          <a:xfrm>
            <a:off x="1745183" y="1957063"/>
            <a:ext cx="1360714" cy="368154"/>
          </a:xfrm>
          <a:prstGeom prst="roundRect">
            <a:avLst/>
          </a:prstGeom>
          <a:solidFill>
            <a:srgbClr val="957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1C9F5A16-3856-44D7-8BA7-91CE0C382C48}"/>
              </a:ext>
            </a:extLst>
          </p:cNvPr>
          <p:cNvSpPr txBox="1"/>
          <p:nvPr/>
        </p:nvSpPr>
        <p:spPr>
          <a:xfrm>
            <a:off x="1745183" y="1955884"/>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0" name="Rectangle: Rounded Corners 9">
            <a:extLst>
              <a:ext uri="{FF2B5EF4-FFF2-40B4-BE49-F238E27FC236}">
                <a16:creationId xmlns:a16="http://schemas.microsoft.com/office/drawing/2014/main" id="{A5DF1B31-FAB7-4EC3-99B5-B6711BB3AE49}"/>
              </a:ext>
            </a:extLst>
          </p:cNvPr>
          <p:cNvSpPr/>
          <p:nvPr/>
        </p:nvSpPr>
        <p:spPr>
          <a:xfrm>
            <a:off x="1745183" y="428400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TextBox 10">
            <a:extLst>
              <a:ext uri="{FF2B5EF4-FFF2-40B4-BE49-F238E27FC236}">
                <a16:creationId xmlns:a16="http://schemas.microsoft.com/office/drawing/2014/main" id="{1322E6D6-8438-4511-A188-1B097DE1C9BE}"/>
              </a:ext>
            </a:extLst>
          </p:cNvPr>
          <p:cNvSpPr txBox="1"/>
          <p:nvPr/>
        </p:nvSpPr>
        <p:spPr>
          <a:xfrm>
            <a:off x="1745183" y="429023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trees</a:t>
            </a:r>
          </a:p>
        </p:txBody>
      </p:sp>
      <p:pic>
        <p:nvPicPr>
          <p:cNvPr id="14" name="Picture 13" descr="A picture containing text, plant&#10;&#10;Description automatically generated">
            <a:extLst>
              <a:ext uri="{FF2B5EF4-FFF2-40B4-BE49-F238E27FC236}">
                <a16:creationId xmlns:a16="http://schemas.microsoft.com/office/drawing/2014/main" id="{4EE2B0E7-EFF0-4AAE-994B-365187A81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688" y="1310226"/>
            <a:ext cx="467595" cy="535160"/>
          </a:xfrm>
          <a:prstGeom prst="rect">
            <a:avLst/>
          </a:prstGeom>
        </p:spPr>
      </p:pic>
      <p:pic>
        <p:nvPicPr>
          <p:cNvPr id="16" name="Picture 15" descr="Shape, icon&#10;&#10;Description automatically generated with medium confidence">
            <a:extLst>
              <a:ext uri="{FF2B5EF4-FFF2-40B4-BE49-F238E27FC236}">
                <a16:creationId xmlns:a16="http://schemas.microsoft.com/office/drawing/2014/main" id="{3A0C513F-A782-4231-8C84-D284E56F3C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4357" y="2278554"/>
            <a:ext cx="476173" cy="537495"/>
          </a:xfrm>
          <a:prstGeom prst="rect">
            <a:avLst/>
          </a:prstGeom>
        </p:spPr>
      </p:pic>
      <p:sp>
        <p:nvSpPr>
          <p:cNvPr id="18" name="Title 1">
            <a:extLst>
              <a:ext uri="{FF2B5EF4-FFF2-40B4-BE49-F238E27FC236}">
                <a16:creationId xmlns:a16="http://schemas.microsoft.com/office/drawing/2014/main" id="{4C99CECA-387B-4736-8B7B-AEE958F4AB6F}"/>
              </a:ext>
            </a:extLst>
          </p:cNvPr>
          <p:cNvSpPr>
            <a:spLocks noGrp="1"/>
          </p:cNvSpPr>
          <p:nvPr>
            <p:ph type="title"/>
          </p:nvPr>
        </p:nvSpPr>
        <p:spPr>
          <a:xfrm>
            <a:off x="4137397" y="151487"/>
            <a:ext cx="4777782" cy="857250"/>
          </a:xfrm>
        </p:spPr>
        <p:txBody>
          <a:bodyPr>
            <a:noAutofit/>
          </a:bodyPr>
          <a:lstStyle/>
          <a:p>
            <a:r>
              <a:rPr lang="en-US" sz="2800" dirty="0"/>
              <a:t>How to infer rates while accounting for discordance?</a:t>
            </a:r>
          </a:p>
        </p:txBody>
      </p:sp>
      <p:cxnSp>
        <p:nvCxnSpPr>
          <p:cNvPr id="12" name="Straight Arrow Connector 11">
            <a:extLst>
              <a:ext uri="{FF2B5EF4-FFF2-40B4-BE49-F238E27FC236}">
                <a16:creationId xmlns:a16="http://schemas.microsoft.com/office/drawing/2014/main" id="{6DF83059-4291-48D2-A95C-82777E3368DE}"/>
              </a:ext>
            </a:extLst>
          </p:cNvPr>
          <p:cNvCxnSpPr>
            <a:cxnSpLocks/>
          </p:cNvCxnSpPr>
          <p:nvPr/>
        </p:nvCxnSpPr>
        <p:spPr>
          <a:xfrm rot="16200000" flipH="1">
            <a:off x="1652654" y="1193794"/>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36537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1DDCBB-6D94-48D9-B370-79E24ABBE510}"/>
              </a:ext>
            </a:extLst>
          </p:cNvPr>
          <p:cNvSpPr txBox="1"/>
          <p:nvPr/>
        </p:nvSpPr>
        <p:spPr>
          <a:xfrm>
            <a:off x="5006605" y="1254641"/>
            <a:ext cx="3771678" cy="2585323"/>
          </a:xfrm>
          <a:prstGeom prst="rect">
            <a:avLst/>
          </a:prstGeom>
          <a:noFill/>
        </p:spPr>
        <p:txBody>
          <a:bodyPr wrap="square" rtlCol="0">
            <a:spAutoFit/>
          </a:bodyPr>
          <a:lstStyle/>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gene-based</a:t>
            </a:r>
            <a:r>
              <a:rPr lang="en-US" dirty="0">
                <a:latin typeface="Source Sans Pro" panose="020B0503030403020204" pitchFamily="34" charset="0"/>
                <a:ea typeface="Source Sans Pro" panose="020B0503030403020204" pitchFamily="34" charset="0"/>
              </a:rPr>
              <a:t> inferences use gene trees</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a:t>
            </a:r>
            <a:r>
              <a:rPr lang="en-US" dirty="0">
                <a:latin typeface="Source Sans Pro" panose="020B0503030403020204" pitchFamily="34" charset="0"/>
                <a:ea typeface="Source Sans Pro" panose="020B0503030403020204" pitchFamily="34" charset="0"/>
              </a:rPr>
              <a:t> inferences use only gene trees that match the species tree?</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 </a:t>
            </a:r>
            <a:r>
              <a:rPr lang="en-US" dirty="0">
                <a:latin typeface="Source Sans Pro" panose="020B0503030403020204" pitchFamily="34" charset="0"/>
                <a:ea typeface="Source Sans Pro" panose="020B0503030403020204" pitchFamily="34" charset="0"/>
              </a:rPr>
              <a:t>inferences, count substitutions by branch</a:t>
            </a:r>
          </a:p>
        </p:txBody>
      </p:sp>
      <p:pic>
        <p:nvPicPr>
          <p:cNvPr id="5" name="Picture 4">
            <a:extLst>
              <a:ext uri="{FF2B5EF4-FFF2-40B4-BE49-F238E27FC236}">
                <a16:creationId xmlns:a16="http://schemas.microsoft.com/office/drawing/2014/main" id="{1DA0605A-64D1-40BC-B181-AFF8C8F30C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1184" y="634368"/>
            <a:ext cx="3376210" cy="3655867"/>
          </a:xfrm>
          <a:prstGeom prst="rect">
            <a:avLst/>
          </a:prstGeom>
        </p:spPr>
      </p:pic>
      <p:sp>
        <p:nvSpPr>
          <p:cNvPr id="8" name="Rectangle: Rounded Corners 7">
            <a:extLst>
              <a:ext uri="{FF2B5EF4-FFF2-40B4-BE49-F238E27FC236}">
                <a16:creationId xmlns:a16="http://schemas.microsoft.com/office/drawing/2014/main" id="{CA6F1EF3-A546-4660-8028-329C042130AF}"/>
              </a:ext>
            </a:extLst>
          </p:cNvPr>
          <p:cNvSpPr/>
          <p:nvPr/>
        </p:nvSpPr>
        <p:spPr>
          <a:xfrm>
            <a:off x="1745183" y="1957063"/>
            <a:ext cx="1360714" cy="368154"/>
          </a:xfrm>
          <a:prstGeom prst="roundRect">
            <a:avLst/>
          </a:prstGeom>
          <a:solidFill>
            <a:srgbClr val="957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1C9F5A16-3856-44D7-8BA7-91CE0C382C48}"/>
              </a:ext>
            </a:extLst>
          </p:cNvPr>
          <p:cNvSpPr txBox="1"/>
          <p:nvPr/>
        </p:nvSpPr>
        <p:spPr>
          <a:xfrm>
            <a:off x="1745183" y="1955884"/>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0" name="Rectangle: Rounded Corners 9">
            <a:extLst>
              <a:ext uri="{FF2B5EF4-FFF2-40B4-BE49-F238E27FC236}">
                <a16:creationId xmlns:a16="http://schemas.microsoft.com/office/drawing/2014/main" id="{A5DF1B31-FAB7-4EC3-99B5-B6711BB3AE49}"/>
              </a:ext>
            </a:extLst>
          </p:cNvPr>
          <p:cNvSpPr/>
          <p:nvPr/>
        </p:nvSpPr>
        <p:spPr>
          <a:xfrm>
            <a:off x="1745183" y="428400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TextBox 10">
            <a:extLst>
              <a:ext uri="{FF2B5EF4-FFF2-40B4-BE49-F238E27FC236}">
                <a16:creationId xmlns:a16="http://schemas.microsoft.com/office/drawing/2014/main" id="{1322E6D6-8438-4511-A188-1B097DE1C9BE}"/>
              </a:ext>
            </a:extLst>
          </p:cNvPr>
          <p:cNvSpPr txBox="1"/>
          <p:nvPr/>
        </p:nvSpPr>
        <p:spPr>
          <a:xfrm>
            <a:off x="1745183" y="429023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trees</a:t>
            </a:r>
          </a:p>
        </p:txBody>
      </p:sp>
      <p:pic>
        <p:nvPicPr>
          <p:cNvPr id="14" name="Picture 13" descr="A picture containing text, plant&#10;&#10;Description automatically generated">
            <a:extLst>
              <a:ext uri="{FF2B5EF4-FFF2-40B4-BE49-F238E27FC236}">
                <a16:creationId xmlns:a16="http://schemas.microsoft.com/office/drawing/2014/main" id="{4EE2B0E7-EFF0-4AAE-994B-365187A81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688" y="1310226"/>
            <a:ext cx="467595" cy="535160"/>
          </a:xfrm>
          <a:prstGeom prst="rect">
            <a:avLst/>
          </a:prstGeom>
        </p:spPr>
      </p:pic>
      <p:pic>
        <p:nvPicPr>
          <p:cNvPr id="16" name="Picture 15" descr="Shape, icon&#10;&#10;Description automatically generated with medium confidence">
            <a:extLst>
              <a:ext uri="{FF2B5EF4-FFF2-40B4-BE49-F238E27FC236}">
                <a16:creationId xmlns:a16="http://schemas.microsoft.com/office/drawing/2014/main" id="{3A0C513F-A782-4231-8C84-D284E56F3C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4357" y="2278554"/>
            <a:ext cx="476173" cy="537495"/>
          </a:xfrm>
          <a:prstGeom prst="rect">
            <a:avLst/>
          </a:prstGeom>
        </p:spPr>
      </p:pic>
      <p:sp>
        <p:nvSpPr>
          <p:cNvPr id="18" name="Title 1">
            <a:extLst>
              <a:ext uri="{FF2B5EF4-FFF2-40B4-BE49-F238E27FC236}">
                <a16:creationId xmlns:a16="http://schemas.microsoft.com/office/drawing/2014/main" id="{4C99CECA-387B-4736-8B7B-AEE958F4AB6F}"/>
              </a:ext>
            </a:extLst>
          </p:cNvPr>
          <p:cNvSpPr>
            <a:spLocks noGrp="1"/>
          </p:cNvSpPr>
          <p:nvPr>
            <p:ph type="title"/>
          </p:nvPr>
        </p:nvSpPr>
        <p:spPr>
          <a:xfrm>
            <a:off x="4137397" y="151487"/>
            <a:ext cx="4777782" cy="857250"/>
          </a:xfrm>
        </p:spPr>
        <p:txBody>
          <a:bodyPr>
            <a:noAutofit/>
          </a:bodyPr>
          <a:lstStyle/>
          <a:p>
            <a:r>
              <a:rPr lang="en-US" sz="2800" dirty="0"/>
              <a:t>How to infer rates while accounting for discordance?</a:t>
            </a:r>
          </a:p>
        </p:txBody>
      </p:sp>
      <p:cxnSp>
        <p:nvCxnSpPr>
          <p:cNvPr id="12" name="Straight Arrow Connector 11">
            <a:extLst>
              <a:ext uri="{FF2B5EF4-FFF2-40B4-BE49-F238E27FC236}">
                <a16:creationId xmlns:a16="http://schemas.microsoft.com/office/drawing/2014/main" id="{F6EAB182-BC31-4E95-A87D-CC63245D3151}"/>
              </a:ext>
            </a:extLst>
          </p:cNvPr>
          <p:cNvCxnSpPr>
            <a:cxnSpLocks/>
          </p:cNvCxnSpPr>
          <p:nvPr/>
        </p:nvCxnSpPr>
        <p:spPr>
          <a:xfrm rot="16200000" flipH="1">
            <a:off x="1652654" y="1193794"/>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7CF18BF8-1B9E-4F26-89AB-596AB805AA47}"/>
              </a:ext>
            </a:extLst>
          </p:cNvPr>
          <p:cNvCxnSpPr>
            <a:cxnSpLocks/>
          </p:cNvCxnSpPr>
          <p:nvPr/>
        </p:nvCxnSpPr>
        <p:spPr>
          <a:xfrm rot="16200000" flipH="1">
            <a:off x="723967" y="2738184"/>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A7EFE04-85F6-45C1-B24C-85A67232AAD8}"/>
              </a:ext>
            </a:extLst>
          </p:cNvPr>
          <p:cNvCxnSpPr>
            <a:cxnSpLocks/>
          </p:cNvCxnSpPr>
          <p:nvPr/>
        </p:nvCxnSpPr>
        <p:spPr>
          <a:xfrm rot="16200000" flipH="1">
            <a:off x="1244625" y="3652349"/>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AAA958A-F096-4A49-AEB7-3D576D8CBBD0}"/>
              </a:ext>
            </a:extLst>
          </p:cNvPr>
          <p:cNvCxnSpPr>
            <a:cxnSpLocks/>
          </p:cNvCxnSpPr>
          <p:nvPr/>
        </p:nvCxnSpPr>
        <p:spPr>
          <a:xfrm rot="16200000" flipH="1">
            <a:off x="2574146" y="3592823"/>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pic>
        <p:nvPicPr>
          <p:cNvPr id="20" name="Picture 19" descr="Shape, icon&#10;&#10;Description automatically generated with medium confidence">
            <a:extLst>
              <a:ext uri="{FF2B5EF4-FFF2-40B4-BE49-F238E27FC236}">
                <a16:creationId xmlns:a16="http://schemas.microsoft.com/office/drawing/2014/main" id="{53D884BF-A36F-4212-A487-53EC75992F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0402" y="2720303"/>
            <a:ext cx="279921" cy="315969"/>
          </a:xfrm>
          <a:prstGeom prst="rect">
            <a:avLst/>
          </a:prstGeom>
        </p:spPr>
      </p:pic>
      <p:pic>
        <p:nvPicPr>
          <p:cNvPr id="21" name="Picture 20" descr="A picture containing text, plant&#10;&#10;Description automatically generated">
            <a:extLst>
              <a:ext uri="{FF2B5EF4-FFF2-40B4-BE49-F238E27FC236}">
                <a16:creationId xmlns:a16="http://schemas.microsoft.com/office/drawing/2014/main" id="{369ED847-B799-40E2-831E-8C43439F5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8073" y="3354737"/>
            <a:ext cx="279719" cy="320137"/>
          </a:xfrm>
          <a:prstGeom prst="rect">
            <a:avLst/>
          </a:prstGeom>
        </p:spPr>
      </p:pic>
      <p:pic>
        <p:nvPicPr>
          <p:cNvPr id="22" name="Picture 21" descr="A picture containing text, plant&#10;&#10;Description automatically generated">
            <a:extLst>
              <a:ext uri="{FF2B5EF4-FFF2-40B4-BE49-F238E27FC236}">
                <a16:creationId xmlns:a16="http://schemas.microsoft.com/office/drawing/2014/main" id="{F91496EB-D6B8-4AC1-A122-F0F875A4F9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095" y="3464323"/>
            <a:ext cx="279719" cy="320137"/>
          </a:xfrm>
          <a:prstGeom prst="rect">
            <a:avLst/>
          </a:prstGeom>
        </p:spPr>
      </p:pic>
      <p:pic>
        <p:nvPicPr>
          <p:cNvPr id="23" name="Picture 22" descr="A picture containing text, plant&#10;&#10;Description automatically generated">
            <a:extLst>
              <a:ext uri="{FF2B5EF4-FFF2-40B4-BE49-F238E27FC236}">
                <a16:creationId xmlns:a16="http://schemas.microsoft.com/office/drawing/2014/main" id="{A3DE08D7-1553-4A05-ACBD-DBA563A1DB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691" y="2525417"/>
            <a:ext cx="279719" cy="320137"/>
          </a:xfrm>
          <a:prstGeom prst="rect">
            <a:avLst/>
          </a:prstGeom>
        </p:spPr>
      </p:pic>
      <p:cxnSp>
        <p:nvCxnSpPr>
          <p:cNvPr id="24" name="Straight Arrow Connector 23">
            <a:extLst>
              <a:ext uri="{FF2B5EF4-FFF2-40B4-BE49-F238E27FC236}">
                <a16:creationId xmlns:a16="http://schemas.microsoft.com/office/drawing/2014/main" id="{FC2728F9-AD51-446B-8E6D-4AF401459776}"/>
              </a:ext>
            </a:extLst>
          </p:cNvPr>
          <p:cNvCxnSpPr>
            <a:cxnSpLocks/>
          </p:cNvCxnSpPr>
          <p:nvPr/>
        </p:nvCxnSpPr>
        <p:spPr>
          <a:xfrm rot="16200000" flipH="1">
            <a:off x="1954539" y="2693651"/>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pic>
        <p:nvPicPr>
          <p:cNvPr id="25" name="Picture 24" descr="A picture containing text, plant&#10;&#10;Description automatically generated">
            <a:extLst>
              <a:ext uri="{FF2B5EF4-FFF2-40B4-BE49-F238E27FC236}">
                <a16:creationId xmlns:a16="http://schemas.microsoft.com/office/drawing/2014/main" id="{3BE1CA1C-4056-4659-9356-882ADC7923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1700" y="2470716"/>
            <a:ext cx="279719" cy="320137"/>
          </a:xfrm>
          <a:prstGeom prst="rect">
            <a:avLst/>
          </a:prstGeom>
        </p:spPr>
      </p:pic>
    </p:spTree>
    <p:extLst>
      <p:ext uri="{BB962C8B-B14F-4D97-AF65-F5344CB8AC3E}">
        <p14:creationId xmlns:p14="http://schemas.microsoft.com/office/powerpoint/2010/main" val="5890552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1DDCBB-6D94-48D9-B370-79E24ABBE510}"/>
              </a:ext>
            </a:extLst>
          </p:cNvPr>
          <p:cNvSpPr txBox="1"/>
          <p:nvPr/>
        </p:nvSpPr>
        <p:spPr>
          <a:xfrm>
            <a:off x="5006605" y="1254641"/>
            <a:ext cx="3771678" cy="2585323"/>
          </a:xfrm>
          <a:prstGeom prst="rect">
            <a:avLst/>
          </a:prstGeom>
          <a:noFill/>
        </p:spPr>
        <p:txBody>
          <a:bodyPr wrap="square" rtlCol="0">
            <a:spAutoFit/>
          </a:bodyPr>
          <a:lstStyle/>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gene-based</a:t>
            </a:r>
            <a:r>
              <a:rPr lang="en-US" dirty="0">
                <a:latin typeface="Source Sans Pro" panose="020B0503030403020204" pitchFamily="34" charset="0"/>
                <a:ea typeface="Source Sans Pro" panose="020B0503030403020204" pitchFamily="34" charset="0"/>
              </a:rPr>
              <a:t> inferences use gene trees</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a:t>
            </a:r>
            <a:r>
              <a:rPr lang="en-US" dirty="0">
                <a:latin typeface="Source Sans Pro" panose="020B0503030403020204" pitchFamily="34" charset="0"/>
                <a:ea typeface="Source Sans Pro" panose="020B0503030403020204" pitchFamily="34" charset="0"/>
              </a:rPr>
              <a:t> inferences use only gene trees that match the species tree?</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 </a:t>
            </a:r>
            <a:r>
              <a:rPr lang="en-US" dirty="0">
                <a:latin typeface="Source Sans Pro" panose="020B0503030403020204" pitchFamily="34" charset="0"/>
                <a:ea typeface="Source Sans Pro" panose="020B0503030403020204" pitchFamily="34" charset="0"/>
              </a:rPr>
              <a:t>inferences, count substitutions by branch</a:t>
            </a:r>
          </a:p>
        </p:txBody>
      </p:sp>
      <p:pic>
        <p:nvPicPr>
          <p:cNvPr id="5" name="Picture 4">
            <a:extLst>
              <a:ext uri="{FF2B5EF4-FFF2-40B4-BE49-F238E27FC236}">
                <a16:creationId xmlns:a16="http://schemas.microsoft.com/office/drawing/2014/main" id="{1DA0605A-64D1-40BC-B181-AFF8C8F30C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1184" y="634368"/>
            <a:ext cx="3376210" cy="3655867"/>
          </a:xfrm>
          <a:prstGeom prst="rect">
            <a:avLst/>
          </a:prstGeom>
        </p:spPr>
      </p:pic>
      <p:sp>
        <p:nvSpPr>
          <p:cNvPr id="8" name="Rectangle: Rounded Corners 7">
            <a:extLst>
              <a:ext uri="{FF2B5EF4-FFF2-40B4-BE49-F238E27FC236}">
                <a16:creationId xmlns:a16="http://schemas.microsoft.com/office/drawing/2014/main" id="{CA6F1EF3-A546-4660-8028-329C042130AF}"/>
              </a:ext>
            </a:extLst>
          </p:cNvPr>
          <p:cNvSpPr/>
          <p:nvPr/>
        </p:nvSpPr>
        <p:spPr>
          <a:xfrm>
            <a:off x="1745183" y="1957063"/>
            <a:ext cx="1360714" cy="368154"/>
          </a:xfrm>
          <a:prstGeom prst="roundRect">
            <a:avLst/>
          </a:prstGeom>
          <a:solidFill>
            <a:srgbClr val="957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1C9F5A16-3856-44D7-8BA7-91CE0C382C48}"/>
              </a:ext>
            </a:extLst>
          </p:cNvPr>
          <p:cNvSpPr txBox="1"/>
          <p:nvPr/>
        </p:nvSpPr>
        <p:spPr>
          <a:xfrm>
            <a:off x="1745183" y="1955884"/>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0" name="Rectangle: Rounded Corners 9">
            <a:extLst>
              <a:ext uri="{FF2B5EF4-FFF2-40B4-BE49-F238E27FC236}">
                <a16:creationId xmlns:a16="http://schemas.microsoft.com/office/drawing/2014/main" id="{A5DF1B31-FAB7-4EC3-99B5-B6711BB3AE49}"/>
              </a:ext>
            </a:extLst>
          </p:cNvPr>
          <p:cNvSpPr/>
          <p:nvPr/>
        </p:nvSpPr>
        <p:spPr>
          <a:xfrm>
            <a:off x="1745183" y="428400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TextBox 10">
            <a:extLst>
              <a:ext uri="{FF2B5EF4-FFF2-40B4-BE49-F238E27FC236}">
                <a16:creationId xmlns:a16="http://schemas.microsoft.com/office/drawing/2014/main" id="{1322E6D6-8438-4511-A188-1B097DE1C9BE}"/>
              </a:ext>
            </a:extLst>
          </p:cNvPr>
          <p:cNvSpPr txBox="1"/>
          <p:nvPr/>
        </p:nvSpPr>
        <p:spPr>
          <a:xfrm>
            <a:off x="1745183" y="429023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trees</a:t>
            </a:r>
          </a:p>
        </p:txBody>
      </p:sp>
      <p:pic>
        <p:nvPicPr>
          <p:cNvPr id="14" name="Picture 13" descr="A picture containing text, plant&#10;&#10;Description automatically generated">
            <a:extLst>
              <a:ext uri="{FF2B5EF4-FFF2-40B4-BE49-F238E27FC236}">
                <a16:creationId xmlns:a16="http://schemas.microsoft.com/office/drawing/2014/main" id="{4EE2B0E7-EFF0-4AAE-994B-365187A81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688" y="1310226"/>
            <a:ext cx="467595" cy="535160"/>
          </a:xfrm>
          <a:prstGeom prst="rect">
            <a:avLst/>
          </a:prstGeom>
        </p:spPr>
      </p:pic>
      <p:pic>
        <p:nvPicPr>
          <p:cNvPr id="16" name="Picture 15" descr="Shape, icon&#10;&#10;Description automatically generated with medium confidence">
            <a:extLst>
              <a:ext uri="{FF2B5EF4-FFF2-40B4-BE49-F238E27FC236}">
                <a16:creationId xmlns:a16="http://schemas.microsoft.com/office/drawing/2014/main" id="{3A0C513F-A782-4231-8C84-D284E56F3C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4357" y="2278554"/>
            <a:ext cx="476173" cy="537495"/>
          </a:xfrm>
          <a:prstGeom prst="rect">
            <a:avLst/>
          </a:prstGeom>
        </p:spPr>
      </p:pic>
      <p:sp>
        <p:nvSpPr>
          <p:cNvPr id="18" name="Title 1">
            <a:extLst>
              <a:ext uri="{FF2B5EF4-FFF2-40B4-BE49-F238E27FC236}">
                <a16:creationId xmlns:a16="http://schemas.microsoft.com/office/drawing/2014/main" id="{4C99CECA-387B-4736-8B7B-AEE958F4AB6F}"/>
              </a:ext>
            </a:extLst>
          </p:cNvPr>
          <p:cNvSpPr>
            <a:spLocks noGrp="1"/>
          </p:cNvSpPr>
          <p:nvPr>
            <p:ph type="title"/>
          </p:nvPr>
        </p:nvSpPr>
        <p:spPr>
          <a:xfrm>
            <a:off x="4137397" y="151487"/>
            <a:ext cx="4777782" cy="857250"/>
          </a:xfrm>
        </p:spPr>
        <p:txBody>
          <a:bodyPr>
            <a:noAutofit/>
          </a:bodyPr>
          <a:lstStyle/>
          <a:p>
            <a:r>
              <a:rPr lang="en-US" sz="2800" dirty="0"/>
              <a:t>How to infer rates while accounting for discordance?</a:t>
            </a:r>
          </a:p>
        </p:txBody>
      </p:sp>
      <p:cxnSp>
        <p:nvCxnSpPr>
          <p:cNvPr id="12" name="Straight Arrow Connector 11">
            <a:extLst>
              <a:ext uri="{FF2B5EF4-FFF2-40B4-BE49-F238E27FC236}">
                <a16:creationId xmlns:a16="http://schemas.microsoft.com/office/drawing/2014/main" id="{F6EAB182-BC31-4E95-A87D-CC63245D3151}"/>
              </a:ext>
            </a:extLst>
          </p:cNvPr>
          <p:cNvCxnSpPr>
            <a:cxnSpLocks/>
          </p:cNvCxnSpPr>
          <p:nvPr/>
        </p:nvCxnSpPr>
        <p:spPr>
          <a:xfrm rot="5400000">
            <a:off x="2789144" y="882181"/>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pic>
        <p:nvPicPr>
          <p:cNvPr id="20" name="Picture 19" descr="Shape, icon&#10;&#10;Description automatically generated with medium confidence">
            <a:extLst>
              <a:ext uri="{FF2B5EF4-FFF2-40B4-BE49-F238E27FC236}">
                <a16:creationId xmlns:a16="http://schemas.microsoft.com/office/drawing/2014/main" id="{53D884BF-A36F-4212-A487-53EC75992F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3251" y="3663815"/>
            <a:ext cx="279921" cy="315969"/>
          </a:xfrm>
          <a:prstGeom prst="rect">
            <a:avLst/>
          </a:prstGeom>
        </p:spPr>
      </p:pic>
      <p:pic>
        <p:nvPicPr>
          <p:cNvPr id="21" name="Picture 20" descr="A picture containing text, plant&#10;&#10;Description automatically generated">
            <a:extLst>
              <a:ext uri="{FF2B5EF4-FFF2-40B4-BE49-F238E27FC236}">
                <a16:creationId xmlns:a16="http://schemas.microsoft.com/office/drawing/2014/main" id="{369ED847-B799-40E2-831E-8C43439F5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1470" y="3519828"/>
            <a:ext cx="279719" cy="320137"/>
          </a:xfrm>
          <a:prstGeom prst="rect">
            <a:avLst/>
          </a:prstGeom>
        </p:spPr>
      </p:pic>
      <p:pic>
        <p:nvPicPr>
          <p:cNvPr id="22" name="Picture 21" descr="A picture containing text, plant&#10;&#10;Description automatically generated">
            <a:extLst>
              <a:ext uri="{FF2B5EF4-FFF2-40B4-BE49-F238E27FC236}">
                <a16:creationId xmlns:a16="http://schemas.microsoft.com/office/drawing/2014/main" id="{F91496EB-D6B8-4AC1-A122-F0F875A4F9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7240" y="2448969"/>
            <a:ext cx="279719" cy="320137"/>
          </a:xfrm>
          <a:prstGeom prst="rect">
            <a:avLst/>
          </a:prstGeom>
        </p:spPr>
      </p:pic>
      <p:pic>
        <p:nvPicPr>
          <p:cNvPr id="23" name="Picture 22" descr="A picture containing text, plant&#10;&#10;Description automatically generated">
            <a:extLst>
              <a:ext uri="{FF2B5EF4-FFF2-40B4-BE49-F238E27FC236}">
                <a16:creationId xmlns:a16="http://schemas.microsoft.com/office/drawing/2014/main" id="{A3DE08D7-1553-4A05-ACBD-DBA563A1DB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1107" y="2467288"/>
            <a:ext cx="279719" cy="320137"/>
          </a:xfrm>
          <a:prstGeom prst="rect">
            <a:avLst/>
          </a:prstGeom>
        </p:spPr>
      </p:pic>
      <p:cxnSp>
        <p:nvCxnSpPr>
          <p:cNvPr id="24" name="Straight Arrow Connector 23">
            <a:extLst>
              <a:ext uri="{FF2B5EF4-FFF2-40B4-BE49-F238E27FC236}">
                <a16:creationId xmlns:a16="http://schemas.microsoft.com/office/drawing/2014/main" id="{8CE37325-051D-4ADF-A1B9-26364552610F}"/>
              </a:ext>
            </a:extLst>
          </p:cNvPr>
          <p:cNvCxnSpPr>
            <a:cxnSpLocks/>
          </p:cNvCxnSpPr>
          <p:nvPr/>
        </p:nvCxnSpPr>
        <p:spPr>
          <a:xfrm rot="5400000">
            <a:off x="2703144" y="2592213"/>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794B54B-3869-4CE9-8E37-EB4DC6B0398F}"/>
              </a:ext>
            </a:extLst>
          </p:cNvPr>
          <p:cNvCxnSpPr>
            <a:cxnSpLocks/>
          </p:cNvCxnSpPr>
          <p:nvPr/>
        </p:nvCxnSpPr>
        <p:spPr>
          <a:xfrm rot="5400000">
            <a:off x="2147068" y="3663071"/>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E5E50EFA-4D6C-4998-ACD3-ED227DA24E4F}"/>
              </a:ext>
            </a:extLst>
          </p:cNvPr>
          <p:cNvCxnSpPr>
            <a:cxnSpLocks/>
          </p:cNvCxnSpPr>
          <p:nvPr/>
        </p:nvCxnSpPr>
        <p:spPr>
          <a:xfrm rot="5400000">
            <a:off x="1486370" y="2592214"/>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7758979B-89FF-409D-BC05-2103352B1B3E}"/>
              </a:ext>
            </a:extLst>
          </p:cNvPr>
          <p:cNvCxnSpPr>
            <a:cxnSpLocks/>
          </p:cNvCxnSpPr>
          <p:nvPr/>
        </p:nvCxnSpPr>
        <p:spPr>
          <a:xfrm rot="5400000">
            <a:off x="3885219" y="2586387"/>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pic>
        <p:nvPicPr>
          <p:cNvPr id="28" name="Picture 27" descr="A picture containing text, plant&#10;&#10;Description automatically generated">
            <a:extLst>
              <a:ext uri="{FF2B5EF4-FFF2-40B4-BE49-F238E27FC236}">
                <a16:creationId xmlns:a16="http://schemas.microsoft.com/office/drawing/2014/main" id="{BCD49C8A-F2FB-4706-AD58-274B4B8A89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7394" y="2441300"/>
            <a:ext cx="279719" cy="320137"/>
          </a:xfrm>
          <a:prstGeom prst="rect">
            <a:avLst/>
          </a:prstGeom>
        </p:spPr>
      </p:pic>
    </p:spTree>
    <p:extLst>
      <p:ext uri="{BB962C8B-B14F-4D97-AF65-F5344CB8AC3E}">
        <p14:creationId xmlns:p14="http://schemas.microsoft.com/office/powerpoint/2010/main" val="849784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clock, screenshot&#10;&#10;Description automatically generated">
            <a:extLst>
              <a:ext uri="{FF2B5EF4-FFF2-40B4-BE49-F238E27FC236}">
                <a16:creationId xmlns:a16="http://schemas.microsoft.com/office/drawing/2014/main" id="{EBB7244D-37CB-448B-E183-7EB5DC936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653" y="293842"/>
            <a:ext cx="6255447" cy="4555816"/>
          </a:xfrm>
          <a:prstGeom prst="rect">
            <a:avLst/>
          </a:prstGeom>
        </p:spPr>
      </p:pic>
      <p:sp>
        <p:nvSpPr>
          <p:cNvPr id="10" name="Title 1">
            <a:extLst>
              <a:ext uri="{FF2B5EF4-FFF2-40B4-BE49-F238E27FC236}">
                <a16:creationId xmlns:a16="http://schemas.microsoft.com/office/drawing/2014/main" id="{5D2DF179-3803-CAB5-1BEA-C56491041075}"/>
              </a:ext>
            </a:extLst>
          </p:cNvPr>
          <p:cNvSpPr>
            <a:spLocks noGrp="1"/>
          </p:cNvSpPr>
          <p:nvPr>
            <p:ph type="title"/>
          </p:nvPr>
        </p:nvSpPr>
        <p:spPr>
          <a:xfrm>
            <a:off x="219075" y="155909"/>
            <a:ext cx="4352925" cy="1859008"/>
          </a:xfrm>
        </p:spPr>
        <p:txBody>
          <a:bodyPr>
            <a:normAutofit fontScale="90000"/>
          </a:bodyPr>
          <a:lstStyle/>
          <a:p>
            <a:r>
              <a:rPr lang="en-US" dirty="0"/>
              <a:t>Does read mapping accurately capture variation among samples?</a:t>
            </a:r>
          </a:p>
        </p:txBody>
      </p:sp>
      <p:sp>
        <p:nvSpPr>
          <p:cNvPr id="2" name="Rectangle 1">
            <a:extLst>
              <a:ext uri="{FF2B5EF4-FFF2-40B4-BE49-F238E27FC236}">
                <a16:creationId xmlns:a16="http://schemas.microsoft.com/office/drawing/2014/main" id="{6CA0A83A-31FF-739F-550B-CEAFD557F0A2}"/>
              </a:ext>
            </a:extLst>
          </p:cNvPr>
          <p:cNvSpPr/>
          <p:nvPr/>
        </p:nvSpPr>
        <p:spPr>
          <a:xfrm>
            <a:off x="2521653" y="4304963"/>
            <a:ext cx="6371494" cy="5446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D1F672B-A22C-CB85-0BF7-55290DE2EA56}"/>
              </a:ext>
            </a:extLst>
          </p:cNvPr>
          <p:cNvSpPr/>
          <p:nvPr/>
        </p:nvSpPr>
        <p:spPr>
          <a:xfrm>
            <a:off x="3904783" y="3355191"/>
            <a:ext cx="761053" cy="422934"/>
          </a:xfrm>
          <a:prstGeom prst="round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30930176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1DDCBB-6D94-48D9-B370-79E24ABBE510}"/>
              </a:ext>
            </a:extLst>
          </p:cNvPr>
          <p:cNvSpPr txBox="1"/>
          <p:nvPr/>
        </p:nvSpPr>
        <p:spPr>
          <a:xfrm>
            <a:off x="5006605" y="1254641"/>
            <a:ext cx="3771678" cy="2585323"/>
          </a:xfrm>
          <a:prstGeom prst="rect">
            <a:avLst/>
          </a:prstGeom>
          <a:noFill/>
        </p:spPr>
        <p:txBody>
          <a:bodyPr wrap="square" rtlCol="0">
            <a:spAutoFit/>
          </a:bodyPr>
          <a:lstStyle/>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gene-based</a:t>
            </a:r>
            <a:r>
              <a:rPr lang="en-US" dirty="0">
                <a:latin typeface="Source Sans Pro" panose="020B0503030403020204" pitchFamily="34" charset="0"/>
                <a:ea typeface="Source Sans Pro" panose="020B0503030403020204" pitchFamily="34" charset="0"/>
              </a:rPr>
              <a:t> inferences use gene trees</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a:t>
            </a:r>
            <a:r>
              <a:rPr lang="en-US" dirty="0">
                <a:latin typeface="Source Sans Pro" panose="020B0503030403020204" pitchFamily="34" charset="0"/>
                <a:ea typeface="Source Sans Pro" panose="020B0503030403020204" pitchFamily="34" charset="0"/>
              </a:rPr>
              <a:t> inferences use only gene trees that match the species tree?</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 </a:t>
            </a:r>
            <a:r>
              <a:rPr lang="en-US" dirty="0">
                <a:latin typeface="Source Sans Pro" panose="020B0503030403020204" pitchFamily="34" charset="0"/>
                <a:ea typeface="Source Sans Pro" panose="020B0503030403020204" pitchFamily="34" charset="0"/>
              </a:rPr>
              <a:t>inferences, count substitutions by branch</a:t>
            </a:r>
          </a:p>
        </p:txBody>
      </p:sp>
      <p:pic>
        <p:nvPicPr>
          <p:cNvPr id="5" name="Picture 4">
            <a:extLst>
              <a:ext uri="{FF2B5EF4-FFF2-40B4-BE49-F238E27FC236}">
                <a16:creationId xmlns:a16="http://schemas.microsoft.com/office/drawing/2014/main" id="{1DA0605A-64D1-40BC-B181-AFF8C8F30C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1184" y="634368"/>
            <a:ext cx="3376210" cy="3655867"/>
          </a:xfrm>
          <a:prstGeom prst="rect">
            <a:avLst/>
          </a:prstGeom>
        </p:spPr>
      </p:pic>
      <p:sp>
        <p:nvSpPr>
          <p:cNvPr id="8" name="Rectangle: Rounded Corners 7">
            <a:extLst>
              <a:ext uri="{FF2B5EF4-FFF2-40B4-BE49-F238E27FC236}">
                <a16:creationId xmlns:a16="http://schemas.microsoft.com/office/drawing/2014/main" id="{CA6F1EF3-A546-4660-8028-329C042130AF}"/>
              </a:ext>
            </a:extLst>
          </p:cNvPr>
          <p:cNvSpPr/>
          <p:nvPr/>
        </p:nvSpPr>
        <p:spPr>
          <a:xfrm>
            <a:off x="1745183" y="1957063"/>
            <a:ext cx="1360714" cy="368154"/>
          </a:xfrm>
          <a:prstGeom prst="roundRect">
            <a:avLst/>
          </a:prstGeom>
          <a:solidFill>
            <a:srgbClr val="957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1C9F5A16-3856-44D7-8BA7-91CE0C382C48}"/>
              </a:ext>
            </a:extLst>
          </p:cNvPr>
          <p:cNvSpPr txBox="1"/>
          <p:nvPr/>
        </p:nvSpPr>
        <p:spPr>
          <a:xfrm>
            <a:off x="1745183" y="1955884"/>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0" name="Rectangle: Rounded Corners 9">
            <a:extLst>
              <a:ext uri="{FF2B5EF4-FFF2-40B4-BE49-F238E27FC236}">
                <a16:creationId xmlns:a16="http://schemas.microsoft.com/office/drawing/2014/main" id="{A5DF1B31-FAB7-4EC3-99B5-B6711BB3AE49}"/>
              </a:ext>
            </a:extLst>
          </p:cNvPr>
          <p:cNvSpPr/>
          <p:nvPr/>
        </p:nvSpPr>
        <p:spPr>
          <a:xfrm>
            <a:off x="1745183" y="428400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TextBox 10">
            <a:extLst>
              <a:ext uri="{FF2B5EF4-FFF2-40B4-BE49-F238E27FC236}">
                <a16:creationId xmlns:a16="http://schemas.microsoft.com/office/drawing/2014/main" id="{1322E6D6-8438-4511-A188-1B097DE1C9BE}"/>
              </a:ext>
            </a:extLst>
          </p:cNvPr>
          <p:cNvSpPr txBox="1"/>
          <p:nvPr/>
        </p:nvSpPr>
        <p:spPr>
          <a:xfrm>
            <a:off x="1745183" y="429023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trees</a:t>
            </a:r>
          </a:p>
        </p:txBody>
      </p:sp>
      <p:pic>
        <p:nvPicPr>
          <p:cNvPr id="14" name="Picture 13" descr="A picture containing text, plant&#10;&#10;Description automatically generated">
            <a:extLst>
              <a:ext uri="{FF2B5EF4-FFF2-40B4-BE49-F238E27FC236}">
                <a16:creationId xmlns:a16="http://schemas.microsoft.com/office/drawing/2014/main" id="{4EE2B0E7-EFF0-4AAE-994B-365187A81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688" y="1310226"/>
            <a:ext cx="467595" cy="535160"/>
          </a:xfrm>
          <a:prstGeom prst="rect">
            <a:avLst/>
          </a:prstGeom>
        </p:spPr>
      </p:pic>
      <p:pic>
        <p:nvPicPr>
          <p:cNvPr id="16" name="Picture 15" descr="Shape, icon&#10;&#10;Description automatically generated with medium confidence">
            <a:extLst>
              <a:ext uri="{FF2B5EF4-FFF2-40B4-BE49-F238E27FC236}">
                <a16:creationId xmlns:a16="http://schemas.microsoft.com/office/drawing/2014/main" id="{3A0C513F-A782-4231-8C84-D284E56F3C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4357" y="2278554"/>
            <a:ext cx="476173" cy="537495"/>
          </a:xfrm>
          <a:prstGeom prst="rect">
            <a:avLst/>
          </a:prstGeom>
        </p:spPr>
      </p:pic>
      <p:pic>
        <p:nvPicPr>
          <p:cNvPr id="17" name="Picture 16" descr="A picture containing text, plant&#10;&#10;Description automatically generated">
            <a:extLst>
              <a:ext uri="{FF2B5EF4-FFF2-40B4-BE49-F238E27FC236}">
                <a16:creationId xmlns:a16="http://schemas.microsoft.com/office/drawing/2014/main" id="{2E7A404E-EDA0-4274-BAE0-C94C222DF8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688" y="3142176"/>
            <a:ext cx="467595" cy="535160"/>
          </a:xfrm>
          <a:prstGeom prst="rect">
            <a:avLst/>
          </a:prstGeom>
        </p:spPr>
      </p:pic>
      <p:sp>
        <p:nvSpPr>
          <p:cNvPr id="18" name="Title 1">
            <a:extLst>
              <a:ext uri="{FF2B5EF4-FFF2-40B4-BE49-F238E27FC236}">
                <a16:creationId xmlns:a16="http://schemas.microsoft.com/office/drawing/2014/main" id="{4C99CECA-387B-4736-8B7B-AEE958F4AB6F}"/>
              </a:ext>
            </a:extLst>
          </p:cNvPr>
          <p:cNvSpPr>
            <a:spLocks noGrp="1"/>
          </p:cNvSpPr>
          <p:nvPr>
            <p:ph type="title"/>
          </p:nvPr>
        </p:nvSpPr>
        <p:spPr>
          <a:xfrm>
            <a:off x="4137397" y="151487"/>
            <a:ext cx="4777782" cy="857250"/>
          </a:xfrm>
        </p:spPr>
        <p:txBody>
          <a:bodyPr>
            <a:noAutofit/>
          </a:bodyPr>
          <a:lstStyle/>
          <a:p>
            <a:r>
              <a:rPr lang="en-US" sz="2800" dirty="0"/>
              <a:t>How to infer rates while accounting for discordance?</a:t>
            </a:r>
          </a:p>
        </p:txBody>
      </p:sp>
      <p:cxnSp>
        <p:nvCxnSpPr>
          <p:cNvPr id="12" name="Straight Arrow Connector 11">
            <a:extLst>
              <a:ext uri="{FF2B5EF4-FFF2-40B4-BE49-F238E27FC236}">
                <a16:creationId xmlns:a16="http://schemas.microsoft.com/office/drawing/2014/main" id="{F6EAB182-BC31-4E95-A87D-CC63245D3151}"/>
              </a:ext>
            </a:extLst>
          </p:cNvPr>
          <p:cNvCxnSpPr>
            <a:cxnSpLocks/>
          </p:cNvCxnSpPr>
          <p:nvPr/>
        </p:nvCxnSpPr>
        <p:spPr>
          <a:xfrm rot="5400000">
            <a:off x="2789144" y="882181"/>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pic>
        <p:nvPicPr>
          <p:cNvPr id="20" name="Picture 19" descr="Shape, icon&#10;&#10;Description automatically generated with medium confidence">
            <a:extLst>
              <a:ext uri="{FF2B5EF4-FFF2-40B4-BE49-F238E27FC236}">
                <a16:creationId xmlns:a16="http://schemas.microsoft.com/office/drawing/2014/main" id="{53D884BF-A36F-4212-A487-53EC75992F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3251" y="3663815"/>
            <a:ext cx="279921" cy="315969"/>
          </a:xfrm>
          <a:prstGeom prst="rect">
            <a:avLst/>
          </a:prstGeom>
        </p:spPr>
      </p:pic>
      <p:pic>
        <p:nvPicPr>
          <p:cNvPr id="21" name="Picture 20" descr="A picture containing text, plant&#10;&#10;Description automatically generated">
            <a:extLst>
              <a:ext uri="{FF2B5EF4-FFF2-40B4-BE49-F238E27FC236}">
                <a16:creationId xmlns:a16="http://schemas.microsoft.com/office/drawing/2014/main" id="{369ED847-B799-40E2-831E-8C43439F5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1470" y="3519828"/>
            <a:ext cx="279719" cy="320137"/>
          </a:xfrm>
          <a:prstGeom prst="rect">
            <a:avLst/>
          </a:prstGeom>
        </p:spPr>
      </p:pic>
      <p:pic>
        <p:nvPicPr>
          <p:cNvPr id="22" name="Picture 21" descr="A picture containing text, plant&#10;&#10;Description automatically generated">
            <a:extLst>
              <a:ext uri="{FF2B5EF4-FFF2-40B4-BE49-F238E27FC236}">
                <a16:creationId xmlns:a16="http://schemas.microsoft.com/office/drawing/2014/main" id="{F91496EB-D6B8-4AC1-A122-F0F875A4F9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7240" y="2448969"/>
            <a:ext cx="279719" cy="320137"/>
          </a:xfrm>
          <a:prstGeom prst="rect">
            <a:avLst/>
          </a:prstGeom>
        </p:spPr>
      </p:pic>
      <p:pic>
        <p:nvPicPr>
          <p:cNvPr id="23" name="Picture 22" descr="A picture containing text, plant&#10;&#10;Description automatically generated">
            <a:extLst>
              <a:ext uri="{FF2B5EF4-FFF2-40B4-BE49-F238E27FC236}">
                <a16:creationId xmlns:a16="http://schemas.microsoft.com/office/drawing/2014/main" id="{A3DE08D7-1553-4A05-ACBD-DBA563A1DB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1107" y="2467288"/>
            <a:ext cx="279719" cy="320137"/>
          </a:xfrm>
          <a:prstGeom prst="rect">
            <a:avLst/>
          </a:prstGeom>
        </p:spPr>
      </p:pic>
      <p:cxnSp>
        <p:nvCxnSpPr>
          <p:cNvPr id="24" name="Straight Arrow Connector 23">
            <a:extLst>
              <a:ext uri="{FF2B5EF4-FFF2-40B4-BE49-F238E27FC236}">
                <a16:creationId xmlns:a16="http://schemas.microsoft.com/office/drawing/2014/main" id="{8CE37325-051D-4ADF-A1B9-26364552610F}"/>
              </a:ext>
            </a:extLst>
          </p:cNvPr>
          <p:cNvCxnSpPr>
            <a:cxnSpLocks/>
          </p:cNvCxnSpPr>
          <p:nvPr/>
        </p:nvCxnSpPr>
        <p:spPr>
          <a:xfrm rot="5400000">
            <a:off x="2703144" y="2592213"/>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794B54B-3869-4CE9-8E37-EB4DC6B0398F}"/>
              </a:ext>
            </a:extLst>
          </p:cNvPr>
          <p:cNvCxnSpPr>
            <a:cxnSpLocks/>
          </p:cNvCxnSpPr>
          <p:nvPr/>
        </p:nvCxnSpPr>
        <p:spPr>
          <a:xfrm rot="5400000">
            <a:off x="2147068" y="3663071"/>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E5E50EFA-4D6C-4998-ACD3-ED227DA24E4F}"/>
              </a:ext>
            </a:extLst>
          </p:cNvPr>
          <p:cNvCxnSpPr>
            <a:cxnSpLocks/>
          </p:cNvCxnSpPr>
          <p:nvPr/>
        </p:nvCxnSpPr>
        <p:spPr>
          <a:xfrm rot="5400000">
            <a:off x="1486370" y="2592214"/>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7758979B-89FF-409D-BC05-2103352B1B3E}"/>
              </a:ext>
            </a:extLst>
          </p:cNvPr>
          <p:cNvCxnSpPr>
            <a:cxnSpLocks/>
          </p:cNvCxnSpPr>
          <p:nvPr/>
        </p:nvCxnSpPr>
        <p:spPr>
          <a:xfrm rot="5400000">
            <a:off x="3885219" y="2586387"/>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pic>
        <p:nvPicPr>
          <p:cNvPr id="28" name="Picture 27" descr="A picture containing text, plant&#10;&#10;Description automatically generated">
            <a:extLst>
              <a:ext uri="{FF2B5EF4-FFF2-40B4-BE49-F238E27FC236}">
                <a16:creationId xmlns:a16="http://schemas.microsoft.com/office/drawing/2014/main" id="{BCD49C8A-F2FB-4706-AD58-274B4B8A89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7394" y="2441300"/>
            <a:ext cx="279719" cy="320137"/>
          </a:xfrm>
          <a:prstGeom prst="rect">
            <a:avLst/>
          </a:prstGeom>
        </p:spPr>
      </p:pic>
    </p:spTree>
    <p:extLst>
      <p:ext uri="{BB962C8B-B14F-4D97-AF65-F5344CB8AC3E}">
        <p14:creationId xmlns:p14="http://schemas.microsoft.com/office/powerpoint/2010/main" val="30726951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C99CECA-387B-4736-8B7B-AEE958F4AB6F}"/>
              </a:ext>
            </a:extLst>
          </p:cNvPr>
          <p:cNvSpPr>
            <a:spLocks noGrp="1"/>
          </p:cNvSpPr>
          <p:nvPr>
            <p:ph type="title"/>
          </p:nvPr>
        </p:nvSpPr>
        <p:spPr>
          <a:xfrm>
            <a:off x="4137397" y="151487"/>
            <a:ext cx="4777782" cy="857250"/>
          </a:xfrm>
        </p:spPr>
        <p:txBody>
          <a:bodyPr>
            <a:noAutofit/>
          </a:bodyPr>
          <a:lstStyle/>
          <a:p>
            <a:r>
              <a:rPr lang="en-US" sz="2800" dirty="0"/>
              <a:t>How to infer rates while accounting for discordance?</a:t>
            </a:r>
          </a:p>
        </p:txBody>
      </p:sp>
      <p:pic>
        <p:nvPicPr>
          <p:cNvPr id="7" name="Picture 6">
            <a:extLst>
              <a:ext uri="{FF2B5EF4-FFF2-40B4-BE49-F238E27FC236}">
                <a16:creationId xmlns:a16="http://schemas.microsoft.com/office/drawing/2014/main" id="{02571BAE-AF79-4EF3-AE19-6714E3BE16E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830344" y="1519739"/>
            <a:ext cx="3552472" cy="2841977"/>
          </a:xfrm>
          <a:prstGeom prst="rect">
            <a:avLst/>
          </a:prstGeom>
        </p:spPr>
      </p:pic>
      <p:cxnSp>
        <p:nvCxnSpPr>
          <p:cNvPr id="17" name="Straight Arrow Connector 16">
            <a:extLst>
              <a:ext uri="{FF2B5EF4-FFF2-40B4-BE49-F238E27FC236}">
                <a16:creationId xmlns:a16="http://schemas.microsoft.com/office/drawing/2014/main" id="{585F7676-2E73-4EA7-8676-28DA836BBE1E}"/>
              </a:ext>
            </a:extLst>
          </p:cNvPr>
          <p:cNvCxnSpPr>
            <a:cxnSpLocks/>
          </p:cNvCxnSpPr>
          <p:nvPr/>
        </p:nvCxnSpPr>
        <p:spPr>
          <a:xfrm flipH="1">
            <a:off x="6063598" y="1534230"/>
            <a:ext cx="1085964" cy="0"/>
          </a:xfrm>
          <a:prstGeom prst="straightConnector1">
            <a:avLst/>
          </a:prstGeom>
          <a:ln w="3175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4BB0F64B-645B-4102-9FDC-885FADBF2AC2}"/>
              </a:ext>
            </a:extLst>
          </p:cNvPr>
          <p:cNvSpPr txBox="1"/>
          <p:nvPr/>
        </p:nvSpPr>
        <p:spPr>
          <a:xfrm>
            <a:off x="5598536" y="1222872"/>
            <a:ext cx="2016087" cy="276999"/>
          </a:xfrm>
          <a:prstGeom prst="rect">
            <a:avLst/>
          </a:prstGeom>
          <a:noFill/>
        </p:spPr>
        <p:txBody>
          <a:bodyPr wrap="square" rtlCol="0">
            <a:spAutoFit/>
          </a:bodyPr>
          <a:lstStyle/>
          <a:p>
            <a:pPr algn="l"/>
            <a:r>
              <a:rPr lang="en-US" sz="1200" dirty="0">
                <a:latin typeface="Source Sans Pro" panose="020B0503030403020204" pitchFamily="34" charset="0"/>
                <a:ea typeface="Source Sans Pro" panose="020B0503030403020204" pitchFamily="34" charset="0"/>
              </a:rPr>
              <a:t>Lower rates with gene trees</a:t>
            </a:r>
            <a:endParaRPr lang="en-US" dirty="0">
              <a:latin typeface="Source Sans Pro" panose="020B0503030403020204" pitchFamily="34" charset="0"/>
              <a:ea typeface="Source Sans Pro" panose="020B0503030403020204" pitchFamily="34" charset="0"/>
            </a:endParaRPr>
          </a:p>
        </p:txBody>
      </p:sp>
      <p:sp>
        <p:nvSpPr>
          <p:cNvPr id="27" name="Rectangle: Rounded Corners 26">
            <a:extLst>
              <a:ext uri="{FF2B5EF4-FFF2-40B4-BE49-F238E27FC236}">
                <a16:creationId xmlns:a16="http://schemas.microsoft.com/office/drawing/2014/main" id="{C646B2AB-7CFB-4BF9-BB5A-5E7DDD80CC01}"/>
              </a:ext>
            </a:extLst>
          </p:cNvPr>
          <p:cNvSpPr/>
          <p:nvPr/>
        </p:nvSpPr>
        <p:spPr>
          <a:xfrm>
            <a:off x="5637605" y="1249989"/>
            <a:ext cx="1864882" cy="222763"/>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CC695B55-544C-45FC-B994-9377F25388D3}"/>
              </a:ext>
            </a:extLst>
          </p:cNvPr>
          <p:cNvCxnSpPr/>
          <p:nvPr/>
        </p:nvCxnSpPr>
        <p:spPr>
          <a:xfrm>
            <a:off x="6488935" y="4256469"/>
            <a:ext cx="545335" cy="0"/>
          </a:xfrm>
          <a:prstGeom prst="line">
            <a:avLst/>
          </a:prstGeom>
          <a:ln w="15875"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C7DDD07-978D-45F9-BB87-7F371A5C1323}"/>
              </a:ext>
            </a:extLst>
          </p:cNvPr>
          <p:cNvCxnSpPr>
            <a:cxnSpLocks/>
          </p:cNvCxnSpPr>
          <p:nvPr/>
        </p:nvCxnSpPr>
        <p:spPr>
          <a:xfrm flipH="1" flipV="1">
            <a:off x="5227028" y="2306913"/>
            <a:ext cx="2" cy="612559"/>
          </a:xfrm>
          <a:prstGeom prst="line">
            <a:avLst/>
          </a:prstGeom>
          <a:ln w="15875" cap="rnd">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15BE0EE0-11D4-4525-AB27-40EA71A1354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1184" y="634368"/>
            <a:ext cx="3376210" cy="3655867"/>
          </a:xfrm>
          <a:prstGeom prst="rect">
            <a:avLst/>
          </a:prstGeom>
        </p:spPr>
      </p:pic>
      <p:sp>
        <p:nvSpPr>
          <p:cNvPr id="30" name="Rectangle: Rounded Corners 29">
            <a:extLst>
              <a:ext uri="{FF2B5EF4-FFF2-40B4-BE49-F238E27FC236}">
                <a16:creationId xmlns:a16="http://schemas.microsoft.com/office/drawing/2014/main" id="{D89F2914-5EC5-4D33-B3D6-7E78A172D024}"/>
              </a:ext>
            </a:extLst>
          </p:cNvPr>
          <p:cNvSpPr/>
          <p:nvPr/>
        </p:nvSpPr>
        <p:spPr>
          <a:xfrm>
            <a:off x="1745183" y="1957063"/>
            <a:ext cx="1360714" cy="368154"/>
          </a:xfrm>
          <a:prstGeom prst="roundRect">
            <a:avLst/>
          </a:prstGeom>
          <a:solidFill>
            <a:srgbClr val="957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1" name="TextBox 30">
            <a:extLst>
              <a:ext uri="{FF2B5EF4-FFF2-40B4-BE49-F238E27FC236}">
                <a16:creationId xmlns:a16="http://schemas.microsoft.com/office/drawing/2014/main" id="{2F0BF133-DA04-4526-85D6-28F9768F9F50}"/>
              </a:ext>
            </a:extLst>
          </p:cNvPr>
          <p:cNvSpPr txBox="1"/>
          <p:nvPr/>
        </p:nvSpPr>
        <p:spPr>
          <a:xfrm>
            <a:off x="1745183" y="1955884"/>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32" name="Rectangle: Rounded Corners 31">
            <a:extLst>
              <a:ext uri="{FF2B5EF4-FFF2-40B4-BE49-F238E27FC236}">
                <a16:creationId xmlns:a16="http://schemas.microsoft.com/office/drawing/2014/main" id="{863A36B9-D132-4888-929F-5BAF5535D5EC}"/>
              </a:ext>
            </a:extLst>
          </p:cNvPr>
          <p:cNvSpPr/>
          <p:nvPr/>
        </p:nvSpPr>
        <p:spPr>
          <a:xfrm>
            <a:off x="1745183" y="428400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3" name="TextBox 32">
            <a:extLst>
              <a:ext uri="{FF2B5EF4-FFF2-40B4-BE49-F238E27FC236}">
                <a16:creationId xmlns:a16="http://schemas.microsoft.com/office/drawing/2014/main" id="{0B67F0A5-FD66-45E5-8241-B887C0CF7D77}"/>
              </a:ext>
            </a:extLst>
          </p:cNvPr>
          <p:cNvSpPr txBox="1"/>
          <p:nvPr/>
        </p:nvSpPr>
        <p:spPr>
          <a:xfrm>
            <a:off x="1745183" y="429023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trees</a:t>
            </a:r>
          </a:p>
        </p:txBody>
      </p:sp>
      <p:cxnSp>
        <p:nvCxnSpPr>
          <p:cNvPr id="34" name="Straight Arrow Connector 33">
            <a:extLst>
              <a:ext uri="{FF2B5EF4-FFF2-40B4-BE49-F238E27FC236}">
                <a16:creationId xmlns:a16="http://schemas.microsoft.com/office/drawing/2014/main" id="{5FFFBCFD-9BEF-4E14-B21D-258FA11FF9B6}"/>
              </a:ext>
            </a:extLst>
          </p:cNvPr>
          <p:cNvCxnSpPr>
            <a:cxnSpLocks/>
          </p:cNvCxnSpPr>
          <p:nvPr/>
        </p:nvCxnSpPr>
        <p:spPr>
          <a:xfrm rot="5400000">
            <a:off x="2789144" y="882181"/>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pic>
        <p:nvPicPr>
          <p:cNvPr id="35" name="Picture 34" descr="Shape, icon&#10;&#10;Description automatically generated with medium confidence">
            <a:extLst>
              <a:ext uri="{FF2B5EF4-FFF2-40B4-BE49-F238E27FC236}">
                <a16:creationId xmlns:a16="http://schemas.microsoft.com/office/drawing/2014/main" id="{9B2A8945-58E9-477F-9335-76DA6E2237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3251" y="3663815"/>
            <a:ext cx="279921" cy="315969"/>
          </a:xfrm>
          <a:prstGeom prst="rect">
            <a:avLst/>
          </a:prstGeom>
        </p:spPr>
      </p:pic>
      <p:pic>
        <p:nvPicPr>
          <p:cNvPr id="36" name="Picture 35" descr="A picture containing text, plant&#10;&#10;Description automatically generated">
            <a:extLst>
              <a:ext uri="{FF2B5EF4-FFF2-40B4-BE49-F238E27FC236}">
                <a16:creationId xmlns:a16="http://schemas.microsoft.com/office/drawing/2014/main" id="{C9638DD6-793D-43D4-989C-AF6177D76F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91470" y="3519828"/>
            <a:ext cx="279719" cy="320137"/>
          </a:xfrm>
          <a:prstGeom prst="rect">
            <a:avLst/>
          </a:prstGeom>
        </p:spPr>
      </p:pic>
      <p:pic>
        <p:nvPicPr>
          <p:cNvPr id="37" name="Picture 36" descr="A picture containing text, plant&#10;&#10;Description automatically generated">
            <a:extLst>
              <a:ext uri="{FF2B5EF4-FFF2-40B4-BE49-F238E27FC236}">
                <a16:creationId xmlns:a16="http://schemas.microsoft.com/office/drawing/2014/main" id="{73B2604B-9FD1-4CC9-B262-A2700B8BC3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37240" y="2448969"/>
            <a:ext cx="279719" cy="320137"/>
          </a:xfrm>
          <a:prstGeom prst="rect">
            <a:avLst/>
          </a:prstGeom>
        </p:spPr>
      </p:pic>
      <p:pic>
        <p:nvPicPr>
          <p:cNvPr id="38" name="Picture 37" descr="A picture containing text, plant&#10;&#10;Description automatically generated">
            <a:extLst>
              <a:ext uri="{FF2B5EF4-FFF2-40B4-BE49-F238E27FC236}">
                <a16:creationId xmlns:a16="http://schemas.microsoft.com/office/drawing/2014/main" id="{B99CFE30-71B6-4EAD-BC39-DFCBCF1A43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31107" y="2467288"/>
            <a:ext cx="279719" cy="320137"/>
          </a:xfrm>
          <a:prstGeom prst="rect">
            <a:avLst/>
          </a:prstGeom>
        </p:spPr>
      </p:pic>
      <p:cxnSp>
        <p:nvCxnSpPr>
          <p:cNvPr id="39" name="Straight Arrow Connector 38">
            <a:extLst>
              <a:ext uri="{FF2B5EF4-FFF2-40B4-BE49-F238E27FC236}">
                <a16:creationId xmlns:a16="http://schemas.microsoft.com/office/drawing/2014/main" id="{8E883869-1AFD-4CC7-A306-290BD1B8AB14}"/>
              </a:ext>
            </a:extLst>
          </p:cNvPr>
          <p:cNvCxnSpPr>
            <a:cxnSpLocks/>
          </p:cNvCxnSpPr>
          <p:nvPr/>
        </p:nvCxnSpPr>
        <p:spPr>
          <a:xfrm rot="5400000">
            <a:off x="2703144" y="2592213"/>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0A1D3A9-F19F-4DAC-A7EE-3E32420AEDFB}"/>
              </a:ext>
            </a:extLst>
          </p:cNvPr>
          <p:cNvCxnSpPr>
            <a:cxnSpLocks/>
          </p:cNvCxnSpPr>
          <p:nvPr/>
        </p:nvCxnSpPr>
        <p:spPr>
          <a:xfrm rot="5400000">
            <a:off x="2147068" y="3663071"/>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A78E0E97-1B21-4593-B33A-DE6CD17C14C1}"/>
              </a:ext>
            </a:extLst>
          </p:cNvPr>
          <p:cNvCxnSpPr>
            <a:cxnSpLocks/>
          </p:cNvCxnSpPr>
          <p:nvPr/>
        </p:nvCxnSpPr>
        <p:spPr>
          <a:xfrm rot="5400000">
            <a:off x="1486370" y="2592214"/>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D20F9379-7DFF-438F-A8F7-871611C84368}"/>
              </a:ext>
            </a:extLst>
          </p:cNvPr>
          <p:cNvCxnSpPr>
            <a:cxnSpLocks/>
          </p:cNvCxnSpPr>
          <p:nvPr/>
        </p:nvCxnSpPr>
        <p:spPr>
          <a:xfrm rot="5400000">
            <a:off x="3885219" y="2586387"/>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pic>
        <p:nvPicPr>
          <p:cNvPr id="43" name="Picture 42" descr="A picture containing text, plant&#10;&#10;Description automatically generated">
            <a:extLst>
              <a:ext uri="{FF2B5EF4-FFF2-40B4-BE49-F238E27FC236}">
                <a16:creationId xmlns:a16="http://schemas.microsoft.com/office/drawing/2014/main" id="{8038D23E-BEB9-407B-8102-0C8649C6AA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37394" y="2441300"/>
            <a:ext cx="279719" cy="320137"/>
          </a:xfrm>
          <a:prstGeom prst="rect">
            <a:avLst/>
          </a:prstGeom>
        </p:spPr>
      </p:pic>
    </p:spTree>
    <p:extLst>
      <p:ext uri="{BB962C8B-B14F-4D97-AF65-F5344CB8AC3E}">
        <p14:creationId xmlns:p14="http://schemas.microsoft.com/office/powerpoint/2010/main" val="13671155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92BBA8-80E9-4B1D-BEC5-90BC7A85C9B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8508"/>
            <a:ext cx="5143500" cy="5108226"/>
          </a:xfrm>
          <a:prstGeom prst="rect">
            <a:avLst/>
          </a:prstGeom>
        </p:spPr>
      </p:pic>
      <p:sp>
        <p:nvSpPr>
          <p:cNvPr id="2" name="TextBox 1">
            <a:extLst>
              <a:ext uri="{FF2B5EF4-FFF2-40B4-BE49-F238E27FC236}">
                <a16:creationId xmlns:a16="http://schemas.microsoft.com/office/drawing/2014/main" id="{8603E858-4176-4B99-A40A-96B115374908}"/>
              </a:ext>
            </a:extLst>
          </p:cNvPr>
          <p:cNvSpPr txBox="1"/>
          <p:nvPr/>
        </p:nvSpPr>
        <p:spPr>
          <a:xfrm>
            <a:off x="5199961" y="977571"/>
            <a:ext cx="3944039" cy="3170099"/>
          </a:xfrm>
          <a:prstGeom prst="rect">
            <a:avLst/>
          </a:prstGeom>
          <a:noFill/>
        </p:spPr>
        <p:txBody>
          <a:bodyPr wrap="square" rtlCol="0">
            <a:spAutoFit/>
          </a:bodyPr>
          <a:lstStyle/>
          <a:p>
            <a:pPr marL="342900" indent="-342900" algn="l">
              <a:buFont typeface="+mj-lt"/>
              <a:buAutoNum type="arabicPeriod"/>
            </a:pPr>
            <a:r>
              <a:rPr lang="en-US" sz="2000" dirty="0">
                <a:latin typeface="Source Sans Pro" panose="020B0503030403020204" pitchFamily="34" charset="0"/>
                <a:ea typeface="Source Sans Pro" panose="020B0503030403020204" pitchFamily="34" charset="0"/>
              </a:rPr>
              <a:t>How do substitution rates vary across lineages?</a:t>
            </a:r>
          </a:p>
          <a:p>
            <a:pPr marL="342900" indent="-342900" algn="l">
              <a:buFont typeface="+mj-lt"/>
              <a:buAutoNum type="arabicPeriod"/>
            </a:pPr>
            <a:endParaRPr lang="en-US" sz="2000" dirty="0">
              <a:latin typeface="Source Sans Pro" panose="020B0503030403020204" pitchFamily="34" charset="0"/>
              <a:ea typeface="Source Sans Pro" panose="020B0503030403020204" pitchFamily="34" charset="0"/>
            </a:endParaRPr>
          </a:p>
          <a:p>
            <a:pPr marL="342900" indent="-342900" algn="l">
              <a:buFont typeface="+mj-lt"/>
              <a:buAutoNum type="arabicPeriod"/>
            </a:pPr>
            <a:r>
              <a:rPr lang="en-US" sz="2000" dirty="0">
                <a:latin typeface="Source Sans Pro" panose="020B0503030403020204" pitchFamily="34" charset="0"/>
                <a:ea typeface="Source Sans Pro" panose="020B0503030403020204" pitchFamily="34" charset="0"/>
              </a:rPr>
              <a:t>Do lineages descending from colonization experience faster rates?</a:t>
            </a:r>
          </a:p>
          <a:p>
            <a:pPr marL="342900" indent="-342900" algn="l">
              <a:buFont typeface="+mj-lt"/>
              <a:buAutoNum type="arabicPeriod"/>
            </a:pPr>
            <a:endParaRPr lang="en-US" sz="2000" dirty="0">
              <a:latin typeface="Source Sans Pro" panose="020B0503030403020204" pitchFamily="34" charset="0"/>
              <a:ea typeface="Source Sans Pro" panose="020B0503030403020204" pitchFamily="34" charset="0"/>
            </a:endParaRPr>
          </a:p>
          <a:p>
            <a:pPr marL="342900" indent="-342900" algn="l">
              <a:buFont typeface="+mj-lt"/>
              <a:buAutoNum type="arabicPeriod"/>
            </a:pPr>
            <a:r>
              <a:rPr lang="en-US" sz="2000" dirty="0">
                <a:latin typeface="Source Sans Pro" panose="020B0503030403020204" pitchFamily="34" charset="0"/>
                <a:ea typeface="Source Sans Pro" panose="020B0503030403020204" pitchFamily="34" charset="0"/>
              </a:rPr>
              <a:t>Do genes relating to certain phenotypes experience faster rates?</a:t>
            </a:r>
          </a:p>
        </p:txBody>
      </p:sp>
    </p:spTree>
    <p:extLst>
      <p:ext uri="{BB962C8B-B14F-4D97-AF65-F5344CB8AC3E}">
        <p14:creationId xmlns:p14="http://schemas.microsoft.com/office/powerpoint/2010/main" val="27057940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92BBA8-80E9-4B1D-BEC5-90BC7A85C9B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2823"/>
            <a:ext cx="5143500" cy="5143500"/>
          </a:xfrm>
          <a:prstGeom prst="rect">
            <a:avLst/>
          </a:prstGeom>
        </p:spPr>
      </p:pic>
      <p:pic>
        <p:nvPicPr>
          <p:cNvPr id="9" name="Picture 8">
            <a:extLst>
              <a:ext uri="{FF2B5EF4-FFF2-40B4-BE49-F238E27FC236}">
                <a16:creationId xmlns:a16="http://schemas.microsoft.com/office/drawing/2014/main" id="{8FD100AB-CA8C-4385-A69D-2D5FE21D970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942481" y="3551725"/>
            <a:ext cx="3831029" cy="1532412"/>
          </a:xfrm>
          <a:prstGeom prst="rect">
            <a:avLst/>
          </a:prstGeom>
        </p:spPr>
      </p:pic>
      <p:pic>
        <p:nvPicPr>
          <p:cNvPr id="10" name="Picture 9">
            <a:extLst>
              <a:ext uri="{FF2B5EF4-FFF2-40B4-BE49-F238E27FC236}">
                <a16:creationId xmlns:a16="http://schemas.microsoft.com/office/drawing/2014/main" id="{3042706A-CA6A-4AEA-8CA5-50EA402A3E4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942480" y="2313607"/>
            <a:ext cx="3831029" cy="1532411"/>
          </a:xfrm>
          <a:prstGeom prst="rect">
            <a:avLst/>
          </a:prstGeom>
        </p:spPr>
      </p:pic>
      <p:pic>
        <p:nvPicPr>
          <p:cNvPr id="11" name="Picture 10">
            <a:extLst>
              <a:ext uri="{FF2B5EF4-FFF2-40B4-BE49-F238E27FC236}">
                <a16:creationId xmlns:a16="http://schemas.microsoft.com/office/drawing/2014/main" id="{D4E636DB-AE3C-4DEC-B196-38E559675BE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4942480" y="1075488"/>
            <a:ext cx="3831026" cy="1532411"/>
          </a:xfrm>
          <a:prstGeom prst="rect">
            <a:avLst/>
          </a:prstGeom>
        </p:spPr>
      </p:pic>
      <p:sp>
        <p:nvSpPr>
          <p:cNvPr id="2" name="Title 1">
            <a:extLst>
              <a:ext uri="{FF2B5EF4-FFF2-40B4-BE49-F238E27FC236}">
                <a16:creationId xmlns:a16="http://schemas.microsoft.com/office/drawing/2014/main" id="{846A1510-9AE1-49EB-8D43-4C5F13B124BF}"/>
              </a:ext>
            </a:extLst>
          </p:cNvPr>
          <p:cNvSpPr>
            <a:spLocks noGrp="1"/>
          </p:cNvSpPr>
          <p:nvPr>
            <p:ph type="title"/>
          </p:nvPr>
        </p:nvSpPr>
        <p:spPr>
          <a:xfrm>
            <a:off x="3819526" y="34529"/>
            <a:ext cx="5143500" cy="857250"/>
          </a:xfrm>
        </p:spPr>
        <p:txBody>
          <a:bodyPr>
            <a:noAutofit/>
          </a:bodyPr>
          <a:lstStyle/>
          <a:p>
            <a:r>
              <a:rPr lang="en-US" sz="2400" dirty="0"/>
              <a:t>Little variation in average substitution rates across the rodent phylogeny</a:t>
            </a:r>
          </a:p>
        </p:txBody>
      </p:sp>
    </p:spTree>
    <p:extLst>
      <p:ext uri="{BB962C8B-B14F-4D97-AF65-F5344CB8AC3E}">
        <p14:creationId xmlns:p14="http://schemas.microsoft.com/office/powerpoint/2010/main" val="24367599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a:bodyPr>
          <a:lstStyle/>
          <a:p>
            <a:r>
              <a:rPr lang="en-US" dirty="0"/>
              <a:t>Discordance is common</a:t>
            </a:r>
          </a:p>
        </p:txBody>
      </p:sp>
      <p:pic>
        <p:nvPicPr>
          <p:cNvPr id="7" name="Picture 6">
            <a:extLst>
              <a:ext uri="{FF2B5EF4-FFF2-40B4-BE49-F238E27FC236}">
                <a16:creationId xmlns:a16="http://schemas.microsoft.com/office/drawing/2014/main" id="{F9143C25-2D02-4BCB-923C-6C37ED4C0114}"/>
              </a:ext>
            </a:extLst>
          </p:cNvPr>
          <p:cNvPicPr>
            <a:picLocks noChangeAspect="1"/>
          </p:cNvPicPr>
          <p:nvPr/>
        </p:nvPicPr>
        <p:blipFill>
          <a:blip r:embed="rId3"/>
          <a:stretch>
            <a:fillRect/>
          </a:stretch>
        </p:blipFill>
        <p:spPr>
          <a:xfrm>
            <a:off x="1129028" y="1167162"/>
            <a:ext cx="3006499" cy="715833"/>
          </a:xfrm>
          <a:prstGeom prst="rect">
            <a:avLst/>
          </a:prstGeom>
        </p:spPr>
      </p:pic>
      <p:sp>
        <p:nvSpPr>
          <p:cNvPr id="9" name="TextBox 8">
            <a:extLst>
              <a:ext uri="{FF2B5EF4-FFF2-40B4-BE49-F238E27FC236}">
                <a16:creationId xmlns:a16="http://schemas.microsoft.com/office/drawing/2014/main" id="{BE48F9F8-A415-4EBD-96DF-FA1A7235F097}"/>
              </a:ext>
            </a:extLst>
          </p:cNvPr>
          <p:cNvSpPr txBox="1"/>
          <p:nvPr/>
        </p:nvSpPr>
        <p:spPr>
          <a:xfrm>
            <a:off x="4969329" y="1167162"/>
            <a:ext cx="3447397" cy="954107"/>
          </a:xfrm>
          <a:prstGeom prst="rect">
            <a:avLst/>
          </a:prstGeom>
          <a:noFill/>
        </p:spPr>
        <p:txBody>
          <a:bodyPr wrap="square">
            <a:spAutoFit/>
          </a:bodyPr>
          <a:lstStyle/>
          <a:p>
            <a:pPr algn="just"/>
            <a:r>
              <a:rPr lang="en-US" sz="1400" dirty="0">
                <a:effectLst/>
                <a:latin typeface="Times New Roman" panose="02020603050405020304" pitchFamily="18" charset="0"/>
              </a:rPr>
              <a:t>“No single intron, exon, or UCE locus from our TENT data set had an estimated topology identical to the </a:t>
            </a:r>
            <a:r>
              <a:rPr lang="en-US" sz="1400" dirty="0" err="1">
                <a:effectLst/>
                <a:latin typeface="Times New Roman" panose="02020603050405020304" pitchFamily="18" charset="0"/>
              </a:rPr>
              <a:t>ExaML</a:t>
            </a:r>
            <a:r>
              <a:rPr lang="en-US" sz="1400" dirty="0">
                <a:effectLst/>
                <a:latin typeface="Times New Roman" panose="02020603050405020304" pitchFamily="18" charset="0"/>
              </a:rPr>
              <a:t> TENT or MP-EST* TENT” </a:t>
            </a:r>
            <a:endParaRPr lang="en-US" sz="1400" dirty="0"/>
          </a:p>
        </p:txBody>
      </p:sp>
      <p:sp>
        <p:nvSpPr>
          <p:cNvPr id="13" name="TextBox 12">
            <a:extLst>
              <a:ext uri="{FF2B5EF4-FFF2-40B4-BE49-F238E27FC236}">
                <a16:creationId xmlns:a16="http://schemas.microsoft.com/office/drawing/2014/main" id="{1DA2335A-4139-461A-A9AD-EEEC6A498027}"/>
              </a:ext>
            </a:extLst>
          </p:cNvPr>
          <p:cNvSpPr txBox="1"/>
          <p:nvPr/>
        </p:nvSpPr>
        <p:spPr>
          <a:xfrm>
            <a:off x="1079979" y="1856845"/>
            <a:ext cx="2113005" cy="246221"/>
          </a:xfrm>
          <a:prstGeom prst="rect">
            <a:avLst/>
          </a:prstGeom>
          <a:noFill/>
        </p:spPr>
        <p:txBody>
          <a:bodyPr wrap="square" rtlCol="0">
            <a:spAutoFit/>
          </a:bodyPr>
          <a:lstStyle/>
          <a:p>
            <a:pPr defTabSz="914400"/>
            <a:r>
              <a:rPr lang="en-US" sz="1000" i="1" dirty="0">
                <a:solidFill>
                  <a:srgbClr val="333333"/>
                </a:solidFill>
                <a:latin typeface="Calibri" panose="020F0502020204030204"/>
              </a:rPr>
              <a:t>Jarvis et al.</a:t>
            </a:r>
          </a:p>
        </p:txBody>
      </p:sp>
      <p:pic>
        <p:nvPicPr>
          <p:cNvPr id="26" name="Picture 25">
            <a:extLst>
              <a:ext uri="{FF2B5EF4-FFF2-40B4-BE49-F238E27FC236}">
                <a16:creationId xmlns:a16="http://schemas.microsoft.com/office/drawing/2014/main" id="{84A99130-5D1D-4E71-954A-0044D86C66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51573" y="1167162"/>
            <a:ext cx="623380" cy="725387"/>
          </a:xfrm>
          <a:prstGeom prst="rect">
            <a:avLst/>
          </a:prstGeom>
        </p:spPr>
      </p:pic>
    </p:spTree>
    <p:extLst>
      <p:ext uri="{BB962C8B-B14F-4D97-AF65-F5344CB8AC3E}">
        <p14:creationId xmlns:p14="http://schemas.microsoft.com/office/powerpoint/2010/main" val="7426128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a:bodyPr>
          <a:lstStyle/>
          <a:p>
            <a:r>
              <a:rPr lang="en-US" dirty="0"/>
              <a:t>Discordance is common</a:t>
            </a:r>
          </a:p>
        </p:txBody>
      </p:sp>
      <p:pic>
        <p:nvPicPr>
          <p:cNvPr id="7" name="Picture 6">
            <a:extLst>
              <a:ext uri="{FF2B5EF4-FFF2-40B4-BE49-F238E27FC236}">
                <a16:creationId xmlns:a16="http://schemas.microsoft.com/office/drawing/2014/main" id="{F9143C25-2D02-4BCB-923C-6C37ED4C0114}"/>
              </a:ext>
            </a:extLst>
          </p:cNvPr>
          <p:cNvPicPr>
            <a:picLocks noChangeAspect="1"/>
          </p:cNvPicPr>
          <p:nvPr/>
        </p:nvPicPr>
        <p:blipFill>
          <a:blip r:embed="rId3"/>
          <a:stretch>
            <a:fillRect/>
          </a:stretch>
        </p:blipFill>
        <p:spPr>
          <a:xfrm>
            <a:off x="1129028" y="1167162"/>
            <a:ext cx="3006499" cy="715833"/>
          </a:xfrm>
          <a:prstGeom prst="rect">
            <a:avLst/>
          </a:prstGeom>
        </p:spPr>
      </p:pic>
      <p:sp>
        <p:nvSpPr>
          <p:cNvPr id="9" name="TextBox 8">
            <a:extLst>
              <a:ext uri="{FF2B5EF4-FFF2-40B4-BE49-F238E27FC236}">
                <a16:creationId xmlns:a16="http://schemas.microsoft.com/office/drawing/2014/main" id="{BE48F9F8-A415-4EBD-96DF-FA1A7235F097}"/>
              </a:ext>
            </a:extLst>
          </p:cNvPr>
          <p:cNvSpPr txBox="1"/>
          <p:nvPr/>
        </p:nvSpPr>
        <p:spPr>
          <a:xfrm>
            <a:off x="4969329" y="1167162"/>
            <a:ext cx="3447397" cy="954107"/>
          </a:xfrm>
          <a:prstGeom prst="rect">
            <a:avLst/>
          </a:prstGeom>
          <a:noFill/>
        </p:spPr>
        <p:txBody>
          <a:bodyPr wrap="square">
            <a:spAutoFit/>
          </a:bodyPr>
          <a:lstStyle/>
          <a:p>
            <a:pPr algn="just"/>
            <a:r>
              <a:rPr lang="en-US" sz="1400" dirty="0">
                <a:effectLst/>
                <a:latin typeface="Times New Roman" panose="02020603050405020304" pitchFamily="18" charset="0"/>
              </a:rPr>
              <a:t>“No single intron, exon, or UCE locus from our TENT data set had an estimated topology identical to the </a:t>
            </a:r>
            <a:r>
              <a:rPr lang="en-US" sz="1400" dirty="0" err="1">
                <a:effectLst/>
                <a:latin typeface="Times New Roman" panose="02020603050405020304" pitchFamily="18" charset="0"/>
              </a:rPr>
              <a:t>ExaML</a:t>
            </a:r>
            <a:r>
              <a:rPr lang="en-US" sz="1400" dirty="0">
                <a:effectLst/>
                <a:latin typeface="Times New Roman" panose="02020603050405020304" pitchFamily="18" charset="0"/>
              </a:rPr>
              <a:t> TENT or MP-EST* TENT” </a:t>
            </a:r>
            <a:endParaRPr lang="en-US" sz="1400" dirty="0"/>
          </a:p>
        </p:txBody>
      </p:sp>
      <p:pic>
        <p:nvPicPr>
          <p:cNvPr id="11" name="Picture 10">
            <a:extLst>
              <a:ext uri="{FF2B5EF4-FFF2-40B4-BE49-F238E27FC236}">
                <a16:creationId xmlns:a16="http://schemas.microsoft.com/office/drawing/2014/main" id="{3E89F56E-6EAF-4D49-BDC2-A8C4D6FD21F0}"/>
              </a:ext>
            </a:extLst>
          </p:cNvPr>
          <p:cNvPicPr>
            <a:picLocks noChangeAspect="1"/>
          </p:cNvPicPr>
          <p:nvPr/>
        </p:nvPicPr>
        <p:blipFill>
          <a:blip r:embed="rId4"/>
          <a:stretch>
            <a:fillRect/>
          </a:stretch>
        </p:blipFill>
        <p:spPr>
          <a:xfrm>
            <a:off x="1129028" y="2555046"/>
            <a:ext cx="3354161" cy="665508"/>
          </a:xfrm>
          <a:prstGeom prst="rect">
            <a:avLst/>
          </a:prstGeom>
        </p:spPr>
      </p:pic>
      <p:sp>
        <p:nvSpPr>
          <p:cNvPr id="13" name="TextBox 12">
            <a:extLst>
              <a:ext uri="{FF2B5EF4-FFF2-40B4-BE49-F238E27FC236}">
                <a16:creationId xmlns:a16="http://schemas.microsoft.com/office/drawing/2014/main" id="{1DA2335A-4139-461A-A9AD-EEEC6A498027}"/>
              </a:ext>
            </a:extLst>
          </p:cNvPr>
          <p:cNvSpPr txBox="1"/>
          <p:nvPr/>
        </p:nvSpPr>
        <p:spPr>
          <a:xfrm>
            <a:off x="1079979" y="1856845"/>
            <a:ext cx="2113005" cy="246221"/>
          </a:xfrm>
          <a:prstGeom prst="rect">
            <a:avLst/>
          </a:prstGeom>
          <a:noFill/>
        </p:spPr>
        <p:txBody>
          <a:bodyPr wrap="square" rtlCol="0">
            <a:spAutoFit/>
          </a:bodyPr>
          <a:lstStyle/>
          <a:p>
            <a:pPr defTabSz="914400"/>
            <a:r>
              <a:rPr lang="en-US" sz="1000" i="1" dirty="0">
                <a:solidFill>
                  <a:srgbClr val="333333"/>
                </a:solidFill>
                <a:latin typeface="Calibri" panose="020F0502020204030204"/>
              </a:rPr>
              <a:t>Jarvis et al.</a:t>
            </a:r>
          </a:p>
        </p:txBody>
      </p:sp>
      <p:sp>
        <p:nvSpPr>
          <p:cNvPr id="15" name="TextBox 14">
            <a:extLst>
              <a:ext uri="{FF2B5EF4-FFF2-40B4-BE49-F238E27FC236}">
                <a16:creationId xmlns:a16="http://schemas.microsoft.com/office/drawing/2014/main" id="{AD21A6F8-B29C-4A62-A19F-67B0D923333C}"/>
              </a:ext>
            </a:extLst>
          </p:cNvPr>
          <p:cNvSpPr txBox="1"/>
          <p:nvPr/>
        </p:nvSpPr>
        <p:spPr>
          <a:xfrm>
            <a:off x="4969328" y="2439744"/>
            <a:ext cx="3447397" cy="954107"/>
          </a:xfrm>
          <a:prstGeom prst="rect">
            <a:avLst/>
          </a:prstGeom>
          <a:noFill/>
        </p:spPr>
        <p:txBody>
          <a:bodyPr wrap="square">
            <a:spAutoFit/>
          </a:bodyPr>
          <a:lstStyle/>
          <a:p>
            <a:pPr algn="just"/>
            <a:r>
              <a:rPr lang="en-US" sz="1400" dirty="0">
                <a:effectLst/>
                <a:latin typeface="Times New Roman" panose="02020603050405020304" pitchFamily="18" charset="0"/>
              </a:rPr>
              <a:t>“Among the 2,745 trees generated from nonoverlapping 100 kb segments of the genome, we inferred 2,743 different topologies”</a:t>
            </a:r>
            <a:endParaRPr lang="en-US" sz="1400" dirty="0"/>
          </a:p>
        </p:txBody>
      </p:sp>
      <p:pic>
        <p:nvPicPr>
          <p:cNvPr id="24" name="Picture 23" descr="Shape&#10;&#10;Description automatically generated with low confidence">
            <a:extLst>
              <a:ext uri="{FF2B5EF4-FFF2-40B4-BE49-F238E27FC236}">
                <a16:creationId xmlns:a16="http://schemas.microsoft.com/office/drawing/2014/main" id="{6EF95A62-08FC-42A9-93BB-D39728E3A1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035" y="2479289"/>
            <a:ext cx="526596" cy="817022"/>
          </a:xfrm>
          <a:prstGeom prst="rect">
            <a:avLst/>
          </a:prstGeom>
        </p:spPr>
      </p:pic>
      <p:pic>
        <p:nvPicPr>
          <p:cNvPr id="26" name="Picture 25">
            <a:extLst>
              <a:ext uri="{FF2B5EF4-FFF2-40B4-BE49-F238E27FC236}">
                <a16:creationId xmlns:a16="http://schemas.microsoft.com/office/drawing/2014/main" id="{84A99130-5D1D-4E71-954A-0044D86C66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351573" y="1167162"/>
            <a:ext cx="623380" cy="725387"/>
          </a:xfrm>
          <a:prstGeom prst="rect">
            <a:avLst/>
          </a:prstGeom>
        </p:spPr>
      </p:pic>
    </p:spTree>
    <p:extLst>
      <p:ext uri="{BB962C8B-B14F-4D97-AF65-F5344CB8AC3E}">
        <p14:creationId xmlns:p14="http://schemas.microsoft.com/office/powerpoint/2010/main" val="9556704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a:bodyPr>
          <a:lstStyle/>
          <a:p>
            <a:r>
              <a:rPr lang="en-US" dirty="0"/>
              <a:t>Discordance is common</a:t>
            </a:r>
          </a:p>
        </p:txBody>
      </p:sp>
      <p:pic>
        <p:nvPicPr>
          <p:cNvPr id="7" name="Picture 6">
            <a:extLst>
              <a:ext uri="{FF2B5EF4-FFF2-40B4-BE49-F238E27FC236}">
                <a16:creationId xmlns:a16="http://schemas.microsoft.com/office/drawing/2014/main" id="{F9143C25-2D02-4BCB-923C-6C37ED4C0114}"/>
              </a:ext>
            </a:extLst>
          </p:cNvPr>
          <p:cNvPicPr>
            <a:picLocks noChangeAspect="1"/>
          </p:cNvPicPr>
          <p:nvPr/>
        </p:nvPicPr>
        <p:blipFill>
          <a:blip r:embed="rId3"/>
          <a:stretch>
            <a:fillRect/>
          </a:stretch>
        </p:blipFill>
        <p:spPr>
          <a:xfrm>
            <a:off x="1129028" y="1167162"/>
            <a:ext cx="3006499" cy="715833"/>
          </a:xfrm>
          <a:prstGeom prst="rect">
            <a:avLst/>
          </a:prstGeom>
        </p:spPr>
      </p:pic>
      <p:sp>
        <p:nvSpPr>
          <p:cNvPr id="9" name="TextBox 8">
            <a:extLst>
              <a:ext uri="{FF2B5EF4-FFF2-40B4-BE49-F238E27FC236}">
                <a16:creationId xmlns:a16="http://schemas.microsoft.com/office/drawing/2014/main" id="{BE48F9F8-A415-4EBD-96DF-FA1A7235F097}"/>
              </a:ext>
            </a:extLst>
          </p:cNvPr>
          <p:cNvSpPr txBox="1"/>
          <p:nvPr/>
        </p:nvSpPr>
        <p:spPr>
          <a:xfrm>
            <a:off x="4969329" y="1167162"/>
            <a:ext cx="3447397" cy="954107"/>
          </a:xfrm>
          <a:prstGeom prst="rect">
            <a:avLst/>
          </a:prstGeom>
          <a:noFill/>
        </p:spPr>
        <p:txBody>
          <a:bodyPr wrap="square">
            <a:spAutoFit/>
          </a:bodyPr>
          <a:lstStyle/>
          <a:p>
            <a:pPr algn="just"/>
            <a:r>
              <a:rPr lang="en-US" sz="1400" dirty="0">
                <a:effectLst/>
                <a:latin typeface="Times New Roman" panose="02020603050405020304" pitchFamily="18" charset="0"/>
              </a:rPr>
              <a:t>“No single intron, exon, or UCE locus from our TENT data set had an estimated topology identical to the </a:t>
            </a:r>
            <a:r>
              <a:rPr lang="en-US" sz="1400" dirty="0" err="1">
                <a:effectLst/>
                <a:latin typeface="Times New Roman" panose="02020603050405020304" pitchFamily="18" charset="0"/>
              </a:rPr>
              <a:t>ExaML</a:t>
            </a:r>
            <a:r>
              <a:rPr lang="en-US" sz="1400" dirty="0">
                <a:effectLst/>
                <a:latin typeface="Times New Roman" panose="02020603050405020304" pitchFamily="18" charset="0"/>
              </a:rPr>
              <a:t> TENT or MP-EST* TENT” </a:t>
            </a:r>
            <a:endParaRPr lang="en-US" sz="1400" dirty="0"/>
          </a:p>
        </p:txBody>
      </p:sp>
      <p:pic>
        <p:nvPicPr>
          <p:cNvPr id="11" name="Picture 10">
            <a:extLst>
              <a:ext uri="{FF2B5EF4-FFF2-40B4-BE49-F238E27FC236}">
                <a16:creationId xmlns:a16="http://schemas.microsoft.com/office/drawing/2014/main" id="{3E89F56E-6EAF-4D49-BDC2-A8C4D6FD21F0}"/>
              </a:ext>
            </a:extLst>
          </p:cNvPr>
          <p:cNvPicPr>
            <a:picLocks noChangeAspect="1"/>
          </p:cNvPicPr>
          <p:nvPr/>
        </p:nvPicPr>
        <p:blipFill>
          <a:blip r:embed="rId4"/>
          <a:stretch>
            <a:fillRect/>
          </a:stretch>
        </p:blipFill>
        <p:spPr>
          <a:xfrm>
            <a:off x="1129028" y="2555046"/>
            <a:ext cx="3354161" cy="665508"/>
          </a:xfrm>
          <a:prstGeom prst="rect">
            <a:avLst/>
          </a:prstGeom>
        </p:spPr>
      </p:pic>
      <p:sp>
        <p:nvSpPr>
          <p:cNvPr id="13" name="TextBox 12">
            <a:extLst>
              <a:ext uri="{FF2B5EF4-FFF2-40B4-BE49-F238E27FC236}">
                <a16:creationId xmlns:a16="http://schemas.microsoft.com/office/drawing/2014/main" id="{1DA2335A-4139-461A-A9AD-EEEC6A498027}"/>
              </a:ext>
            </a:extLst>
          </p:cNvPr>
          <p:cNvSpPr txBox="1"/>
          <p:nvPr/>
        </p:nvSpPr>
        <p:spPr>
          <a:xfrm>
            <a:off x="1079979" y="1856845"/>
            <a:ext cx="2113005" cy="246221"/>
          </a:xfrm>
          <a:prstGeom prst="rect">
            <a:avLst/>
          </a:prstGeom>
          <a:noFill/>
        </p:spPr>
        <p:txBody>
          <a:bodyPr wrap="square" rtlCol="0">
            <a:spAutoFit/>
          </a:bodyPr>
          <a:lstStyle/>
          <a:p>
            <a:pPr defTabSz="914400"/>
            <a:r>
              <a:rPr lang="en-US" sz="1000" i="1" dirty="0">
                <a:solidFill>
                  <a:srgbClr val="333333"/>
                </a:solidFill>
                <a:latin typeface="Calibri" panose="020F0502020204030204"/>
              </a:rPr>
              <a:t>Jarvis et al.</a:t>
            </a:r>
          </a:p>
        </p:txBody>
      </p:sp>
      <p:sp>
        <p:nvSpPr>
          <p:cNvPr id="15" name="TextBox 14">
            <a:extLst>
              <a:ext uri="{FF2B5EF4-FFF2-40B4-BE49-F238E27FC236}">
                <a16:creationId xmlns:a16="http://schemas.microsoft.com/office/drawing/2014/main" id="{AD21A6F8-B29C-4A62-A19F-67B0D923333C}"/>
              </a:ext>
            </a:extLst>
          </p:cNvPr>
          <p:cNvSpPr txBox="1"/>
          <p:nvPr/>
        </p:nvSpPr>
        <p:spPr>
          <a:xfrm>
            <a:off x="4969328" y="2439744"/>
            <a:ext cx="3447397" cy="954107"/>
          </a:xfrm>
          <a:prstGeom prst="rect">
            <a:avLst/>
          </a:prstGeom>
          <a:noFill/>
        </p:spPr>
        <p:txBody>
          <a:bodyPr wrap="square">
            <a:spAutoFit/>
          </a:bodyPr>
          <a:lstStyle/>
          <a:p>
            <a:pPr algn="just"/>
            <a:r>
              <a:rPr lang="en-US" sz="1400" dirty="0">
                <a:effectLst/>
                <a:latin typeface="Times New Roman" panose="02020603050405020304" pitchFamily="18" charset="0"/>
              </a:rPr>
              <a:t>“Among the 2,745 trees generated from nonoverlapping 100 kb segments of the genome, we inferred 2,743 different topologies”</a:t>
            </a:r>
            <a:endParaRPr lang="en-US" sz="1400" dirty="0"/>
          </a:p>
        </p:txBody>
      </p:sp>
      <p:pic>
        <p:nvPicPr>
          <p:cNvPr id="17" name="Picture 16">
            <a:extLst>
              <a:ext uri="{FF2B5EF4-FFF2-40B4-BE49-F238E27FC236}">
                <a16:creationId xmlns:a16="http://schemas.microsoft.com/office/drawing/2014/main" id="{9E6CFDA1-4345-4390-AACD-CD51D72D6D25}"/>
              </a:ext>
            </a:extLst>
          </p:cNvPr>
          <p:cNvPicPr>
            <a:picLocks noChangeAspect="1"/>
          </p:cNvPicPr>
          <p:nvPr/>
        </p:nvPicPr>
        <p:blipFill>
          <a:blip r:embed="rId5"/>
          <a:stretch>
            <a:fillRect/>
          </a:stretch>
        </p:blipFill>
        <p:spPr>
          <a:xfrm>
            <a:off x="1129028" y="3896406"/>
            <a:ext cx="3404875" cy="462838"/>
          </a:xfrm>
          <a:prstGeom prst="rect">
            <a:avLst/>
          </a:prstGeom>
        </p:spPr>
      </p:pic>
      <p:sp>
        <p:nvSpPr>
          <p:cNvPr id="18" name="TextBox 17">
            <a:extLst>
              <a:ext uri="{FF2B5EF4-FFF2-40B4-BE49-F238E27FC236}">
                <a16:creationId xmlns:a16="http://schemas.microsoft.com/office/drawing/2014/main" id="{9DBB5270-8BC6-4D36-BBDE-3DBD3FF8351B}"/>
              </a:ext>
            </a:extLst>
          </p:cNvPr>
          <p:cNvSpPr txBox="1"/>
          <p:nvPr/>
        </p:nvSpPr>
        <p:spPr>
          <a:xfrm>
            <a:off x="1090928" y="4312562"/>
            <a:ext cx="2113005" cy="246221"/>
          </a:xfrm>
          <a:prstGeom prst="rect">
            <a:avLst/>
          </a:prstGeom>
          <a:noFill/>
        </p:spPr>
        <p:txBody>
          <a:bodyPr wrap="square" rtlCol="0">
            <a:spAutoFit/>
          </a:bodyPr>
          <a:lstStyle/>
          <a:p>
            <a:pPr defTabSz="914400"/>
            <a:r>
              <a:rPr lang="en-US" sz="1000" i="1" dirty="0">
                <a:solidFill>
                  <a:srgbClr val="333333"/>
                </a:solidFill>
                <a:latin typeface="Calibri" panose="020F0502020204030204"/>
              </a:rPr>
              <a:t>Sun et al.</a:t>
            </a:r>
          </a:p>
        </p:txBody>
      </p:sp>
      <p:sp>
        <p:nvSpPr>
          <p:cNvPr id="20" name="TextBox 19">
            <a:extLst>
              <a:ext uri="{FF2B5EF4-FFF2-40B4-BE49-F238E27FC236}">
                <a16:creationId xmlns:a16="http://schemas.microsoft.com/office/drawing/2014/main" id="{7F1A0486-4BD9-4BAB-BCEE-BA0EB4EB5228}"/>
              </a:ext>
            </a:extLst>
          </p:cNvPr>
          <p:cNvSpPr txBox="1"/>
          <p:nvPr/>
        </p:nvSpPr>
        <p:spPr>
          <a:xfrm>
            <a:off x="4969328" y="3712326"/>
            <a:ext cx="3447398" cy="1015663"/>
          </a:xfrm>
          <a:prstGeom prst="rect">
            <a:avLst/>
          </a:prstGeom>
          <a:noFill/>
        </p:spPr>
        <p:txBody>
          <a:bodyPr wrap="square">
            <a:spAutoFit/>
          </a:bodyPr>
          <a:lstStyle/>
          <a:p>
            <a:pPr algn="just"/>
            <a:r>
              <a:rPr lang="en-US" sz="1200" dirty="0">
                <a:effectLst/>
                <a:latin typeface="Times New Roman" panose="02020603050405020304" pitchFamily="18" charset="0"/>
                <a:cs typeface="Times New Roman" panose="02020603050405020304" pitchFamily="18" charset="0"/>
              </a:rPr>
              <a:t>“However, inspecting the gene trees reveals extreme levels of discordance: none of their topologies matches the topology of the tree inferred from concatenation, and nearly every gene tree has a unique topology.”</a:t>
            </a:r>
            <a:endParaRPr lang="en-US" sz="1200" dirty="0">
              <a:latin typeface="Times New Roman" panose="02020603050405020304" pitchFamily="18" charset="0"/>
              <a:cs typeface="Times New Roman" panose="02020603050405020304" pitchFamily="18" charset="0"/>
            </a:endParaRPr>
          </a:p>
        </p:txBody>
      </p:sp>
      <p:pic>
        <p:nvPicPr>
          <p:cNvPr id="22" name="Picture 21" descr="Shape&#10;&#10;Description automatically generated with medium confidence">
            <a:extLst>
              <a:ext uri="{FF2B5EF4-FFF2-40B4-BE49-F238E27FC236}">
                <a16:creationId xmlns:a16="http://schemas.microsoft.com/office/drawing/2014/main" id="{73D98A34-9823-4183-9325-B300B32786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700000" flipH="1">
            <a:off x="279494" y="3984206"/>
            <a:ext cx="641679" cy="500058"/>
          </a:xfrm>
          <a:prstGeom prst="rect">
            <a:avLst/>
          </a:prstGeom>
        </p:spPr>
      </p:pic>
      <p:pic>
        <p:nvPicPr>
          <p:cNvPr id="24" name="Picture 23" descr="Shape&#10;&#10;Description automatically generated with low confidence">
            <a:extLst>
              <a:ext uri="{FF2B5EF4-FFF2-40B4-BE49-F238E27FC236}">
                <a16:creationId xmlns:a16="http://schemas.microsoft.com/office/drawing/2014/main" id="{6EF95A62-08FC-42A9-93BB-D39728E3A1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7035" y="2479289"/>
            <a:ext cx="526596" cy="817022"/>
          </a:xfrm>
          <a:prstGeom prst="rect">
            <a:avLst/>
          </a:prstGeom>
        </p:spPr>
      </p:pic>
      <p:pic>
        <p:nvPicPr>
          <p:cNvPr id="26" name="Picture 25">
            <a:extLst>
              <a:ext uri="{FF2B5EF4-FFF2-40B4-BE49-F238E27FC236}">
                <a16:creationId xmlns:a16="http://schemas.microsoft.com/office/drawing/2014/main" id="{84A99130-5D1D-4E71-954A-0044D86C66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351573" y="1167162"/>
            <a:ext cx="623380" cy="725387"/>
          </a:xfrm>
          <a:prstGeom prst="rect">
            <a:avLst/>
          </a:prstGeom>
        </p:spPr>
      </p:pic>
    </p:spTree>
    <p:extLst>
      <p:ext uri="{BB962C8B-B14F-4D97-AF65-F5344CB8AC3E}">
        <p14:creationId xmlns:p14="http://schemas.microsoft.com/office/powerpoint/2010/main" val="30186574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a:bodyPr>
          <a:lstStyle/>
          <a:p>
            <a:r>
              <a:rPr lang="en-US" dirty="0"/>
              <a:t>Discordance is common</a:t>
            </a:r>
          </a:p>
        </p:txBody>
      </p:sp>
      <p:pic>
        <p:nvPicPr>
          <p:cNvPr id="7" name="Picture 6">
            <a:extLst>
              <a:ext uri="{FF2B5EF4-FFF2-40B4-BE49-F238E27FC236}">
                <a16:creationId xmlns:a16="http://schemas.microsoft.com/office/drawing/2014/main" id="{F9143C25-2D02-4BCB-923C-6C37ED4C0114}"/>
              </a:ext>
            </a:extLst>
          </p:cNvPr>
          <p:cNvPicPr>
            <a:picLocks noChangeAspect="1"/>
          </p:cNvPicPr>
          <p:nvPr/>
        </p:nvPicPr>
        <p:blipFill>
          <a:blip r:embed="rId3"/>
          <a:stretch>
            <a:fillRect/>
          </a:stretch>
        </p:blipFill>
        <p:spPr>
          <a:xfrm>
            <a:off x="1129028" y="1167162"/>
            <a:ext cx="3006499" cy="715833"/>
          </a:xfrm>
          <a:prstGeom prst="rect">
            <a:avLst/>
          </a:prstGeom>
        </p:spPr>
      </p:pic>
      <p:sp>
        <p:nvSpPr>
          <p:cNvPr id="9" name="TextBox 8">
            <a:extLst>
              <a:ext uri="{FF2B5EF4-FFF2-40B4-BE49-F238E27FC236}">
                <a16:creationId xmlns:a16="http://schemas.microsoft.com/office/drawing/2014/main" id="{BE48F9F8-A415-4EBD-96DF-FA1A7235F097}"/>
              </a:ext>
            </a:extLst>
          </p:cNvPr>
          <p:cNvSpPr txBox="1"/>
          <p:nvPr/>
        </p:nvSpPr>
        <p:spPr>
          <a:xfrm>
            <a:off x="4969329" y="1167162"/>
            <a:ext cx="3447397" cy="954107"/>
          </a:xfrm>
          <a:prstGeom prst="rect">
            <a:avLst/>
          </a:prstGeom>
          <a:noFill/>
        </p:spPr>
        <p:txBody>
          <a:bodyPr wrap="square">
            <a:spAutoFit/>
          </a:bodyPr>
          <a:lstStyle/>
          <a:p>
            <a:pPr algn="just"/>
            <a:r>
              <a:rPr lang="en-US" sz="1400" dirty="0">
                <a:effectLst/>
                <a:latin typeface="Times New Roman" panose="02020603050405020304" pitchFamily="18" charset="0"/>
              </a:rPr>
              <a:t>“No single intron, exon, or UCE locus from our TENT data set had an estimated topology identical to the </a:t>
            </a:r>
            <a:r>
              <a:rPr lang="en-US" sz="1400" dirty="0" err="1">
                <a:effectLst/>
                <a:latin typeface="Times New Roman" panose="02020603050405020304" pitchFamily="18" charset="0"/>
              </a:rPr>
              <a:t>ExaML</a:t>
            </a:r>
            <a:r>
              <a:rPr lang="en-US" sz="1400" dirty="0">
                <a:effectLst/>
                <a:latin typeface="Times New Roman" panose="02020603050405020304" pitchFamily="18" charset="0"/>
              </a:rPr>
              <a:t> TENT or MP-EST* TENT” </a:t>
            </a:r>
            <a:endParaRPr lang="en-US" sz="1400" dirty="0"/>
          </a:p>
        </p:txBody>
      </p:sp>
      <p:pic>
        <p:nvPicPr>
          <p:cNvPr id="11" name="Picture 10">
            <a:extLst>
              <a:ext uri="{FF2B5EF4-FFF2-40B4-BE49-F238E27FC236}">
                <a16:creationId xmlns:a16="http://schemas.microsoft.com/office/drawing/2014/main" id="{3E89F56E-6EAF-4D49-BDC2-A8C4D6FD21F0}"/>
              </a:ext>
            </a:extLst>
          </p:cNvPr>
          <p:cNvPicPr>
            <a:picLocks noChangeAspect="1"/>
          </p:cNvPicPr>
          <p:nvPr/>
        </p:nvPicPr>
        <p:blipFill>
          <a:blip r:embed="rId4"/>
          <a:stretch>
            <a:fillRect/>
          </a:stretch>
        </p:blipFill>
        <p:spPr>
          <a:xfrm>
            <a:off x="1129028" y="2555046"/>
            <a:ext cx="3354161" cy="665508"/>
          </a:xfrm>
          <a:prstGeom prst="rect">
            <a:avLst/>
          </a:prstGeom>
        </p:spPr>
      </p:pic>
      <p:sp>
        <p:nvSpPr>
          <p:cNvPr id="13" name="TextBox 12">
            <a:extLst>
              <a:ext uri="{FF2B5EF4-FFF2-40B4-BE49-F238E27FC236}">
                <a16:creationId xmlns:a16="http://schemas.microsoft.com/office/drawing/2014/main" id="{1DA2335A-4139-461A-A9AD-EEEC6A498027}"/>
              </a:ext>
            </a:extLst>
          </p:cNvPr>
          <p:cNvSpPr txBox="1"/>
          <p:nvPr/>
        </p:nvSpPr>
        <p:spPr>
          <a:xfrm>
            <a:off x="1079979" y="1856845"/>
            <a:ext cx="2113005" cy="246221"/>
          </a:xfrm>
          <a:prstGeom prst="rect">
            <a:avLst/>
          </a:prstGeom>
          <a:noFill/>
        </p:spPr>
        <p:txBody>
          <a:bodyPr wrap="square" rtlCol="0">
            <a:spAutoFit/>
          </a:bodyPr>
          <a:lstStyle/>
          <a:p>
            <a:pPr defTabSz="914400"/>
            <a:r>
              <a:rPr lang="en-US" sz="1000" i="1" dirty="0">
                <a:solidFill>
                  <a:srgbClr val="333333"/>
                </a:solidFill>
                <a:latin typeface="Calibri" panose="020F0502020204030204"/>
              </a:rPr>
              <a:t>Jarvis et al.</a:t>
            </a:r>
          </a:p>
        </p:txBody>
      </p:sp>
      <p:sp>
        <p:nvSpPr>
          <p:cNvPr id="15" name="TextBox 14">
            <a:extLst>
              <a:ext uri="{FF2B5EF4-FFF2-40B4-BE49-F238E27FC236}">
                <a16:creationId xmlns:a16="http://schemas.microsoft.com/office/drawing/2014/main" id="{AD21A6F8-B29C-4A62-A19F-67B0D923333C}"/>
              </a:ext>
            </a:extLst>
          </p:cNvPr>
          <p:cNvSpPr txBox="1"/>
          <p:nvPr/>
        </p:nvSpPr>
        <p:spPr>
          <a:xfrm>
            <a:off x="4969328" y="2439744"/>
            <a:ext cx="3447397" cy="954107"/>
          </a:xfrm>
          <a:prstGeom prst="rect">
            <a:avLst/>
          </a:prstGeom>
          <a:noFill/>
        </p:spPr>
        <p:txBody>
          <a:bodyPr wrap="square">
            <a:spAutoFit/>
          </a:bodyPr>
          <a:lstStyle/>
          <a:p>
            <a:pPr algn="just"/>
            <a:r>
              <a:rPr lang="en-US" sz="1400" dirty="0">
                <a:effectLst/>
                <a:latin typeface="Times New Roman" panose="02020603050405020304" pitchFamily="18" charset="0"/>
              </a:rPr>
              <a:t>“Among the 2,745 trees generated from nonoverlapping 100 kb segments of the genome, we inferred 2,743 different topologies”</a:t>
            </a:r>
            <a:endParaRPr lang="en-US" sz="1400" dirty="0"/>
          </a:p>
        </p:txBody>
      </p:sp>
      <p:pic>
        <p:nvPicPr>
          <p:cNvPr id="17" name="Picture 16">
            <a:extLst>
              <a:ext uri="{FF2B5EF4-FFF2-40B4-BE49-F238E27FC236}">
                <a16:creationId xmlns:a16="http://schemas.microsoft.com/office/drawing/2014/main" id="{9E6CFDA1-4345-4390-AACD-CD51D72D6D25}"/>
              </a:ext>
            </a:extLst>
          </p:cNvPr>
          <p:cNvPicPr>
            <a:picLocks noChangeAspect="1"/>
          </p:cNvPicPr>
          <p:nvPr/>
        </p:nvPicPr>
        <p:blipFill>
          <a:blip r:embed="rId5"/>
          <a:stretch>
            <a:fillRect/>
          </a:stretch>
        </p:blipFill>
        <p:spPr>
          <a:xfrm>
            <a:off x="1129028" y="3896406"/>
            <a:ext cx="3404875" cy="462838"/>
          </a:xfrm>
          <a:prstGeom prst="rect">
            <a:avLst/>
          </a:prstGeom>
        </p:spPr>
      </p:pic>
      <p:sp>
        <p:nvSpPr>
          <p:cNvPr id="18" name="TextBox 17">
            <a:extLst>
              <a:ext uri="{FF2B5EF4-FFF2-40B4-BE49-F238E27FC236}">
                <a16:creationId xmlns:a16="http://schemas.microsoft.com/office/drawing/2014/main" id="{9DBB5270-8BC6-4D36-BBDE-3DBD3FF8351B}"/>
              </a:ext>
            </a:extLst>
          </p:cNvPr>
          <p:cNvSpPr txBox="1"/>
          <p:nvPr/>
        </p:nvSpPr>
        <p:spPr>
          <a:xfrm>
            <a:off x="1090928" y="4312562"/>
            <a:ext cx="2113005" cy="246221"/>
          </a:xfrm>
          <a:prstGeom prst="rect">
            <a:avLst/>
          </a:prstGeom>
          <a:noFill/>
        </p:spPr>
        <p:txBody>
          <a:bodyPr wrap="square" rtlCol="0">
            <a:spAutoFit/>
          </a:bodyPr>
          <a:lstStyle/>
          <a:p>
            <a:pPr defTabSz="914400"/>
            <a:r>
              <a:rPr lang="en-US" sz="1000" i="1" dirty="0">
                <a:solidFill>
                  <a:srgbClr val="333333"/>
                </a:solidFill>
                <a:latin typeface="Calibri" panose="020F0502020204030204"/>
              </a:rPr>
              <a:t>Sun et al.</a:t>
            </a:r>
          </a:p>
        </p:txBody>
      </p:sp>
      <p:sp>
        <p:nvSpPr>
          <p:cNvPr id="20" name="TextBox 19">
            <a:extLst>
              <a:ext uri="{FF2B5EF4-FFF2-40B4-BE49-F238E27FC236}">
                <a16:creationId xmlns:a16="http://schemas.microsoft.com/office/drawing/2014/main" id="{7F1A0486-4BD9-4BAB-BCEE-BA0EB4EB5228}"/>
              </a:ext>
            </a:extLst>
          </p:cNvPr>
          <p:cNvSpPr txBox="1"/>
          <p:nvPr/>
        </p:nvSpPr>
        <p:spPr>
          <a:xfrm>
            <a:off x="4969328" y="3712326"/>
            <a:ext cx="3447398" cy="1015663"/>
          </a:xfrm>
          <a:prstGeom prst="rect">
            <a:avLst/>
          </a:prstGeom>
          <a:noFill/>
        </p:spPr>
        <p:txBody>
          <a:bodyPr wrap="square">
            <a:spAutoFit/>
          </a:bodyPr>
          <a:lstStyle/>
          <a:p>
            <a:pPr algn="just"/>
            <a:r>
              <a:rPr lang="en-US" sz="1200" dirty="0">
                <a:effectLst/>
                <a:latin typeface="Times New Roman" panose="02020603050405020304" pitchFamily="18" charset="0"/>
                <a:cs typeface="Times New Roman" panose="02020603050405020304" pitchFamily="18" charset="0"/>
              </a:rPr>
              <a:t>“However, inspecting the gene trees reveals extreme levels of discordance: none of their topologies matches the topology of the tree inferred from concatenation, and nearly every gene tree has a unique topology.”</a:t>
            </a:r>
            <a:endParaRPr lang="en-US" sz="1200" dirty="0">
              <a:latin typeface="Times New Roman" panose="02020603050405020304" pitchFamily="18" charset="0"/>
              <a:cs typeface="Times New Roman" panose="02020603050405020304" pitchFamily="18" charset="0"/>
            </a:endParaRPr>
          </a:p>
        </p:txBody>
      </p:sp>
      <p:pic>
        <p:nvPicPr>
          <p:cNvPr id="22" name="Picture 21" descr="Shape&#10;&#10;Description automatically generated with medium confidence">
            <a:extLst>
              <a:ext uri="{FF2B5EF4-FFF2-40B4-BE49-F238E27FC236}">
                <a16:creationId xmlns:a16="http://schemas.microsoft.com/office/drawing/2014/main" id="{73D98A34-9823-4183-9325-B300B32786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700000" flipH="1">
            <a:off x="279494" y="3984206"/>
            <a:ext cx="641679" cy="500058"/>
          </a:xfrm>
          <a:prstGeom prst="rect">
            <a:avLst/>
          </a:prstGeom>
        </p:spPr>
      </p:pic>
      <p:pic>
        <p:nvPicPr>
          <p:cNvPr id="24" name="Picture 23" descr="Shape&#10;&#10;Description automatically generated with low confidence">
            <a:extLst>
              <a:ext uri="{FF2B5EF4-FFF2-40B4-BE49-F238E27FC236}">
                <a16:creationId xmlns:a16="http://schemas.microsoft.com/office/drawing/2014/main" id="{6EF95A62-08FC-42A9-93BB-D39728E3A1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7035" y="2479289"/>
            <a:ext cx="526596" cy="817022"/>
          </a:xfrm>
          <a:prstGeom prst="rect">
            <a:avLst/>
          </a:prstGeom>
        </p:spPr>
      </p:pic>
      <p:pic>
        <p:nvPicPr>
          <p:cNvPr id="26" name="Picture 25">
            <a:extLst>
              <a:ext uri="{FF2B5EF4-FFF2-40B4-BE49-F238E27FC236}">
                <a16:creationId xmlns:a16="http://schemas.microsoft.com/office/drawing/2014/main" id="{84A99130-5D1D-4E71-954A-0044D86C66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351573" y="1167162"/>
            <a:ext cx="623380" cy="725387"/>
          </a:xfrm>
          <a:prstGeom prst="rect">
            <a:avLst/>
          </a:prstGeom>
        </p:spPr>
      </p:pic>
      <p:sp>
        <p:nvSpPr>
          <p:cNvPr id="3" name="Rectangle 2">
            <a:extLst>
              <a:ext uri="{FF2B5EF4-FFF2-40B4-BE49-F238E27FC236}">
                <a16:creationId xmlns:a16="http://schemas.microsoft.com/office/drawing/2014/main" id="{9E9201F8-699E-430B-85AD-4D0A0F5626B0}"/>
              </a:ext>
            </a:extLst>
          </p:cNvPr>
          <p:cNvSpPr/>
          <p:nvPr/>
        </p:nvSpPr>
        <p:spPr>
          <a:xfrm>
            <a:off x="0" y="963386"/>
            <a:ext cx="9144000" cy="1316364"/>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9FC455-5292-48DA-9172-4B21E15EEAA4}"/>
              </a:ext>
            </a:extLst>
          </p:cNvPr>
          <p:cNvSpPr/>
          <p:nvPr/>
        </p:nvSpPr>
        <p:spPr>
          <a:xfrm>
            <a:off x="0" y="3495850"/>
            <a:ext cx="9144000" cy="1647649"/>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7144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a:bodyPr>
          <a:lstStyle/>
          <a:p>
            <a:r>
              <a:rPr lang="en-US" dirty="0"/>
              <a:t>Discordance is common</a:t>
            </a:r>
          </a:p>
        </p:txBody>
      </p:sp>
      <p:pic>
        <p:nvPicPr>
          <p:cNvPr id="7" name="Picture 6">
            <a:extLst>
              <a:ext uri="{FF2B5EF4-FFF2-40B4-BE49-F238E27FC236}">
                <a16:creationId xmlns:a16="http://schemas.microsoft.com/office/drawing/2014/main" id="{F9143C25-2D02-4BCB-923C-6C37ED4C0114}"/>
              </a:ext>
            </a:extLst>
          </p:cNvPr>
          <p:cNvPicPr>
            <a:picLocks noChangeAspect="1"/>
          </p:cNvPicPr>
          <p:nvPr/>
        </p:nvPicPr>
        <p:blipFill>
          <a:blip r:embed="rId3"/>
          <a:stretch>
            <a:fillRect/>
          </a:stretch>
        </p:blipFill>
        <p:spPr>
          <a:xfrm>
            <a:off x="1129028" y="1167162"/>
            <a:ext cx="3006499" cy="715833"/>
          </a:xfrm>
          <a:prstGeom prst="rect">
            <a:avLst/>
          </a:prstGeom>
        </p:spPr>
      </p:pic>
      <p:sp>
        <p:nvSpPr>
          <p:cNvPr id="9" name="TextBox 8">
            <a:extLst>
              <a:ext uri="{FF2B5EF4-FFF2-40B4-BE49-F238E27FC236}">
                <a16:creationId xmlns:a16="http://schemas.microsoft.com/office/drawing/2014/main" id="{BE48F9F8-A415-4EBD-96DF-FA1A7235F097}"/>
              </a:ext>
            </a:extLst>
          </p:cNvPr>
          <p:cNvSpPr txBox="1"/>
          <p:nvPr/>
        </p:nvSpPr>
        <p:spPr>
          <a:xfrm>
            <a:off x="4969329" y="1167162"/>
            <a:ext cx="3447397" cy="954107"/>
          </a:xfrm>
          <a:prstGeom prst="rect">
            <a:avLst/>
          </a:prstGeom>
          <a:noFill/>
        </p:spPr>
        <p:txBody>
          <a:bodyPr wrap="square">
            <a:spAutoFit/>
          </a:bodyPr>
          <a:lstStyle/>
          <a:p>
            <a:pPr algn="just"/>
            <a:r>
              <a:rPr lang="en-US" sz="1400" dirty="0">
                <a:effectLst/>
                <a:latin typeface="Times New Roman" panose="02020603050405020304" pitchFamily="18" charset="0"/>
              </a:rPr>
              <a:t>“No single intron, exon, or UCE locus from our TENT data set had an estimated topology identical to the </a:t>
            </a:r>
            <a:r>
              <a:rPr lang="en-US" sz="1400" dirty="0" err="1">
                <a:effectLst/>
                <a:latin typeface="Times New Roman" panose="02020603050405020304" pitchFamily="18" charset="0"/>
              </a:rPr>
              <a:t>ExaML</a:t>
            </a:r>
            <a:r>
              <a:rPr lang="en-US" sz="1400" dirty="0">
                <a:effectLst/>
                <a:latin typeface="Times New Roman" panose="02020603050405020304" pitchFamily="18" charset="0"/>
              </a:rPr>
              <a:t> TENT or MP-EST* TENT” </a:t>
            </a:r>
            <a:endParaRPr lang="en-US" sz="1400" dirty="0"/>
          </a:p>
        </p:txBody>
      </p:sp>
      <p:pic>
        <p:nvPicPr>
          <p:cNvPr id="11" name="Picture 10">
            <a:extLst>
              <a:ext uri="{FF2B5EF4-FFF2-40B4-BE49-F238E27FC236}">
                <a16:creationId xmlns:a16="http://schemas.microsoft.com/office/drawing/2014/main" id="{3E89F56E-6EAF-4D49-BDC2-A8C4D6FD21F0}"/>
              </a:ext>
            </a:extLst>
          </p:cNvPr>
          <p:cNvPicPr>
            <a:picLocks noChangeAspect="1"/>
          </p:cNvPicPr>
          <p:nvPr/>
        </p:nvPicPr>
        <p:blipFill>
          <a:blip r:embed="rId4"/>
          <a:stretch>
            <a:fillRect/>
          </a:stretch>
        </p:blipFill>
        <p:spPr>
          <a:xfrm>
            <a:off x="1129028" y="2555046"/>
            <a:ext cx="3354161" cy="665508"/>
          </a:xfrm>
          <a:prstGeom prst="rect">
            <a:avLst/>
          </a:prstGeom>
        </p:spPr>
      </p:pic>
      <p:sp>
        <p:nvSpPr>
          <p:cNvPr id="13" name="TextBox 12">
            <a:extLst>
              <a:ext uri="{FF2B5EF4-FFF2-40B4-BE49-F238E27FC236}">
                <a16:creationId xmlns:a16="http://schemas.microsoft.com/office/drawing/2014/main" id="{1DA2335A-4139-461A-A9AD-EEEC6A498027}"/>
              </a:ext>
            </a:extLst>
          </p:cNvPr>
          <p:cNvSpPr txBox="1"/>
          <p:nvPr/>
        </p:nvSpPr>
        <p:spPr>
          <a:xfrm>
            <a:off x="1079979" y="1856845"/>
            <a:ext cx="2113005" cy="246221"/>
          </a:xfrm>
          <a:prstGeom prst="rect">
            <a:avLst/>
          </a:prstGeom>
          <a:noFill/>
        </p:spPr>
        <p:txBody>
          <a:bodyPr wrap="square" rtlCol="0">
            <a:spAutoFit/>
          </a:bodyPr>
          <a:lstStyle/>
          <a:p>
            <a:pPr defTabSz="914400"/>
            <a:r>
              <a:rPr lang="en-US" sz="1000" i="1" dirty="0">
                <a:solidFill>
                  <a:srgbClr val="333333"/>
                </a:solidFill>
                <a:latin typeface="Calibri" panose="020F0502020204030204"/>
              </a:rPr>
              <a:t>Jarvis et al.</a:t>
            </a:r>
          </a:p>
        </p:txBody>
      </p:sp>
      <p:sp>
        <p:nvSpPr>
          <p:cNvPr id="15" name="TextBox 14">
            <a:extLst>
              <a:ext uri="{FF2B5EF4-FFF2-40B4-BE49-F238E27FC236}">
                <a16:creationId xmlns:a16="http://schemas.microsoft.com/office/drawing/2014/main" id="{AD21A6F8-B29C-4A62-A19F-67B0D923333C}"/>
              </a:ext>
            </a:extLst>
          </p:cNvPr>
          <p:cNvSpPr txBox="1"/>
          <p:nvPr/>
        </p:nvSpPr>
        <p:spPr>
          <a:xfrm>
            <a:off x="4969328" y="2439744"/>
            <a:ext cx="3447397" cy="954107"/>
          </a:xfrm>
          <a:prstGeom prst="rect">
            <a:avLst/>
          </a:prstGeom>
          <a:noFill/>
        </p:spPr>
        <p:txBody>
          <a:bodyPr wrap="square">
            <a:spAutoFit/>
          </a:bodyPr>
          <a:lstStyle/>
          <a:p>
            <a:pPr algn="just"/>
            <a:r>
              <a:rPr lang="en-US" sz="1400" dirty="0">
                <a:effectLst/>
                <a:latin typeface="Times New Roman" panose="02020603050405020304" pitchFamily="18" charset="0"/>
              </a:rPr>
              <a:t>“Among the 2,745 trees generated from nonoverlapping 100 kb segments of the genome, we inferred 2,743 different topologies”</a:t>
            </a:r>
            <a:endParaRPr lang="en-US" sz="1400" dirty="0"/>
          </a:p>
        </p:txBody>
      </p:sp>
      <p:pic>
        <p:nvPicPr>
          <p:cNvPr id="17" name="Picture 16">
            <a:extLst>
              <a:ext uri="{FF2B5EF4-FFF2-40B4-BE49-F238E27FC236}">
                <a16:creationId xmlns:a16="http://schemas.microsoft.com/office/drawing/2014/main" id="{9E6CFDA1-4345-4390-AACD-CD51D72D6D25}"/>
              </a:ext>
            </a:extLst>
          </p:cNvPr>
          <p:cNvPicPr>
            <a:picLocks noChangeAspect="1"/>
          </p:cNvPicPr>
          <p:nvPr/>
        </p:nvPicPr>
        <p:blipFill>
          <a:blip r:embed="rId5"/>
          <a:stretch>
            <a:fillRect/>
          </a:stretch>
        </p:blipFill>
        <p:spPr>
          <a:xfrm>
            <a:off x="1129028" y="3896406"/>
            <a:ext cx="3404875" cy="462838"/>
          </a:xfrm>
          <a:prstGeom prst="rect">
            <a:avLst/>
          </a:prstGeom>
        </p:spPr>
      </p:pic>
      <p:sp>
        <p:nvSpPr>
          <p:cNvPr id="18" name="TextBox 17">
            <a:extLst>
              <a:ext uri="{FF2B5EF4-FFF2-40B4-BE49-F238E27FC236}">
                <a16:creationId xmlns:a16="http://schemas.microsoft.com/office/drawing/2014/main" id="{9DBB5270-8BC6-4D36-BBDE-3DBD3FF8351B}"/>
              </a:ext>
            </a:extLst>
          </p:cNvPr>
          <p:cNvSpPr txBox="1"/>
          <p:nvPr/>
        </p:nvSpPr>
        <p:spPr>
          <a:xfrm>
            <a:off x="1090928" y="4312562"/>
            <a:ext cx="2113005" cy="246221"/>
          </a:xfrm>
          <a:prstGeom prst="rect">
            <a:avLst/>
          </a:prstGeom>
          <a:noFill/>
        </p:spPr>
        <p:txBody>
          <a:bodyPr wrap="square" rtlCol="0">
            <a:spAutoFit/>
          </a:bodyPr>
          <a:lstStyle/>
          <a:p>
            <a:pPr defTabSz="914400"/>
            <a:r>
              <a:rPr lang="en-US" sz="1000" i="1" dirty="0">
                <a:solidFill>
                  <a:srgbClr val="333333"/>
                </a:solidFill>
                <a:latin typeface="Calibri" panose="020F0502020204030204"/>
              </a:rPr>
              <a:t>Sun et al.</a:t>
            </a:r>
          </a:p>
        </p:txBody>
      </p:sp>
      <p:sp>
        <p:nvSpPr>
          <p:cNvPr id="20" name="TextBox 19">
            <a:extLst>
              <a:ext uri="{FF2B5EF4-FFF2-40B4-BE49-F238E27FC236}">
                <a16:creationId xmlns:a16="http://schemas.microsoft.com/office/drawing/2014/main" id="{7F1A0486-4BD9-4BAB-BCEE-BA0EB4EB5228}"/>
              </a:ext>
            </a:extLst>
          </p:cNvPr>
          <p:cNvSpPr txBox="1"/>
          <p:nvPr/>
        </p:nvSpPr>
        <p:spPr>
          <a:xfrm>
            <a:off x="4969328" y="3712326"/>
            <a:ext cx="3447398" cy="1015663"/>
          </a:xfrm>
          <a:prstGeom prst="rect">
            <a:avLst/>
          </a:prstGeom>
          <a:noFill/>
        </p:spPr>
        <p:txBody>
          <a:bodyPr wrap="square">
            <a:spAutoFit/>
          </a:bodyPr>
          <a:lstStyle/>
          <a:p>
            <a:pPr algn="just"/>
            <a:r>
              <a:rPr lang="en-US" sz="1200" dirty="0">
                <a:effectLst/>
                <a:latin typeface="Times New Roman" panose="02020603050405020304" pitchFamily="18" charset="0"/>
                <a:cs typeface="Times New Roman" panose="02020603050405020304" pitchFamily="18" charset="0"/>
              </a:rPr>
              <a:t>“However, inspecting the gene trees reveals extreme levels of discordance: none of their topologies matches the topology of the tree inferred from concatenation, and nearly every gene tree has a unique topology.”</a:t>
            </a:r>
            <a:endParaRPr lang="en-US" sz="1200" dirty="0">
              <a:latin typeface="Times New Roman" panose="02020603050405020304" pitchFamily="18" charset="0"/>
              <a:cs typeface="Times New Roman" panose="02020603050405020304" pitchFamily="18" charset="0"/>
            </a:endParaRPr>
          </a:p>
        </p:txBody>
      </p:sp>
      <p:pic>
        <p:nvPicPr>
          <p:cNvPr id="22" name="Picture 21" descr="Shape&#10;&#10;Description automatically generated with medium confidence">
            <a:extLst>
              <a:ext uri="{FF2B5EF4-FFF2-40B4-BE49-F238E27FC236}">
                <a16:creationId xmlns:a16="http://schemas.microsoft.com/office/drawing/2014/main" id="{73D98A34-9823-4183-9325-B300B32786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700000" flipH="1">
            <a:off x="279494" y="3984206"/>
            <a:ext cx="641679" cy="500058"/>
          </a:xfrm>
          <a:prstGeom prst="rect">
            <a:avLst/>
          </a:prstGeom>
        </p:spPr>
      </p:pic>
      <p:pic>
        <p:nvPicPr>
          <p:cNvPr id="24" name="Picture 23" descr="Shape&#10;&#10;Description automatically generated with low confidence">
            <a:extLst>
              <a:ext uri="{FF2B5EF4-FFF2-40B4-BE49-F238E27FC236}">
                <a16:creationId xmlns:a16="http://schemas.microsoft.com/office/drawing/2014/main" id="{6EF95A62-08FC-42A9-93BB-D39728E3A1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7035" y="2479289"/>
            <a:ext cx="526596" cy="817022"/>
          </a:xfrm>
          <a:prstGeom prst="rect">
            <a:avLst/>
          </a:prstGeom>
        </p:spPr>
      </p:pic>
      <p:pic>
        <p:nvPicPr>
          <p:cNvPr id="26" name="Picture 25">
            <a:extLst>
              <a:ext uri="{FF2B5EF4-FFF2-40B4-BE49-F238E27FC236}">
                <a16:creationId xmlns:a16="http://schemas.microsoft.com/office/drawing/2014/main" id="{84A99130-5D1D-4E71-954A-0044D86C66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351573" y="1167162"/>
            <a:ext cx="623380" cy="725387"/>
          </a:xfrm>
          <a:prstGeom prst="rect">
            <a:avLst/>
          </a:prstGeom>
        </p:spPr>
      </p:pic>
      <p:sp>
        <p:nvSpPr>
          <p:cNvPr id="3" name="Rectangle 2">
            <a:extLst>
              <a:ext uri="{FF2B5EF4-FFF2-40B4-BE49-F238E27FC236}">
                <a16:creationId xmlns:a16="http://schemas.microsoft.com/office/drawing/2014/main" id="{9E9201F8-699E-430B-85AD-4D0A0F5626B0}"/>
              </a:ext>
            </a:extLst>
          </p:cNvPr>
          <p:cNvSpPr/>
          <p:nvPr/>
        </p:nvSpPr>
        <p:spPr>
          <a:xfrm>
            <a:off x="0" y="963386"/>
            <a:ext cx="9144000" cy="1316364"/>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9FC455-5292-48DA-9172-4B21E15EEAA4}"/>
              </a:ext>
            </a:extLst>
          </p:cNvPr>
          <p:cNvSpPr/>
          <p:nvPr/>
        </p:nvSpPr>
        <p:spPr>
          <a:xfrm>
            <a:off x="0" y="3495850"/>
            <a:ext cx="9144000" cy="1647649"/>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12149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50A7-9051-46F5-9C8A-8F67F4C5287A}"/>
              </a:ext>
            </a:extLst>
          </p:cNvPr>
          <p:cNvSpPr>
            <a:spLocks noGrp="1"/>
          </p:cNvSpPr>
          <p:nvPr>
            <p:ph type="title"/>
          </p:nvPr>
        </p:nvSpPr>
        <p:spPr>
          <a:xfrm>
            <a:off x="219075" y="149332"/>
            <a:ext cx="8743950" cy="857250"/>
          </a:xfrm>
        </p:spPr>
        <p:txBody>
          <a:bodyPr>
            <a:normAutofit fontScale="90000"/>
          </a:bodyPr>
          <a:lstStyle/>
          <a:p>
            <a:r>
              <a:rPr lang="en-US" dirty="0"/>
              <a:t>Discordance causes spurious inferences of selection</a:t>
            </a:r>
          </a:p>
        </p:txBody>
      </p:sp>
      <p:pic>
        <p:nvPicPr>
          <p:cNvPr id="5" name="Picture 4">
            <a:extLst>
              <a:ext uri="{FF2B5EF4-FFF2-40B4-BE49-F238E27FC236}">
                <a16:creationId xmlns:a16="http://schemas.microsoft.com/office/drawing/2014/main" id="{DCD0F7D7-174A-486E-B105-0E9BF285EBC0}"/>
              </a:ext>
            </a:extLst>
          </p:cNvPr>
          <p:cNvPicPr>
            <a:picLocks noChangeAspect="1"/>
          </p:cNvPicPr>
          <p:nvPr/>
        </p:nvPicPr>
        <p:blipFill>
          <a:blip r:embed="rId3"/>
          <a:stretch>
            <a:fillRect/>
          </a:stretch>
        </p:blipFill>
        <p:spPr>
          <a:xfrm>
            <a:off x="3540313" y="1116514"/>
            <a:ext cx="4954187" cy="3373179"/>
          </a:xfrm>
          <a:prstGeom prst="rect">
            <a:avLst/>
          </a:prstGeom>
        </p:spPr>
      </p:pic>
      <p:grpSp>
        <p:nvGrpSpPr>
          <p:cNvPr id="4" name="Group 3">
            <a:extLst>
              <a:ext uri="{FF2B5EF4-FFF2-40B4-BE49-F238E27FC236}">
                <a16:creationId xmlns:a16="http://schemas.microsoft.com/office/drawing/2014/main" id="{5CD9E293-1C19-43A8-89A3-332D72BB2679}"/>
              </a:ext>
            </a:extLst>
          </p:cNvPr>
          <p:cNvGrpSpPr/>
          <p:nvPr/>
        </p:nvGrpSpPr>
        <p:grpSpPr>
          <a:xfrm>
            <a:off x="357867" y="2027638"/>
            <a:ext cx="2969228" cy="1086060"/>
            <a:chOff x="19357095" y="3118655"/>
            <a:chExt cx="9318182" cy="1448080"/>
          </a:xfrm>
          <a:solidFill>
            <a:schemeClr val="accent4">
              <a:lumMod val="75000"/>
            </a:schemeClr>
          </a:solidFill>
        </p:grpSpPr>
        <p:sp>
          <p:nvSpPr>
            <p:cNvPr id="6" name="Rectangle: Rounded Corners 5">
              <a:extLst>
                <a:ext uri="{FF2B5EF4-FFF2-40B4-BE49-F238E27FC236}">
                  <a16:creationId xmlns:a16="http://schemas.microsoft.com/office/drawing/2014/main" id="{FA287C4B-84E7-4144-BE61-6E522448A718}"/>
                </a:ext>
              </a:extLst>
            </p:cNvPr>
            <p:cNvSpPr/>
            <p:nvPr/>
          </p:nvSpPr>
          <p:spPr>
            <a:xfrm>
              <a:off x="19357095" y="3118655"/>
              <a:ext cx="9318182" cy="1448080"/>
            </a:xfrm>
            <a:prstGeom prst="roundRec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TextBox 6">
              <a:extLst>
                <a:ext uri="{FF2B5EF4-FFF2-40B4-BE49-F238E27FC236}">
                  <a16:creationId xmlns:a16="http://schemas.microsoft.com/office/drawing/2014/main" id="{50F724C3-00AD-4A10-8946-D2170BEF2C97}"/>
                </a:ext>
              </a:extLst>
            </p:cNvPr>
            <p:cNvSpPr txBox="1"/>
            <p:nvPr/>
          </p:nvSpPr>
          <p:spPr>
            <a:xfrm>
              <a:off x="19656101" y="3411807"/>
              <a:ext cx="8720169" cy="861775"/>
            </a:xfrm>
            <a:prstGeom prst="rect">
              <a:avLst/>
            </a:prstGeom>
            <a:grpFill/>
            <a:ln>
              <a:noFill/>
            </a:ln>
          </p:spPr>
          <p:txBody>
            <a:bodyPr wrap="square" rtlCol="0">
              <a:spAutoFit/>
            </a:bodyPr>
            <a:lstStyle/>
            <a:p>
              <a:pPr algn="ctr" defTabSz="685800"/>
              <a:r>
                <a:rPr lang="en-US" dirty="0">
                  <a:solidFill>
                    <a:prstClr val="white">
                      <a:lumMod val="95000"/>
                    </a:prstClr>
                  </a:solidFill>
                  <a:latin typeface="Calibri" panose="020F0502020204030204"/>
                </a:rPr>
                <a:t>16,000 genes from 7 rodent whole genomes</a:t>
              </a:r>
            </a:p>
          </p:txBody>
        </p:sp>
      </p:grpSp>
      <p:sp>
        <p:nvSpPr>
          <p:cNvPr id="10" name="TextBox 9">
            <a:extLst>
              <a:ext uri="{FF2B5EF4-FFF2-40B4-BE49-F238E27FC236}">
                <a16:creationId xmlns:a16="http://schemas.microsoft.com/office/drawing/2014/main" id="{116CC968-F0E2-4601-8481-D1D972361608}"/>
              </a:ext>
            </a:extLst>
          </p:cNvPr>
          <p:cNvSpPr txBox="1"/>
          <p:nvPr/>
        </p:nvSpPr>
        <p:spPr>
          <a:xfrm>
            <a:off x="6869023" y="4187532"/>
            <a:ext cx="1316510" cy="276999"/>
          </a:xfrm>
          <a:prstGeom prst="rect">
            <a:avLst/>
          </a:prstGeom>
          <a:solidFill>
            <a:schemeClr val="bg1"/>
          </a:solidFill>
        </p:spPr>
        <p:txBody>
          <a:bodyPr wrap="square" rtlCol="0">
            <a:spAutoFit/>
          </a:bodyPr>
          <a:lstStyle/>
          <a:p>
            <a:r>
              <a:rPr lang="en-US" sz="1200" dirty="0">
                <a:latin typeface="Source Sans Pro" panose="020B0503030403020204" pitchFamily="34" charset="0"/>
                <a:ea typeface="Source Sans Pro" panose="020B0503030403020204" pitchFamily="34" charset="0"/>
              </a:rPr>
              <a:t>Species tree</a:t>
            </a:r>
          </a:p>
        </p:txBody>
      </p:sp>
      <p:sp>
        <p:nvSpPr>
          <p:cNvPr id="9" name="TextBox 8">
            <a:extLst>
              <a:ext uri="{FF2B5EF4-FFF2-40B4-BE49-F238E27FC236}">
                <a16:creationId xmlns:a16="http://schemas.microsoft.com/office/drawing/2014/main" id="{4B7F05E1-A8EB-4D16-8FD4-290B62E3F87D}"/>
              </a:ext>
            </a:extLst>
          </p:cNvPr>
          <p:cNvSpPr txBox="1"/>
          <p:nvPr/>
        </p:nvSpPr>
        <p:spPr>
          <a:xfrm>
            <a:off x="6985788" y="1107223"/>
            <a:ext cx="1265845" cy="246221"/>
          </a:xfrm>
          <a:prstGeom prst="rect">
            <a:avLst/>
          </a:prstGeom>
          <a:noFill/>
        </p:spPr>
        <p:txBody>
          <a:bodyPr wrap="square" rtlCol="0">
            <a:spAutoFit/>
          </a:bodyPr>
          <a:lstStyle/>
          <a:p>
            <a:pPr algn="l"/>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Thomas et al. in prep</a:t>
            </a:r>
          </a:p>
        </p:txBody>
      </p:sp>
    </p:spTree>
    <p:extLst>
      <p:ext uri="{BB962C8B-B14F-4D97-AF65-F5344CB8AC3E}">
        <p14:creationId xmlns:p14="http://schemas.microsoft.com/office/powerpoint/2010/main" val="622347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clock, screenshot&#10;&#10;Description automatically generated">
            <a:extLst>
              <a:ext uri="{FF2B5EF4-FFF2-40B4-BE49-F238E27FC236}">
                <a16:creationId xmlns:a16="http://schemas.microsoft.com/office/drawing/2014/main" id="{EBB7244D-37CB-448B-E183-7EB5DC936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653" y="293842"/>
            <a:ext cx="6255447" cy="4555816"/>
          </a:xfrm>
          <a:prstGeom prst="rect">
            <a:avLst/>
          </a:prstGeom>
        </p:spPr>
      </p:pic>
      <p:sp>
        <p:nvSpPr>
          <p:cNvPr id="10" name="Title 1">
            <a:extLst>
              <a:ext uri="{FF2B5EF4-FFF2-40B4-BE49-F238E27FC236}">
                <a16:creationId xmlns:a16="http://schemas.microsoft.com/office/drawing/2014/main" id="{5D2DF179-3803-CAB5-1BEA-C56491041075}"/>
              </a:ext>
            </a:extLst>
          </p:cNvPr>
          <p:cNvSpPr>
            <a:spLocks noGrp="1"/>
          </p:cNvSpPr>
          <p:nvPr>
            <p:ph type="title"/>
          </p:nvPr>
        </p:nvSpPr>
        <p:spPr>
          <a:xfrm>
            <a:off x="219075" y="155909"/>
            <a:ext cx="4352925" cy="1859008"/>
          </a:xfrm>
        </p:spPr>
        <p:txBody>
          <a:bodyPr>
            <a:normAutofit fontScale="90000"/>
          </a:bodyPr>
          <a:lstStyle/>
          <a:p>
            <a:r>
              <a:rPr lang="en-US" dirty="0"/>
              <a:t>Does read mapping accurately capture variation among samples?</a:t>
            </a:r>
          </a:p>
        </p:txBody>
      </p:sp>
      <p:sp>
        <p:nvSpPr>
          <p:cNvPr id="11" name="Rectangle: Rounded Corners 10">
            <a:extLst>
              <a:ext uri="{FF2B5EF4-FFF2-40B4-BE49-F238E27FC236}">
                <a16:creationId xmlns:a16="http://schemas.microsoft.com/office/drawing/2014/main" id="{AFE23F32-BC49-9497-153B-01C0EA4DEAFC}"/>
              </a:ext>
            </a:extLst>
          </p:cNvPr>
          <p:cNvSpPr/>
          <p:nvPr/>
        </p:nvSpPr>
        <p:spPr>
          <a:xfrm>
            <a:off x="3904783" y="3355191"/>
            <a:ext cx="761053" cy="422934"/>
          </a:xfrm>
          <a:prstGeom prst="round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40318582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BDB338-70A3-4431-AA87-D1D7A002E290}"/>
              </a:ext>
            </a:extLst>
          </p:cNvPr>
          <p:cNvPicPr>
            <a:picLocks noChangeAspect="1"/>
          </p:cNvPicPr>
          <p:nvPr/>
        </p:nvPicPr>
        <p:blipFill>
          <a:blip r:embed="rId3"/>
          <a:stretch>
            <a:fillRect/>
          </a:stretch>
        </p:blipFill>
        <p:spPr>
          <a:xfrm>
            <a:off x="3540313" y="1116514"/>
            <a:ext cx="4954187" cy="3373179"/>
          </a:xfrm>
          <a:prstGeom prst="rect">
            <a:avLst/>
          </a:prstGeom>
        </p:spPr>
      </p:pic>
      <p:sp>
        <p:nvSpPr>
          <p:cNvPr id="6" name="TextBox 5">
            <a:extLst>
              <a:ext uri="{FF2B5EF4-FFF2-40B4-BE49-F238E27FC236}">
                <a16:creationId xmlns:a16="http://schemas.microsoft.com/office/drawing/2014/main" id="{076829EC-DF71-45B9-835C-4E48881DDDF7}"/>
              </a:ext>
            </a:extLst>
          </p:cNvPr>
          <p:cNvSpPr txBox="1"/>
          <p:nvPr/>
        </p:nvSpPr>
        <p:spPr>
          <a:xfrm>
            <a:off x="4376063" y="4391933"/>
            <a:ext cx="1605516" cy="461665"/>
          </a:xfrm>
          <a:prstGeom prst="rect">
            <a:avLst/>
          </a:prstGeom>
          <a:noFill/>
        </p:spPr>
        <p:txBody>
          <a:bodyPr wrap="square" rtlCol="0">
            <a:spAutoFit/>
          </a:bodyPr>
          <a:lstStyle/>
          <a:p>
            <a:pPr algn="ctr"/>
            <a:r>
              <a:rPr lang="en-US" sz="1200" dirty="0">
                <a:latin typeface="Source Sans Pro" panose="020B0503030403020204" pitchFamily="34" charset="0"/>
                <a:ea typeface="Source Sans Pro" panose="020B0503030403020204" pitchFamily="34" charset="0"/>
              </a:rPr>
              <a:t>(false negatives when using species tree)</a:t>
            </a:r>
          </a:p>
        </p:txBody>
      </p:sp>
      <p:sp>
        <p:nvSpPr>
          <p:cNvPr id="7" name="TextBox 6">
            <a:extLst>
              <a:ext uri="{FF2B5EF4-FFF2-40B4-BE49-F238E27FC236}">
                <a16:creationId xmlns:a16="http://schemas.microsoft.com/office/drawing/2014/main" id="{625A4730-F716-4543-9513-D5C5892CBC2E}"/>
              </a:ext>
            </a:extLst>
          </p:cNvPr>
          <p:cNvSpPr txBox="1"/>
          <p:nvPr/>
        </p:nvSpPr>
        <p:spPr>
          <a:xfrm>
            <a:off x="6638498" y="4391932"/>
            <a:ext cx="1547035" cy="461665"/>
          </a:xfrm>
          <a:prstGeom prst="rect">
            <a:avLst/>
          </a:prstGeom>
          <a:noFill/>
        </p:spPr>
        <p:txBody>
          <a:bodyPr wrap="square" rtlCol="0">
            <a:spAutoFit/>
          </a:bodyPr>
          <a:lstStyle/>
          <a:p>
            <a:pPr algn="ctr"/>
            <a:r>
              <a:rPr lang="en-US" sz="1200" dirty="0">
                <a:latin typeface="Source Sans Pro" panose="020B0503030403020204" pitchFamily="34" charset="0"/>
                <a:ea typeface="Source Sans Pro" panose="020B0503030403020204" pitchFamily="34" charset="0"/>
              </a:rPr>
              <a:t>(false positives when using species tree)</a:t>
            </a:r>
          </a:p>
        </p:txBody>
      </p:sp>
      <p:grpSp>
        <p:nvGrpSpPr>
          <p:cNvPr id="9" name="Group 8">
            <a:extLst>
              <a:ext uri="{FF2B5EF4-FFF2-40B4-BE49-F238E27FC236}">
                <a16:creationId xmlns:a16="http://schemas.microsoft.com/office/drawing/2014/main" id="{7E4ACE7F-D015-47ED-848F-C20AF93914F9}"/>
              </a:ext>
            </a:extLst>
          </p:cNvPr>
          <p:cNvGrpSpPr/>
          <p:nvPr/>
        </p:nvGrpSpPr>
        <p:grpSpPr>
          <a:xfrm>
            <a:off x="357867" y="2027638"/>
            <a:ext cx="2969228" cy="1086060"/>
            <a:chOff x="19357095" y="3118655"/>
            <a:chExt cx="9318182" cy="1448080"/>
          </a:xfrm>
          <a:solidFill>
            <a:schemeClr val="accent4">
              <a:lumMod val="75000"/>
            </a:schemeClr>
          </a:solidFill>
        </p:grpSpPr>
        <p:sp>
          <p:nvSpPr>
            <p:cNvPr id="10" name="Rectangle: Rounded Corners 9">
              <a:extLst>
                <a:ext uri="{FF2B5EF4-FFF2-40B4-BE49-F238E27FC236}">
                  <a16:creationId xmlns:a16="http://schemas.microsoft.com/office/drawing/2014/main" id="{D70673B4-9F6B-4C7F-9EC3-8690A2170806}"/>
                </a:ext>
              </a:extLst>
            </p:cNvPr>
            <p:cNvSpPr/>
            <p:nvPr/>
          </p:nvSpPr>
          <p:spPr>
            <a:xfrm>
              <a:off x="19357095" y="3118655"/>
              <a:ext cx="9318182" cy="1448080"/>
            </a:xfrm>
            <a:prstGeom prst="roundRec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TextBox 10">
              <a:extLst>
                <a:ext uri="{FF2B5EF4-FFF2-40B4-BE49-F238E27FC236}">
                  <a16:creationId xmlns:a16="http://schemas.microsoft.com/office/drawing/2014/main" id="{390A73F3-E37D-405A-8A58-86369CC53511}"/>
                </a:ext>
              </a:extLst>
            </p:cNvPr>
            <p:cNvSpPr txBox="1"/>
            <p:nvPr/>
          </p:nvSpPr>
          <p:spPr>
            <a:xfrm>
              <a:off x="19656101" y="3411807"/>
              <a:ext cx="8720169" cy="861775"/>
            </a:xfrm>
            <a:prstGeom prst="rect">
              <a:avLst/>
            </a:prstGeom>
            <a:grpFill/>
            <a:ln>
              <a:noFill/>
            </a:ln>
          </p:spPr>
          <p:txBody>
            <a:bodyPr wrap="square" rtlCol="0">
              <a:spAutoFit/>
            </a:bodyPr>
            <a:lstStyle/>
            <a:p>
              <a:pPr algn="ctr" defTabSz="685800"/>
              <a:r>
                <a:rPr lang="en-US" dirty="0">
                  <a:solidFill>
                    <a:prstClr val="white">
                      <a:lumMod val="95000"/>
                    </a:prstClr>
                  </a:solidFill>
                  <a:latin typeface="Calibri" panose="020F0502020204030204"/>
                </a:rPr>
                <a:t>16,000 genes from 7 rodent whole genomes</a:t>
              </a:r>
            </a:p>
          </p:txBody>
        </p:sp>
      </p:grpSp>
      <p:sp>
        <p:nvSpPr>
          <p:cNvPr id="12" name="TextBox 11">
            <a:extLst>
              <a:ext uri="{FF2B5EF4-FFF2-40B4-BE49-F238E27FC236}">
                <a16:creationId xmlns:a16="http://schemas.microsoft.com/office/drawing/2014/main" id="{F009A83F-9449-4224-B122-18B1C0E6CB60}"/>
              </a:ext>
            </a:extLst>
          </p:cNvPr>
          <p:cNvSpPr txBox="1"/>
          <p:nvPr/>
        </p:nvSpPr>
        <p:spPr>
          <a:xfrm>
            <a:off x="6985788" y="1107223"/>
            <a:ext cx="1265845" cy="246221"/>
          </a:xfrm>
          <a:prstGeom prst="rect">
            <a:avLst/>
          </a:prstGeom>
          <a:noFill/>
        </p:spPr>
        <p:txBody>
          <a:bodyPr wrap="square" rtlCol="0">
            <a:spAutoFit/>
          </a:bodyPr>
          <a:lstStyle/>
          <a:p>
            <a:pPr algn="l"/>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Thomas et al. in prep</a:t>
            </a:r>
          </a:p>
        </p:txBody>
      </p:sp>
      <p:sp>
        <p:nvSpPr>
          <p:cNvPr id="14" name="Title 1">
            <a:extLst>
              <a:ext uri="{FF2B5EF4-FFF2-40B4-BE49-F238E27FC236}">
                <a16:creationId xmlns:a16="http://schemas.microsoft.com/office/drawing/2014/main" id="{B8ABE442-A9A9-4B74-B335-AA916021AD70}"/>
              </a:ext>
            </a:extLst>
          </p:cNvPr>
          <p:cNvSpPr>
            <a:spLocks noGrp="1"/>
          </p:cNvSpPr>
          <p:nvPr>
            <p:ph type="title"/>
          </p:nvPr>
        </p:nvSpPr>
        <p:spPr>
          <a:xfrm>
            <a:off x="219075" y="149332"/>
            <a:ext cx="8743950" cy="857250"/>
          </a:xfrm>
        </p:spPr>
        <p:txBody>
          <a:bodyPr>
            <a:normAutofit fontScale="90000"/>
          </a:bodyPr>
          <a:lstStyle/>
          <a:p>
            <a:r>
              <a:rPr lang="en-US" dirty="0"/>
              <a:t>Discordance causes spurious inferences of selection</a:t>
            </a:r>
          </a:p>
        </p:txBody>
      </p:sp>
      <p:sp>
        <p:nvSpPr>
          <p:cNvPr id="15" name="TextBox 14">
            <a:extLst>
              <a:ext uri="{FF2B5EF4-FFF2-40B4-BE49-F238E27FC236}">
                <a16:creationId xmlns:a16="http://schemas.microsoft.com/office/drawing/2014/main" id="{515473C4-8BC7-472A-8DB1-6060658B6F11}"/>
              </a:ext>
            </a:extLst>
          </p:cNvPr>
          <p:cNvSpPr txBox="1"/>
          <p:nvPr/>
        </p:nvSpPr>
        <p:spPr>
          <a:xfrm>
            <a:off x="6869023" y="4187532"/>
            <a:ext cx="1316510" cy="276999"/>
          </a:xfrm>
          <a:prstGeom prst="rect">
            <a:avLst/>
          </a:prstGeom>
          <a:solidFill>
            <a:schemeClr val="bg1"/>
          </a:solidFill>
        </p:spPr>
        <p:txBody>
          <a:bodyPr wrap="square" rtlCol="0">
            <a:spAutoFit/>
          </a:bodyPr>
          <a:lstStyle/>
          <a:p>
            <a:r>
              <a:rPr lang="en-US" sz="1200" dirty="0">
                <a:latin typeface="Source Sans Pro" panose="020B0503030403020204" pitchFamily="34" charset="0"/>
                <a:ea typeface="Source Sans Pro" panose="020B0503030403020204" pitchFamily="34" charset="0"/>
              </a:rPr>
              <a:t>Species tree</a:t>
            </a:r>
          </a:p>
        </p:txBody>
      </p:sp>
    </p:spTree>
    <p:extLst>
      <p:ext uri="{BB962C8B-B14F-4D97-AF65-F5344CB8AC3E}">
        <p14:creationId xmlns:p14="http://schemas.microsoft.com/office/powerpoint/2010/main" val="58122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clock, screenshot&#10;&#10;Description automatically generated">
            <a:extLst>
              <a:ext uri="{FF2B5EF4-FFF2-40B4-BE49-F238E27FC236}">
                <a16:creationId xmlns:a16="http://schemas.microsoft.com/office/drawing/2014/main" id="{EBB7244D-37CB-448B-E183-7EB5DC936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653" y="293842"/>
            <a:ext cx="6255447" cy="4555816"/>
          </a:xfrm>
          <a:prstGeom prst="rect">
            <a:avLst/>
          </a:prstGeom>
        </p:spPr>
      </p:pic>
      <p:sp>
        <p:nvSpPr>
          <p:cNvPr id="10" name="Title 1">
            <a:extLst>
              <a:ext uri="{FF2B5EF4-FFF2-40B4-BE49-F238E27FC236}">
                <a16:creationId xmlns:a16="http://schemas.microsoft.com/office/drawing/2014/main" id="{5D2DF179-3803-CAB5-1BEA-C56491041075}"/>
              </a:ext>
            </a:extLst>
          </p:cNvPr>
          <p:cNvSpPr>
            <a:spLocks noGrp="1"/>
          </p:cNvSpPr>
          <p:nvPr>
            <p:ph type="title"/>
          </p:nvPr>
        </p:nvSpPr>
        <p:spPr>
          <a:xfrm>
            <a:off x="219075" y="155909"/>
            <a:ext cx="4352925" cy="1859008"/>
          </a:xfrm>
        </p:spPr>
        <p:txBody>
          <a:bodyPr>
            <a:normAutofit fontScale="90000"/>
          </a:bodyPr>
          <a:lstStyle/>
          <a:p>
            <a:r>
              <a:rPr lang="en-US" dirty="0"/>
              <a:t>Does read mapping accurately capture variation among samples?</a:t>
            </a:r>
          </a:p>
        </p:txBody>
      </p:sp>
      <p:sp>
        <p:nvSpPr>
          <p:cNvPr id="2" name="TextBox 1">
            <a:extLst>
              <a:ext uri="{FF2B5EF4-FFF2-40B4-BE49-F238E27FC236}">
                <a16:creationId xmlns:a16="http://schemas.microsoft.com/office/drawing/2014/main" id="{F13A36E1-D857-F3C5-5C4F-1A332C1CE844}"/>
              </a:ext>
            </a:extLst>
          </p:cNvPr>
          <p:cNvSpPr txBox="1"/>
          <p:nvPr/>
        </p:nvSpPr>
        <p:spPr>
          <a:xfrm>
            <a:off x="4976602" y="4256411"/>
            <a:ext cx="250853" cy="523220"/>
          </a:xfrm>
          <a:prstGeom prst="rect">
            <a:avLst/>
          </a:prstGeom>
          <a:noFill/>
        </p:spPr>
        <p:txBody>
          <a:bodyPr wrap="square" rtlCol="0">
            <a:spAutoFit/>
          </a:bodyPr>
          <a:lstStyle/>
          <a:p>
            <a:pPr algn="l"/>
            <a:r>
              <a:rPr lang="en-US" sz="2800" dirty="0">
                <a:latin typeface="Source Sans Pro" panose="020B0503030403020204" pitchFamily="34" charset="0"/>
                <a:ea typeface="Source Sans Pro" panose="020B0503030403020204" pitchFamily="34" charset="0"/>
              </a:rPr>
              <a:t>?</a:t>
            </a:r>
          </a:p>
        </p:txBody>
      </p:sp>
      <p:sp>
        <p:nvSpPr>
          <p:cNvPr id="3" name="TextBox 2">
            <a:extLst>
              <a:ext uri="{FF2B5EF4-FFF2-40B4-BE49-F238E27FC236}">
                <a16:creationId xmlns:a16="http://schemas.microsoft.com/office/drawing/2014/main" id="{155B4E4F-1CC1-887F-C4E7-8C22C0476C2F}"/>
              </a:ext>
            </a:extLst>
          </p:cNvPr>
          <p:cNvSpPr txBox="1"/>
          <p:nvPr/>
        </p:nvSpPr>
        <p:spPr>
          <a:xfrm>
            <a:off x="5792548" y="4256411"/>
            <a:ext cx="250853" cy="523220"/>
          </a:xfrm>
          <a:prstGeom prst="rect">
            <a:avLst/>
          </a:prstGeom>
          <a:noFill/>
        </p:spPr>
        <p:txBody>
          <a:bodyPr wrap="square" rtlCol="0">
            <a:spAutoFit/>
          </a:bodyPr>
          <a:lstStyle/>
          <a:p>
            <a:pPr algn="l"/>
            <a:r>
              <a:rPr lang="en-US" sz="2800" dirty="0">
                <a:latin typeface="Source Sans Pro" panose="020B0503030403020204" pitchFamily="34" charset="0"/>
                <a:ea typeface="Source Sans Pro" panose="020B0503030403020204" pitchFamily="34" charset="0"/>
              </a:rPr>
              <a:t>?</a:t>
            </a:r>
          </a:p>
        </p:txBody>
      </p:sp>
      <p:sp>
        <p:nvSpPr>
          <p:cNvPr id="4" name="TextBox 3">
            <a:extLst>
              <a:ext uri="{FF2B5EF4-FFF2-40B4-BE49-F238E27FC236}">
                <a16:creationId xmlns:a16="http://schemas.microsoft.com/office/drawing/2014/main" id="{9CD75D3B-5D3B-64A5-6E6F-CC5274CA1A7F}"/>
              </a:ext>
            </a:extLst>
          </p:cNvPr>
          <p:cNvSpPr txBox="1"/>
          <p:nvPr/>
        </p:nvSpPr>
        <p:spPr>
          <a:xfrm>
            <a:off x="6608494" y="4258940"/>
            <a:ext cx="250853" cy="523220"/>
          </a:xfrm>
          <a:prstGeom prst="rect">
            <a:avLst/>
          </a:prstGeom>
          <a:noFill/>
        </p:spPr>
        <p:txBody>
          <a:bodyPr wrap="square" rtlCol="0">
            <a:spAutoFit/>
          </a:bodyPr>
          <a:lstStyle/>
          <a:p>
            <a:pPr algn="l"/>
            <a:r>
              <a:rPr lang="en-US" sz="2800" dirty="0">
                <a:latin typeface="Source Sans Pro" panose="020B0503030403020204" pitchFamily="34" charset="0"/>
                <a:ea typeface="Source Sans Pro" panose="020B0503030403020204" pitchFamily="34" charset="0"/>
              </a:rPr>
              <a:t>?</a:t>
            </a:r>
          </a:p>
        </p:txBody>
      </p:sp>
      <p:sp>
        <p:nvSpPr>
          <p:cNvPr id="5" name="TextBox 4">
            <a:extLst>
              <a:ext uri="{FF2B5EF4-FFF2-40B4-BE49-F238E27FC236}">
                <a16:creationId xmlns:a16="http://schemas.microsoft.com/office/drawing/2014/main" id="{8B068BEA-F809-28E1-DD1F-2C5C59BBDEA5}"/>
              </a:ext>
            </a:extLst>
          </p:cNvPr>
          <p:cNvSpPr txBox="1"/>
          <p:nvPr/>
        </p:nvSpPr>
        <p:spPr>
          <a:xfrm>
            <a:off x="7441944" y="4256411"/>
            <a:ext cx="250853" cy="523220"/>
          </a:xfrm>
          <a:prstGeom prst="rect">
            <a:avLst/>
          </a:prstGeom>
          <a:noFill/>
        </p:spPr>
        <p:txBody>
          <a:bodyPr wrap="square" rtlCol="0">
            <a:spAutoFit/>
          </a:bodyPr>
          <a:lstStyle/>
          <a:p>
            <a:pPr algn="l"/>
            <a:r>
              <a:rPr lang="en-US" sz="2800" dirty="0">
                <a:latin typeface="Source Sans Pro" panose="020B0503030403020204" pitchFamily="34" charset="0"/>
                <a:ea typeface="Source Sans Pro" panose="020B0503030403020204" pitchFamily="34" charset="0"/>
              </a:rPr>
              <a:t>?</a:t>
            </a:r>
          </a:p>
        </p:txBody>
      </p:sp>
      <p:sp>
        <p:nvSpPr>
          <p:cNvPr id="6" name="TextBox 5">
            <a:extLst>
              <a:ext uri="{FF2B5EF4-FFF2-40B4-BE49-F238E27FC236}">
                <a16:creationId xmlns:a16="http://schemas.microsoft.com/office/drawing/2014/main" id="{7611D68A-358D-39B0-9DE0-7AB45B3D25D0}"/>
              </a:ext>
            </a:extLst>
          </p:cNvPr>
          <p:cNvSpPr txBox="1"/>
          <p:nvPr/>
        </p:nvSpPr>
        <p:spPr>
          <a:xfrm>
            <a:off x="8275394" y="4256411"/>
            <a:ext cx="250853" cy="523220"/>
          </a:xfrm>
          <a:prstGeom prst="rect">
            <a:avLst/>
          </a:prstGeom>
          <a:noFill/>
        </p:spPr>
        <p:txBody>
          <a:bodyPr wrap="square" rtlCol="0">
            <a:spAutoFit/>
          </a:bodyPr>
          <a:lstStyle/>
          <a:p>
            <a:pPr algn="l"/>
            <a:r>
              <a:rPr lang="en-US" sz="2800" dirty="0">
                <a:latin typeface="Source Sans Pro" panose="020B0503030403020204" pitchFamily="34" charset="0"/>
                <a:ea typeface="Source Sans Pro" panose="020B0503030403020204" pitchFamily="34" charset="0"/>
              </a:rPr>
              <a:t>?</a:t>
            </a:r>
          </a:p>
        </p:txBody>
      </p:sp>
      <p:sp>
        <p:nvSpPr>
          <p:cNvPr id="7" name="Rectangle: Rounded Corners 6">
            <a:extLst>
              <a:ext uri="{FF2B5EF4-FFF2-40B4-BE49-F238E27FC236}">
                <a16:creationId xmlns:a16="http://schemas.microsoft.com/office/drawing/2014/main" id="{A4E04310-5A0A-F574-1786-82263FE7B0F4}"/>
              </a:ext>
            </a:extLst>
          </p:cNvPr>
          <p:cNvSpPr/>
          <p:nvPr/>
        </p:nvSpPr>
        <p:spPr>
          <a:xfrm>
            <a:off x="3904783" y="3355191"/>
            <a:ext cx="761053" cy="422934"/>
          </a:xfrm>
          <a:prstGeom prst="round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3042381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44CE-46BC-7AB5-90A1-E5F41CEECE90}"/>
              </a:ext>
            </a:extLst>
          </p:cNvPr>
          <p:cNvSpPr>
            <a:spLocks noGrp="1"/>
          </p:cNvSpPr>
          <p:nvPr>
            <p:ph type="title"/>
          </p:nvPr>
        </p:nvSpPr>
        <p:spPr>
          <a:xfrm>
            <a:off x="219075" y="120252"/>
            <a:ext cx="8743950" cy="857250"/>
          </a:xfrm>
        </p:spPr>
        <p:txBody>
          <a:bodyPr>
            <a:normAutofit fontScale="90000"/>
          </a:bodyPr>
          <a:lstStyle/>
          <a:p>
            <a:r>
              <a:rPr lang="en-US" dirty="0"/>
              <a:t>Read mapping may struggle with reads that have lots of variation relative to the reference</a:t>
            </a:r>
          </a:p>
        </p:txBody>
      </p:sp>
      <p:pic>
        <p:nvPicPr>
          <p:cNvPr id="4" name="Picture 3">
            <a:extLst>
              <a:ext uri="{FF2B5EF4-FFF2-40B4-BE49-F238E27FC236}">
                <a16:creationId xmlns:a16="http://schemas.microsoft.com/office/drawing/2014/main" id="{E7804277-D998-0226-2B8D-798D837369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20389" y="1538178"/>
            <a:ext cx="5480905" cy="2882199"/>
          </a:xfrm>
          <a:prstGeom prst="rect">
            <a:avLst/>
          </a:prstGeom>
        </p:spPr>
      </p:pic>
    </p:spTree>
    <p:extLst>
      <p:ext uri="{BB962C8B-B14F-4D97-AF65-F5344CB8AC3E}">
        <p14:creationId xmlns:p14="http://schemas.microsoft.com/office/powerpoint/2010/main" val="838441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44CE-46BC-7AB5-90A1-E5F41CEECE90}"/>
              </a:ext>
            </a:extLst>
          </p:cNvPr>
          <p:cNvSpPr>
            <a:spLocks noGrp="1"/>
          </p:cNvSpPr>
          <p:nvPr>
            <p:ph type="title"/>
          </p:nvPr>
        </p:nvSpPr>
        <p:spPr>
          <a:xfrm>
            <a:off x="219075" y="120252"/>
            <a:ext cx="8743950" cy="857250"/>
          </a:xfrm>
        </p:spPr>
        <p:txBody>
          <a:bodyPr>
            <a:normAutofit fontScale="90000"/>
          </a:bodyPr>
          <a:lstStyle/>
          <a:p>
            <a:r>
              <a:rPr lang="en-US" dirty="0"/>
              <a:t>Read mapping may struggle with reads that have lots of variation relative to the reference</a:t>
            </a:r>
          </a:p>
        </p:txBody>
      </p:sp>
      <p:pic>
        <p:nvPicPr>
          <p:cNvPr id="4" name="Picture 3">
            <a:extLst>
              <a:ext uri="{FF2B5EF4-FFF2-40B4-BE49-F238E27FC236}">
                <a16:creationId xmlns:a16="http://schemas.microsoft.com/office/drawing/2014/main" id="{E7804277-D998-0226-2B8D-798D837369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20389" y="1537487"/>
            <a:ext cx="5480905" cy="2883581"/>
          </a:xfrm>
          <a:prstGeom prst="rect">
            <a:avLst/>
          </a:prstGeom>
        </p:spPr>
      </p:pic>
    </p:spTree>
    <p:extLst>
      <p:ext uri="{BB962C8B-B14F-4D97-AF65-F5344CB8AC3E}">
        <p14:creationId xmlns:p14="http://schemas.microsoft.com/office/powerpoint/2010/main" val="516193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44CE-46BC-7AB5-90A1-E5F41CEECE90}"/>
              </a:ext>
            </a:extLst>
          </p:cNvPr>
          <p:cNvSpPr>
            <a:spLocks noGrp="1"/>
          </p:cNvSpPr>
          <p:nvPr>
            <p:ph type="title"/>
          </p:nvPr>
        </p:nvSpPr>
        <p:spPr>
          <a:xfrm>
            <a:off x="219075" y="120252"/>
            <a:ext cx="8743950" cy="857250"/>
          </a:xfrm>
        </p:spPr>
        <p:txBody>
          <a:bodyPr>
            <a:normAutofit fontScale="90000"/>
          </a:bodyPr>
          <a:lstStyle/>
          <a:p>
            <a:r>
              <a:rPr lang="en-US" dirty="0"/>
              <a:t>Read mapping may struggle with reads that have lots of variation relative to the reference</a:t>
            </a:r>
          </a:p>
        </p:txBody>
      </p:sp>
      <p:pic>
        <p:nvPicPr>
          <p:cNvPr id="4" name="Picture 3">
            <a:extLst>
              <a:ext uri="{FF2B5EF4-FFF2-40B4-BE49-F238E27FC236}">
                <a16:creationId xmlns:a16="http://schemas.microsoft.com/office/drawing/2014/main" id="{E7804277-D998-0226-2B8D-798D837369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20389" y="1538178"/>
            <a:ext cx="5480905" cy="2882199"/>
          </a:xfrm>
          <a:prstGeom prst="rect">
            <a:avLst/>
          </a:prstGeom>
        </p:spPr>
      </p:pic>
    </p:spTree>
    <p:extLst>
      <p:ext uri="{BB962C8B-B14F-4D97-AF65-F5344CB8AC3E}">
        <p14:creationId xmlns:p14="http://schemas.microsoft.com/office/powerpoint/2010/main" val="226455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8D909-F8A4-F207-779E-275F35CC70EE}"/>
              </a:ext>
            </a:extLst>
          </p:cNvPr>
          <p:cNvSpPr>
            <a:spLocks noGrp="1"/>
          </p:cNvSpPr>
          <p:nvPr>
            <p:ph type="title"/>
          </p:nvPr>
        </p:nvSpPr>
        <p:spPr>
          <a:xfrm>
            <a:off x="219075" y="139725"/>
            <a:ext cx="8743950" cy="857250"/>
          </a:xfrm>
        </p:spPr>
        <p:txBody>
          <a:bodyPr>
            <a:normAutofit fontScale="90000"/>
          </a:bodyPr>
          <a:lstStyle/>
          <a:p>
            <a:r>
              <a:rPr lang="en-US" b="1" dirty="0"/>
              <a:t>Reference bias </a:t>
            </a:r>
            <a:r>
              <a:rPr lang="en-US" dirty="0"/>
              <a:t>may be caused by unmapped reads in diverged samples</a:t>
            </a:r>
          </a:p>
        </p:txBody>
      </p:sp>
      <p:sp>
        <p:nvSpPr>
          <p:cNvPr id="8" name="TextBox 7">
            <a:extLst>
              <a:ext uri="{FF2B5EF4-FFF2-40B4-BE49-F238E27FC236}">
                <a16:creationId xmlns:a16="http://schemas.microsoft.com/office/drawing/2014/main" id="{19839F56-FE5E-1142-7BA0-E1F51C735951}"/>
              </a:ext>
            </a:extLst>
          </p:cNvPr>
          <p:cNvSpPr txBox="1"/>
          <p:nvPr/>
        </p:nvSpPr>
        <p:spPr>
          <a:xfrm>
            <a:off x="219075" y="4836178"/>
            <a:ext cx="2855898" cy="261610"/>
          </a:xfrm>
          <a:prstGeom prst="rect">
            <a:avLst/>
          </a:prstGeom>
          <a:noFill/>
        </p:spPr>
        <p:txBody>
          <a:bodyPr wrap="square" rtlCol="0">
            <a:spAutoFit/>
          </a:bodyPr>
          <a:lstStyle/>
          <a:p>
            <a:r>
              <a:rPr lang="en-US" sz="1100" b="1" i="1" dirty="0">
                <a:solidFill>
                  <a:schemeClr val="bg1">
                    <a:lumMod val="50000"/>
                  </a:schemeClr>
                </a:solidFill>
              </a:rPr>
              <a:t>Source: Tim </a:t>
            </a:r>
            <a:r>
              <a:rPr lang="en-US" sz="1100" b="1" i="1" dirty="0" err="1">
                <a:solidFill>
                  <a:schemeClr val="bg1">
                    <a:lumMod val="50000"/>
                  </a:schemeClr>
                </a:solidFill>
              </a:rPr>
              <a:t>Sackton</a:t>
            </a:r>
            <a:r>
              <a:rPr lang="en-US" sz="1100" b="1" i="1" dirty="0">
                <a:solidFill>
                  <a:schemeClr val="bg1">
                    <a:lumMod val="50000"/>
                  </a:schemeClr>
                </a:solidFill>
              </a:rPr>
              <a:t>, personal comm.</a:t>
            </a:r>
          </a:p>
        </p:txBody>
      </p:sp>
      <p:pic>
        <p:nvPicPr>
          <p:cNvPr id="13" name="Picture 12" descr="Chart, scatter chart&#10;&#10;Description automatically generated">
            <a:extLst>
              <a:ext uri="{FF2B5EF4-FFF2-40B4-BE49-F238E27FC236}">
                <a16:creationId xmlns:a16="http://schemas.microsoft.com/office/drawing/2014/main" id="{48290541-5036-59F8-5589-FC50412A2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283" y="1515874"/>
            <a:ext cx="3258977" cy="2337402"/>
          </a:xfrm>
          <a:prstGeom prst="rect">
            <a:avLst/>
          </a:prstGeom>
        </p:spPr>
      </p:pic>
    </p:spTree>
    <p:extLst>
      <p:ext uri="{BB962C8B-B14F-4D97-AF65-F5344CB8AC3E}">
        <p14:creationId xmlns:p14="http://schemas.microsoft.com/office/powerpoint/2010/main" val="493737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2C980EA-6D7B-4A10-7688-DE86063B1355}"/>
              </a:ext>
            </a:extLst>
          </p:cNvPr>
          <p:cNvSpPr>
            <a:spLocks noGrp="1"/>
          </p:cNvSpPr>
          <p:nvPr>
            <p:ph type="title"/>
          </p:nvPr>
        </p:nvSpPr>
        <p:spPr>
          <a:xfrm>
            <a:off x="219075" y="176517"/>
            <a:ext cx="8743950" cy="857250"/>
          </a:xfrm>
        </p:spPr>
        <p:txBody>
          <a:bodyPr>
            <a:normAutofit fontScale="90000"/>
          </a:bodyPr>
          <a:lstStyle/>
          <a:p>
            <a:r>
              <a:rPr lang="en-US" dirty="0"/>
              <a:t>Genome sequencing has changed how we study biology</a:t>
            </a:r>
          </a:p>
        </p:txBody>
      </p:sp>
      <p:sp>
        <p:nvSpPr>
          <p:cNvPr id="11" name="Rectangle: Rounded Corners 10">
            <a:extLst>
              <a:ext uri="{FF2B5EF4-FFF2-40B4-BE49-F238E27FC236}">
                <a16:creationId xmlns:a16="http://schemas.microsoft.com/office/drawing/2014/main" id="{3B4543E0-4166-453A-E4E1-74395CA82AD5}"/>
              </a:ext>
            </a:extLst>
          </p:cNvPr>
          <p:cNvSpPr/>
          <p:nvPr/>
        </p:nvSpPr>
        <p:spPr>
          <a:xfrm>
            <a:off x="469996" y="1464330"/>
            <a:ext cx="2556425" cy="1450975"/>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F66E30C-CA0E-6F6D-92A6-18E7299F591E}"/>
              </a:ext>
            </a:extLst>
          </p:cNvPr>
          <p:cNvSpPr txBox="1"/>
          <p:nvPr/>
        </p:nvSpPr>
        <p:spPr>
          <a:xfrm>
            <a:off x="635791" y="1527130"/>
            <a:ext cx="2224833" cy="1323439"/>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Allows the study of every aspect of DNA’s structure and variation</a:t>
            </a:r>
            <a:endParaRPr lang="en-US" sz="2400" dirty="0">
              <a:solidFill>
                <a:schemeClr val="bg1"/>
              </a:solidFill>
              <a:latin typeface="Source Sans Pro" panose="020B0503030403020204" pitchFamily="34" charset="0"/>
              <a:ea typeface="Source Sans Pro" panose="020B0503030403020204" pitchFamily="34" charset="0"/>
            </a:endParaRPr>
          </a:p>
        </p:txBody>
      </p:sp>
      <p:sp>
        <p:nvSpPr>
          <p:cNvPr id="13" name="Rectangle: Rounded Corners 12">
            <a:extLst>
              <a:ext uri="{FF2B5EF4-FFF2-40B4-BE49-F238E27FC236}">
                <a16:creationId xmlns:a16="http://schemas.microsoft.com/office/drawing/2014/main" id="{25B06748-2C18-7CC6-3FC0-F6677D731F9F}"/>
              </a:ext>
            </a:extLst>
          </p:cNvPr>
          <p:cNvSpPr/>
          <p:nvPr/>
        </p:nvSpPr>
        <p:spPr>
          <a:xfrm>
            <a:off x="469996" y="3345868"/>
            <a:ext cx="2556425" cy="1450975"/>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F806769-F2F3-8155-D383-DE60648FE402}"/>
              </a:ext>
            </a:extLst>
          </p:cNvPr>
          <p:cNvSpPr txBox="1"/>
          <p:nvPr/>
        </p:nvSpPr>
        <p:spPr>
          <a:xfrm>
            <a:off x="635791" y="3408668"/>
            <a:ext cx="2224833" cy="1323439"/>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We can compare genomes to infer how they change over time</a:t>
            </a:r>
            <a:endParaRPr lang="en-US" sz="2400" dirty="0">
              <a:solidFill>
                <a:schemeClr val="bg1"/>
              </a:solidFill>
              <a:latin typeface="Source Sans Pro" panose="020B0503030403020204" pitchFamily="34" charset="0"/>
              <a:ea typeface="Source Sans Pro" panose="020B0503030403020204" pitchFamily="34" charset="0"/>
            </a:endParaRPr>
          </a:p>
        </p:txBody>
      </p:sp>
      <p:pic>
        <p:nvPicPr>
          <p:cNvPr id="3" name="Picture 2" descr="A picture containing black, darkness&#10;&#10;Description automatically generated">
            <a:extLst>
              <a:ext uri="{FF2B5EF4-FFF2-40B4-BE49-F238E27FC236}">
                <a16:creationId xmlns:a16="http://schemas.microsoft.com/office/drawing/2014/main" id="{8EA33DC2-5AD3-E2C3-A905-3F99F83669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2936" y="1033767"/>
            <a:ext cx="583772" cy="1556726"/>
          </a:xfrm>
          <a:prstGeom prst="rect">
            <a:avLst/>
          </a:prstGeom>
        </p:spPr>
      </p:pic>
      <p:pic>
        <p:nvPicPr>
          <p:cNvPr id="5" name="Picture 4" descr="A picture containing black, darkness&#10;&#10;Description automatically generated">
            <a:extLst>
              <a:ext uri="{FF2B5EF4-FFF2-40B4-BE49-F238E27FC236}">
                <a16:creationId xmlns:a16="http://schemas.microsoft.com/office/drawing/2014/main" id="{9BDB6038-8445-D8B4-7BDB-610857E781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2790" y="1108400"/>
            <a:ext cx="848041" cy="857250"/>
          </a:xfrm>
          <a:prstGeom prst="rect">
            <a:avLst/>
          </a:prstGeom>
        </p:spPr>
      </p:pic>
      <p:pic>
        <p:nvPicPr>
          <p:cNvPr id="7" name="Picture 6" descr="A picture containing black, darkness&#10;&#10;Description automatically generated">
            <a:extLst>
              <a:ext uri="{FF2B5EF4-FFF2-40B4-BE49-F238E27FC236}">
                <a16:creationId xmlns:a16="http://schemas.microsoft.com/office/drawing/2014/main" id="{F5FAC9FA-88D3-EDB8-D798-512F5750F9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6626" y="4150106"/>
            <a:ext cx="747716" cy="687110"/>
          </a:xfrm>
          <a:prstGeom prst="rect">
            <a:avLst/>
          </a:prstGeom>
        </p:spPr>
      </p:pic>
      <p:pic>
        <p:nvPicPr>
          <p:cNvPr id="15" name="Picture 14" descr="A picture containing black, darkness&#10;&#10;Description automatically generated">
            <a:extLst>
              <a:ext uri="{FF2B5EF4-FFF2-40B4-BE49-F238E27FC236}">
                <a16:creationId xmlns:a16="http://schemas.microsoft.com/office/drawing/2014/main" id="{06812C7F-F48A-1410-6766-2268DF0841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14471" y="4089242"/>
            <a:ext cx="1180144" cy="765249"/>
          </a:xfrm>
          <a:prstGeom prst="rect">
            <a:avLst/>
          </a:prstGeom>
        </p:spPr>
      </p:pic>
      <p:pic>
        <p:nvPicPr>
          <p:cNvPr id="17" name="Picture 16" descr="A picture containing black, darkness&#10;&#10;Description automatically generated">
            <a:extLst>
              <a:ext uri="{FF2B5EF4-FFF2-40B4-BE49-F238E27FC236}">
                <a16:creationId xmlns:a16="http://schemas.microsoft.com/office/drawing/2014/main" id="{7D702200-24E5-D8D4-C827-B33ED11998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00000">
            <a:off x="5741153" y="1348801"/>
            <a:ext cx="1441556" cy="2883111"/>
          </a:xfrm>
          <a:prstGeom prst="rect">
            <a:avLst/>
          </a:prstGeom>
        </p:spPr>
      </p:pic>
    </p:spTree>
    <p:extLst>
      <p:ext uri="{BB962C8B-B14F-4D97-AF65-F5344CB8AC3E}">
        <p14:creationId xmlns:p14="http://schemas.microsoft.com/office/powerpoint/2010/main" val="4008745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8D909-F8A4-F207-779E-275F35CC70EE}"/>
              </a:ext>
            </a:extLst>
          </p:cNvPr>
          <p:cNvSpPr>
            <a:spLocks noGrp="1"/>
          </p:cNvSpPr>
          <p:nvPr>
            <p:ph type="title"/>
          </p:nvPr>
        </p:nvSpPr>
        <p:spPr>
          <a:xfrm>
            <a:off x="219075" y="139725"/>
            <a:ext cx="8743950" cy="857250"/>
          </a:xfrm>
        </p:spPr>
        <p:txBody>
          <a:bodyPr>
            <a:normAutofit fontScale="90000"/>
          </a:bodyPr>
          <a:lstStyle/>
          <a:p>
            <a:r>
              <a:rPr lang="en-US" b="1" dirty="0"/>
              <a:t>Reference bias </a:t>
            </a:r>
            <a:r>
              <a:rPr lang="en-US" dirty="0"/>
              <a:t>may be caused by unmapped reads in diverged samples</a:t>
            </a:r>
          </a:p>
        </p:txBody>
      </p:sp>
      <p:sp>
        <p:nvSpPr>
          <p:cNvPr id="8" name="TextBox 7">
            <a:extLst>
              <a:ext uri="{FF2B5EF4-FFF2-40B4-BE49-F238E27FC236}">
                <a16:creationId xmlns:a16="http://schemas.microsoft.com/office/drawing/2014/main" id="{19839F56-FE5E-1142-7BA0-E1F51C735951}"/>
              </a:ext>
            </a:extLst>
          </p:cNvPr>
          <p:cNvSpPr txBox="1"/>
          <p:nvPr/>
        </p:nvSpPr>
        <p:spPr>
          <a:xfrm>
            <a:off x="219075" y="4836178"/>
            <a:ext cx="2855898" cy="261610"/>
          </a:xfrm>
          <a:prstGeom prst="rect">
            <a:avLst/>
          </a:prstGeom>
          <a:noFill/>
        </p:spPr>
        <p:txBody>
          <a:bodyPr wrap="square" rtlCol="0">
            <a:spAutoFit/>
          </a:bodyPr>
          <a:lstStyle/>
          <a:p>
            <a:r>
              <a:rPr lang="en-US" sz="1100" b="1" i="1" dirty="0">
                <a:solidFill>
                  <a:schemeClr val="bg1">
                    <a:lumMod val="50000"/>
                  </a:schemeClr>
                </a:solidFill>
              </a:rPr>
              <a:t>Source: Tim </a:t>
            </a:r>
            <a:r>
              <a:rPr lang="en-US" sz="1100" b="1" i="1" dirty="0" err="1">
                <a:solidFill>
                  <a:schemeClr val="bg1">
                    <a:lumMod val="50000"/>
                  </a:schemeClr>
                </a:solidFill>
              </a:rPr>
              <a:t>Sackton</a:t>
            </a:r>
            <a:r>
              <a:rPr lang="en-US" sz="1100" b="1" i="1" dirty="0">
                <a:solidFill>
                  <a:schemeClr val="bg1">
                    <a:lumMod val="50000"/>
                  </a:schemeClr>
                </a:solidFill>
              </a:rPr>
              <a:t>, personal comm.</a:t>
            </a:r>
          </a:p>
        </p:txBody>
      </p:sp>
      <p:pic>
        <p:nvPicPr>
          <p:cNvPr id="13" name="Picture 12" descr="Chart, scatter chart&#10;&#10;Description automatically generated">
            <a:extLst>
              <a:ext uri="{FF2B5EF4-FFF2-40B4-BE49-F238E27FC236}">
                <a16:creationId xmlns:a16="http://schemas.microsoft.com/office/drawing/2014/main" id="{48290541-5036-59F8-5589-FC50412A2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283" y="1515874"/>
            <a:ext cx="3258977" cy="2337402"/>
          </a:xfrm>
          <a:prstGeom prst="rect">
            <a:avLst/>
          </a:prstGeom>
        </p:spPr>
      </p:pic>
      <p:sp>
        <p:nvSpPr>
          <p:cNvPr id="27" name="TextBox 26">
            <a:extLst>
              <a:ext uri="{FF2B5EF4-FFF2-40B4-BE49-F238E27FC236}">
                <a16:creationId xmlns:a16="http://schemas.microsoft.com/office/drawing/2014/main" id="{E30DF328-1469-DA6E-8932-9E982733D128}"/>
              </a:ext>
            </a:extLst>
          </p:cNvPr>
          <p:cNvSpPr txBox="1"/>
          <p:nvPr/>
        </p:nvSpPr>
        <p:spPr>
          <a:xfrm>
            <a:off x="2491771" y="4145556"/>
            <a:ext cx="2675888" cy="738664"/>
          </a:xfrm>
          <a:prstGeom prst="rect">
            <a:avLst/>
          </a:prstGeom>
          <a:noFill/>
        </p:spPr>
        <p:txBody>
          <a:bodyPr wrap="square">
            <a:spAutoFit/>
          </a:bodyPr>
          <a:lstStyle/>
          <a:p>
            <a:pPr algn="ctr" defTabSz="914400"/>
            <a:r>
              <a:rPr lang="en-US" sz="1400" dirty="0">
                <a:solidFill>
                  <a:srgbClr val="1D1C1D"/>
                </a:solidFill>
                <a:latin typeface="Slack-Lato"/>
              </a:rPr>
              <a:t> </a:t>
            </a:r>
            <a:r>
              <a:rPr lang="en-US" sz="1400" i="1" dirty="0">
                <a:solidFill>
                  <a:srgbClr val="1D1C1D"/>
                </a:solidFill>
                <a:latin typeface="Slack-Lato"/>
              </a:rPr>
              <a:t>Athene </a:t>
            </a:r>
            <a:r>
              <a:rPr lang="en-US" sz="1400" i="1" dirty="0" err="1">
                <a:solidFill>
                  <a:srgbClr val="1D1C1D"/>
                </a:solidFill>
                <a:latin typeface="Slack-Lato"/>
              </a:rPr>
              <a:t>cunicularia</a:t>
            </a:r>
            <a:r>
              <a:rPr lang="en-US" sz="1400" i="1" dirty="0">
                <a:solidFill>
                  <a:srgbClr val="1D1C1D"/>
                </a:solidFill>
                <a:latin typeface="Slack-Lato"/>
              </a:rPr>
              <a:t> </a:t>
            </a:r>
            <a:r>
              <a:rPr lang="en-US" sz="1400" dirty="0">
                <a:solidFill>
                  <a:srgbClr val="1D1C1D"/>
                </a:solidFill>
                <a:latin typeface="Slack-Lato"/>
              </a:rPr>
              <a:t>(burrowing owl); reference genome for mapping</a:t>
            </a:r>
            <a:endParaRPr lang="en-US" sz="1400" dirty="0">
              <a:solidFill>
                <a:prstClr val="black"/>
              </a:solidFill>
              <a:latin typeface="Calibri" panose="020F0502020204030204"/>
            </a:endParaRPr>
          </a:p>
        </p:txBody>
      </p:sp>
      <p:cxnSp>
        <p:nvCxnSpPr>
          <p:cNvPr id="28" name="Straight Arrow Connector 27">
            <a:extLst>
              <a:ext uri="{FF2B5EF4-FFF2-40B4-BE49-F238E27FC236}">
                <a16:creationId xmlns:a16="http://schemas.microsoft.com/office/drawing/2014/main" id="{C26C7703-8800-8B57-02F8-BA7BBF9E41D5}"/>
              </a:ext>
            </a:extLst>
          </p:cNvPr>
          <p:cNvCxnSpPr>
            <a:cxnSpLocks/>
          </p:cNvCxnSpPr>
          <p:nvPr/>
        </p:nvCxnSpPr>
        <p:spPr>
          <a:xfrm flipV="1">
            <a:off x="3932253" y="3766543"/>
            <a:ext cx="0" cy="379013"/>
          </a:xfrm>
          <a:prstGeom prst="straightConnector1">
            <a:avLst/>
          </a:prstGeom>
          <a:noFill/>
          <a:ln w="31750" cap="flat" cmpd="sng" algn="ctr">
            <a:solidFill>
              <a:srgbClr val="ED7D31"/>
            </a:solidFill>
            <a:prstDash val="solid"/>
            <a:miter lim="800000"/>
            <a:tailEnd type="arrow" w="lg" len="med"/>
          </a:ln>
          <a:effectLst/>
        </p:spPr>
      </p:cxnSp>
    </p:spTree>
    <p:extLst>
      <p:ext uri="{BB962C8B-B14F-4D97-AF65-F5344CB8AC3E}">
        <p14:creationId xmlns:p14="http://schemas.microsoft.com/office/powerpoint/2010/main" val="2573915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8D909-F8A4-F207-779E-275F35CC70EE}"/>
              </a:ext>
            </a:extLst>
          </p:cNvPr>
          <p:cNvSpPr>
            <a:spLocks noGrp="1"/>
          </p:cNvSpPr>
          <p:nvPr>
            <p:ph type="title"/>
          </p:nvPr>
        </p:nvSpPr>
        <p:spPr>
          <a:xfrm>
            <a:off x="219075" y="139725"/>
            <a:ext cx="8743950" cy="857250"/>
          </a:xfrm>
        </p:spPr>
        <p:txBody>
          <a:bodyPr>
            <a:normAutofit fontScale="90000"/>
          </a:bodyPr>
          <a:lstStyle/>
          <a:p>
            <a:r>
              <a:rPr lang="en-US" b="1" dirty="0"/>
              <a:t>Reference bias </a:t>
            </a:r>
            <a:r>
              <a:rPr lang="en-US" dirty="0"/>
              <a:t>may be caused by unmapped reads in diverged samples</a:t>
            </a:r>
          </a:p>
        </p:txBody>
      </p:sp>
      <p:sp>
        <p:nvSpPr>
          <p:cNvPr id="8" name="TextBox 7">
            <a:extLst>
              <a:ext uri="{FF2B5EF4-FFF2-40B4-BE49-F238E27FC236}">
                <a16:creationId xmlns:a16="http://schemas.microsoft.com/office/drawing/2014/main" id="{19839F56-FE5E-1142-7BA0-E1F51C735951}"/>
              </a:ext>
            </a:extLst>
          </p:cNvPr>
          <p:cNvSpPr txBox="1"/>
          <p:nvPr/>
        </p:nvSpPr>
        <p:spPr>
          <a:xfrm>
            <a:off x="219075" y="4836178"/>
            <a:ext cx="2855898" cy="261610"/>
          </a:xfrm>
          <a:prstGeom prst="rect">
            <a:avLst/>
          </a:prstGeom>
          <a:noFill/>
        </p:spPr>
        <p:txBody>
          <a:bodyPr wrap="square" rtlCol="0">
            <a:spAutoFit/>
          </a:bodyPr>
          <a:lstStyle/>
          <a:p>
            <a:r>
              <a:rPr lang="en-US" sz="1100" b="1" i="1" dirty="0">
                <a:solidFill>
                  <a:schemeClr val="bg1">
                    <a:lumMod val="50000"/>
                  </a:schemeClr>
                </a:solidFill>
              </a:rPr>
              <a:t>Source: Tim </a:t>
            </a:r>
            <a:r>
              <a:rPr lang="en-US" sz="1100" b="1" i="1" dirty="0" err="1">
                <a:solidFill>
                  <a:schemeClr val="bg1">
                    <a:lumMod val="50000"/>
                  </a:schemeClr>
                </a:solidFill>
              </a:rPr>
              <a:t>Sackton</a:t>
            </a:r>
            <a:r>
              <a:rPr lang="en-US" sz="1100" b="1" i="1" dirty="0">
                <a:solidFill>
                  <a:schemeClr val="bg1">
                    <a:lumMod val="50000"/>
                  </a:schemeClr>
                </a:solidFill>
              </a:rPr>
              <a:t>, personal comm.</a:t>
            </a:r>
          </a:p>
        </p:txBody>
      </p:sp>
      <p:pic>
        <p:nvPicPr>
          <p:cNvPr id="13" name="Picture 12" descr="Chart, scatter chart&#10;&#10;Description automatically generated">
            <a:extLst>
              <a:ext uri="{FF2B5EF4-FFF2-40B4-BE49-F238E27FC236}">
                <a16:creationId xmlns:a16="http://schemas.microsoft.com/office/drawing/2014/main" id="{48290541-5036-59F8-5589-FC50412A2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283" y="1515874"/>
            <a:ext cx="3258977" cy="2337402"/>
          </a:xfrm>
          <a:prstGeom prst="rect">
            <a:avLst/>
          </a:prstGeom>
        </p:spPr>
      </p:pic>
      <p:sp>
        <p:nvSpPr>
          <p:cNvPr id="20" name="TextBox 19">
            <a:extLst>
              <a:ext uri="{FF2B5EF4-FFF2-40B4-BE49-F238E27FC236}">
                <a16:creationId xmlns:a16="http://schemas.microsoft.com/office/drawing/2014/main" id="{A27ABA9D-C9DE-FC14-FD4B-DDF0446C70A5}"/>
              </a:ext>
            </a:extLst>
          </p:cNvPr>
          <p:cNvSpPr txBox="1"/>
          <p:nvPr/>
        </p:nvSpPr>
        <p:spPr>
          <a:xfrm>
            <a:off x="1090688" y="2162705"/>
            <a:ext cx="2549926" cy="523220"/>
          </a:xfrm>
          <a:prstGeom prst="rect">
            <a:avLst/>
          </a:prstGeom>
          <a:noFill/>
        </p:spPr>
        <p:txBody>
          <a:bodyPr wrap="square">
            <a:spAutoFit/>
          </a:bodyPr>
          <a:lstStyle/>
          <a:p>
            <a:pPr algn="ctr" defTabSz="914400"/>
            <a:r>
              <a:rPr lang="en-US" sz="1400" i="1" dirty="0">
                <a:solidFill>
                  <a:srgbClr val="1D1C1D"/>
                </a:solidFill>
                <a:latin typeface="Slack-Lato"/>
              </a:rPr>
              <a:t>Glaucidium </a:t>
            </a:r>
            <a:r>
              <a:rPr lang="en-US" sz="1400" i="1" dirty="0" err="1">
                <a:solidFill>
                  <a:srgbClr val="1D1C1D"/>
                </a:solidFill>
                <a:latin typeface="Slack-Lato"/>
              </a:rPr>
              <a:t>brasilianum</a:t>
            </a:r>
            <a:r>
              <a:rPr lang="en-US" sz="1400" i="1" dirty="0">
                <a:solidFill>
                  <a:srgbClr val="1D1C1D"/>
                </a:solidFill>
                <a:latin typeface="Slack-Lato"/>
              </a:rPr>
              <a:t> </a:t>
            </a:r>
            <a:r>
              <a:rPr lang="en-US" sz="1400" dirty="0">
                <a:solidFill>
                  <a:srgbClr val="1D1C1D"/>
                </a:solidFill>
                <a:latin typeface="Slack-Lato"/>
              </a:rPr>
              <a:t>(ferruginous pygmy-owl)</a:t>
            </a:r>
            <a:endParaRPr lang="en-US" sz="1400" dirty="0">
              <a:solidFill>
                <a:prstClr val="black"/>
              </a:solidFill>
              <a:latin typeface="Calibri" panose="020F0502020204030204"/>
            </a:endParaRPr>
          </a:p>
        </p:txBody>
      </p:sp>
      <p:cxnSp>
        <p:nvCxnSpPr>
          <p:cNvPr id="21" name="Straight Arrow Connector 20">
            <a:extLst>
              <a:ext uri="{FF2B5EF4-FFF2-40B4-BE49-F238E27FC236}">
                <a16:creationId xmlns:a16="http://schemas.microsoft.com/office/drawing/2014/main" id="{33C5363B-A934-B4C0-276A-73F900983B17}"/>
              </a:ext>
            </a:extLst>
          </p:cNvPr>
          <p:cNvCxnSpPr>
            <a:cxnSpLocks/>
          </p:cNvCxnSpPr>
          <p:nvPr/>
        </p:nvCxnSpPr>
        <p:spPr>
          <a:xfrm flipV="1">
            <a:off x="3210745" y="1776720"/>
            <a:ext cx="287068" cy="423529"/>
          </a:xfrm>
          <a:prstGeom prst="straightConnector1">
            <a:avLst/>
          </a:prstGeom>
          <a:noFill/>
          <a:ln w="31750" cap="flat" cmpd="sng" algn="ctr">
            <a:solidFill>
              <a:srgbClr val="ED7D31"/>
            </a:solidFill>
            <a:prstDash val="solid"/>
            <a:miter lim="800000"/>
            <a:tailEnd type="arrow" w="lg" len="med"/>
          </a:ln>
          <a:effectLst/>
        </p:spPr>
      </p:cxnSp>
      <p:sp>
        <p:nvSpPr>
          <p:cNvPr id="27" name="TextBox 26">
            <a:extLst>
              <a:ext uri="{FF2B5EF4-FFF2-40B4-BE49-F238E27FC236}">
                <a16:creationId xmlns:a16="http://schemas.microsoft.com/office/drawing/2014/main" id="{E30DF328-1469-DA6E-8932-9E982733D128}"/>
              </a:ext>
            </a:extLst>
          </p:cNvPr>
          <p:cNvSpPr txBox="1"/>
          <p:nvPr/>
        </p:nvSpPr>
        <p:spPr>
          <a:xfrm>
            <a:off x="2491771" y="4145556"/>
            <a:ext cx="2675888" cy="738664"/>
          </a:xfrm>
          <a:prstGeom prst="rect">
            <a:avLst/>
          </a:prstGeom>
          <a:noFill/>
        </p:spPr>
        <p:txBody>
          <a:bodyPr wrap="square">
            <a:spAutoFit/>
          </a:bodyPr>
          <a:lstStyle/>
          <a:p>
            <a:pPr algn="ctr" defTabSz="914400"/>
            <a:r>
              <a:rPr lang="en-US" sz="1400" dirty="0">
                <a:solidFill>
                  <a:srgbClr val="1D1C1D"/>
                </a:solidFill>
                <a:latin typeface="Slack-Lato"/>
              </a:rPr>
              <a:t> </a:t>
            </a:r>
            <a:r>
              <a:rPr lang="en-US" sz="1400" i="1" dirty="0">
                <a:solidFill>
                  <a:srgbClr val="1D1C1D"/>
                </a:solidFill>
                <a:latin typeface="Slack-Lato"/>
              </a:rPr>
              <a:t>Athene </a:t>
            </a:r>
            <a:r>
              <a:rPr lang="en-US" sz="1400" i="1" dirty="0" err="1">
                <a:solidFill>
                  <a:srgbClr val="1D1C1D"/>
                </a:solidFill>
                <a:latin typeface="Slack-Lato"/>
              </a:rPr>
              <a:t>cunicularia</a:t>
            </a:r>
            <a:r>
              <a:rPr lang="en-US" sz="1400" i="1" dirty="0">
                <a:solidFill>
                  <a:srgbClr val="1D1C1D"/>
                </a:solidFill>
                <a:latin typeface="Slack-Lato"/>
              </a:rPr>
              <a:t> </a:t>
            </a:r>
            <a:r>
              <a:rPr lang="en-US" sz="1400" dirty="0">
                <a:solidFill>
                  <a:srgbClr val="1D1C1D"/>
                </a:solidFill>
                <a:latin typeface="Slack-Lato"/>
              </a:rPr>
              <a:t>(burrowing owl); reference genome for mapping</a:t>
            </a:r>
            <a:endParaRPr lang="en-US" sz="1400" dirty="0">
              <a:solidFill>
                <a:prstClr val="black"/>
              </a:solidFill>
              <a:latin typeface="Calibri" panose="020F0502020204030204"/>
            </a:endParaRPr>
          </a:p>
        </p:txBody>
      </p:sp>
      <p:cxnSp>
        <p:nvCxnSpPr>
          <p:cNvPr id="28" name="Straight Arrow Connector 27">
            <a:extLst>
              <a:ext uri="{FF2B5EF4-FFF2-40B4-BE49-F238E27FC236}">
                <a16:creationId xmlns:a16="http://schemas.microsoft.com/office/drawing/2014/main" id="{C26C7703-8800-8B57-02F8-BA7BBF9E41D5}"/>
              </a:ext>
            </a:extLst>
          </p:cNvPr>
          <p:cNvCxnSpPr>
            <a:cxnSpLocks/>
          </p:cNvCxnSpPr>
          <p:nvPr/>
        </p:nvCxnSpPr>
        <p:spPr>
          <a:xfrm flipV="1">
            <a:off x="3932253" y="3766543"/>
            <a:ext cx="0" cy="379013"/>
          </a:xfrm>
          <a:prstGeom prst="straightConnector1">
            <a:avLst/>
          </a:prstGeom>
          <a:noFill/>
          <a:ln w="31750" cap="flat" cmpd="sng" algn="ctr">
            <a:solidFill>
              <a:srgbClr val="ED7D31"/>
            </a:solidFill>
            <a:prstDash val="solid"/>
            <a:miter lim="800000"/>
            <a:tailEnd type="arrow" w="lg" len="med"/>
          </a:ln>
          <a:effectLst/>
        </p:spPr>
      </p:cxnSp>
    </p:spTree>
    <p:extLst>
      <p:ext uri="{BB962C8B-B14F-4D97-AF65-F5344CB8AC3E}">
        <p14:creationId xmlns:p14="http://schemas.microsoft.com/office/powerpoint/2010/main" val="1635144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8D909-F8A4-F207-779E-275F35CC70EE}"/>
              </a:ext>
            </a:extLst>
          </p:cNvPr>
          <p:cNvSpPr>
            <a:spLocks noGrp="1"/>
          </p:cNvSpPr>
          <p:nvPr>
            <p:ph type="title"/>
          </p:nvPr>
        </p:nvSpPr>
        <p:spPr>
          <a:xfrm>
            <a:off x="219075" y="139725"/>
            <a:ext cx="8743950" cy="857250"/>
          </a:xfrm>
        </p:spPr>
        <p:txBody>
          <a:bodyPr>
            <a:normAutofit fontScale="90000"/>
          </a:bodyPr>
          <a:lstStyle/>
          <a:p>
            <a:r>
              <a:rPr lang="en-US" b="1" dirty="0"/>
              <a:t>Reference bias </a:t>
            </a:r>
            <a:r>
              <a:rPr lang="en-US" dirty="0"/>
              <a:t>may be caused by unmapped reads in diverged samples</a:t>
            </a:r>
          </a:p>
        </p:txBody>
      </p:sp>
      <p:sp>
        <p:nvSpPr>
          <p:cNvPr id="8" name="TextBox 7">
            <a:extLst>
              <a:ext uri="{FF2B5EF4-FFF2-40B4-BE49-F238E27FC236}">
                <a16:creationId xmlns:a16="http://schemas.microsoft.com/office/drawing/2014/main" id="{19839F56-FE5E-1142-7BA0-E1F51C735951}"/>
              </a:ext>
            </a:extLst>
          </p:cNvPr>
          <p:cNvSpPr txBox="1"/>
          <p:nvPr/>
        </p:nvSpPr>
        <p:spPr>
          <a:xfrm>
            <a:off x="219075" y="4836178"/>
            <a:ext cx="2855898" cy="261610"/>
          </a:xfrm>
          <a:prstGeom prst="rect">
            <a:avLst/>
          </a:prstGeom>
          <a:noFill/>
        </p:spPr>
        <p:txBody>
          <a:bodyPr wrap="square" rtlCol="0">
            <a:spAutoFit/>
          </a:bodyPr>
          <a:lstStyle/>
          <a:p>
            <a:r>
              <a:rPr lang="en-US" sz="1100" b="1" i="1" dirty="0">
                <a:solidFill>
                  <a:schemeClr val="bg1">
                    <a:lumMod val="50000"/>
                  </a:schemeClr>
                </a:solidFill>
              </a:rPr>
              <a:t>Source: Tim </a:t>
            </a:r>
            <a:r>
              <a:rPr lang="en-US" sz="1100" b="1" i="1" dirty="0" err="1">
                <a:solidFill>
                  <a:schemeClr val="bg1">
                    <a:lumMod val="50000"/>
                  </a:schemeClr>
                </a:solidFill>
              </a:rPr>
              <a:t>Sackton</a:t>
            </a:r>
            <a:r>
              <a:rPr lang="en-US" sz="1100" b="1" i="1" dirty="0">
                <a:solidFill>
                  <a:schemeClr val="bg1">
                    <a:lumMod val="50000"/>
                  </a:schemeClr>
                </a:solidFill>
              </a:rPr>
              <a:t>, personal comm.</a:t>
            </a:r>
          </a:p>
        </p:txBody>
      </p:sp>
      <p:pic>
        <p:nvPicPr>
          <p:cNvPr id="13" name="Picture 12" descr="Chart, scatter chart&#10;&#10;Description automatically generated">
            <a:extLst>
              <a:ext uri="{FF2B5EF4-FFF2-40B4-BE49-F238E27FC236}">
                <a16:creationId xmlns:a16="http://schemas.microsoft.com/office/drawing/2014/main" id="{48290541-5036-59F8-5589-FC50412A2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283" y="1515874"/>
            <a:ext cx="3258977" cy="2337402"/>
          </a:xfrm>
          <a:prstGeom prst="rect">
            <a:avLst/>
          </a:prstGeom>
        </p:spPr>
      </p:pic>
      <p:pic>
        <p:nvPicPr>
          <p:cNvPr id="14" name="Picture 13" descr="Chart, scatter chart, bubble chart&#10;&#10;Description automatically generated">
            <a:extLst>
              <a:ext uri="{FF2B5EF4-FFF2-40B4-BE49-F238E27FC236}">
                <a16:creationId xmlns:a16="http://schemas.microsoft.com/office/drawing/2014/main" id="{A90F85D4-F7A7-F8F0-D26A-F4A6035128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3114" y="1497226"/>
            <a:ext cx="3316656" cy="2378770"/>
          </a:xfrm>
          <a:prstGeom prst="rect">
            <a:avLst/>
          </a:prstGeom>
        </p:spPr>
      </p:pic>
      <p:sp>
        <p:nvSpPr>
          <p:cNvPr id="20" name="TextBox 19">
            <a:extLst>
              <a:ext uri="{FF2B5EF4-FFF2-40B4-BE49-F238E27FC236}">
                <a16:creationId xmlns:a16="http://schemas.microsoft.com/office/drawing/2014/main" id="{A27ABA9D-C9DE-FC14-FD4B-DDF0446C70A5}"/>
              </a:ext>
            </a:extLst>
          </p:cNvPr>
          <p:cNvSpPr txBox="1"/>
          <p:nvPr/>
        </p:nvSpPr>
        <p:spPr>
          <a:xfrm>
            <a:off x="1090688" y="2162705"/>
            <a:ext cx="2549926" cy="523220"/>
          </a:xfrm>
          <a:prstGeom prst="rect">
            <a:avLst/>
          </a:prstGeom>
          <a:noFill/>
        </p:spPr>
        <p:txBody>
          <a:bodyPr wrap="square">
            <a:spAutoFit/>
          </a:bodyPr>
          <a:lstStyle/>
          <a:p>
            <a:pPr algn="ctr" defTabSz="914400"/>
            <a:r>
              <a:rPr lang="en-US" sz="1400" i="1" dirty="0">
                <a:solidFill>
                  <a:srgbClr val="1D1C1D"/>
                </a:solidFill>
                <a:latin typeface="Slack-Lato"/>
              </a:rPr>
              <a:t>Glaucidium </a:t>
            </a:r>
            <a:r>
              <a:rPr lang="en-US" sz="1400" i="1" dirty="0" err="1">
                <a:solidFill>
                  <a:srgbClr val="1D1C1D"/>
                </a:solidFill>
                <a:latin typeface="Slack-Lato"/>
              </a:rPr>
              <a:t>brasilianum</a:t>
            </a:r>
            <a:r>
              <a:rPr lang="en-US" sz="1400" i="1" dirty="0">
                <a:solidFill>
                  <a:srgbClr val="1D1C1D"/>
                </a:solidFill>
                <a:latin typeface="Slack-Lato"/>
              </a:rPr>
              <a:t> </a:t>
            </a:r>
            <a:r>
              <a:rPr lang="en-US" sz="1400" dirty="0">
                <a:solidFill>
                  <a:srgbClr val="1D1C1D"/>
                </a:solidFill>
                <a:latin typeface="Slack-Lato"/>
              </a:rPr>
              <a:t>(ferruginous pygmy-owl)</a:t>
            </a:r>
            <a:endParaRPr lang="en-US" sz="1400" dirty="0">
              <a:solidFill>
                <a:prstClr val="black"/>
              </a:solidFill>
              <a:latin typeface="Calibri" panose="020F0502020204030204"/>
            </a:endParaRPr>
          </a:p>
        </p:txBody>
      </p:sp>
      <p:cxnSp>
        <p:nvCxnSpPr>
          <p:cNvPr id="21" name="Straight Arrow Connector 20">
            <a:extLst>
              <a:ext uri="{FF2B5EF4-FFF2-40B4-BE49-F238E27FC236}">
                <a16:creationId xmlns:a16="http://schemas.microsoft.com/office/drawing/2014/main" id="{33C5363B-A934-B4C0-276A-73F900983B17}"/>
              </a:ext>
            </a:extLst>
          </p:cNvPr>
          <p:cNvCxnSpPr>
            <a:cxnSpLocks/>
          </p:cNvCxnSpPr>
          <p:nvPr/>
        </p:nvCxnSpPr>
        <p:spPr>
          <a:xfrm flipV="1">
            <a:off x="3210745" y="1776720"/>
            <a:ext cx="287068" cy="423529"/>
          </a:xfrm>
          <a:prstGeom prst="straightConnector1">
            <a:avLst/>
          </a:prstGeom>
          <a:noFill/>
          <a:ln w="31750" cap="flat" cmpd="sng" algn="ctr">
            <a:solidFill>
              <a:srgbClr val="ED7D31"/>
            </a:solidFill>
            <a:prstDash val="solid"/>
            <a:miter lim="800000"/>
            <a:tailEnd type="arrow" w="lg" len="med"/>
          </a:ln>
          <a:effectLst/>
        </p:spPr>
      </p:cxnSp>
      <p:sp>
        <p:nvSpPr>
          <p:cNvPr id="27" name="TextBox 26">
            <a:extLst>
              <a:ext uri="{FF2B5EF4-FFF2-40B4-BE49-F238E27FC236}">
                <a16:creationId xmlns:a16="http://schemas.microsoft.com/office/drawing/2014/main" id="{E30DF328-1469-DA6E-8932-9E982733D128}"/>
              </a:ext>
            </a:extLst>
          </p:cNvPr>
          <p:cNvSpPr txBox="1"/>
          <p:nvPr/>
        </p:nvSpPr>
        <p:spPr>
          <a:xfrm>
            <a:off x="2491771" y="4145556"/>
            <a:ext cx="2675888" cy="738664"/>
          </a:xfrm>
          <a:prstGeom prst="rect">
            <a:avLst/>
          </a:prstGeom>
          <a:noFill/>
        </p:spPr>
        <p:txBody>
          <a:bodyPr wrap="square">
            <a:spAutoFit/>
          </a:bodyPr>
          <a:lstStyle/>
          <a:p>
            <a:pPr algn="ctr" defTabSz="914400"/>
            <a:r>
              <a:rPr lang="en-US" sz="1400" dirty="0">
                <a:solidFill>
                  <a:srgbClr val="1D1C1D"/>
                </a:solidFill>
                <a:latin typeface="Slack-Lato"/>
              </a:rPr>
              <a:t> </a:t>
            </a:r>
            <a:r>
              <a:rPr lang="en-US" sz="1400" i="1" dirty="0">
                <a:solidFill>
                  <a:srgbClr val="1D1C1D"/>
                </a:solidFill>
                <a:latin typeface="Slack-Lato"/>
              </a:rPr>
              <a:t>Athene </a:t>
            </a:r>
            <a:r>
              <a:rPr lang="en-US" sz="1400" i="1" dirty="0" err="1">
                <a:solidFill>
                  <a:srgbClr val="1D1C1D"/>
                </a:solidFill>
                <a:latin typeface="Slack-Lato"/>
              </a:rPr>
              <a:t>cunicularia</a:t>
            </a:r>
            <a:r>
              <a:rPr lang="en-US" sz="1400" i="1" dirty="0">
                <a:solidFill>
                  <a:srgbClr val="1D1C1D"/>
                </a:solidFill>
                <a:latin typeface="Slack-Lato"/>
              </a:rPr>
              <a:t> </a:t>
            </a:r>
            <a:r>
              <a:rPr lang="en-US" sz="1400" dirty="0">
                <a:solidFill>
                  <a:srgbClr val="1D1C1D"/>
                </a:solidFill>
                <a:latin typeface="Slack-Lato"/>
              </a:rPr>
              <a:t>(burrowing owl); reference genome for mapping</a:t>
            </a:r>
            <a:endParaRPr lang="en-US" sz="1400" dirty="0">
              <a:solidFill>
                <a:prstClr val="black"/>
              </a:solidFill>
              <a:latin typeface="Calibri" panose="020F0502020204030204"/>
            </a:endParaRPr>
          </a:p>
        </p:txBody>
      </p:sp>
      <p:cxnSp>
        <p:nvCxnSpPr>
          <p:cNvPr id="28" name="Straight Arrow Connector 27">
            <a:extLst>
              <a:ext uri="{FF2B5EF4-FFF2-40B4-BE49-F238E27FC236}">
                <a16:creationId xmlns:a16="http://schemas.microsoft.com/office/drawing/2014/main" id="{C26C7703-8800-8B57-02F8-BA7BBF9E41D5}"/>
              </a:ext>
            </a:extLst>
          </p:cNvPr>
          <p:cNvCxnSpPr>
            <a:cxnSpLocks/>
          </p:cNvCxnSpPr>
          <p:nvPr/>
        </p:nvCxnSpPr>
        <p:spPr>
          <a:xfrm flipV="1">
            <a:off x="3932253" y="3766543"/>
            <a:ext cx="0" cy="379013"/>
          </a:xfrm>
          <a:prstGeom prst="straightConnector1">
            <a:avLst/>
          </a:prstGeom>
          <a:noFill/>
          <a:ln w="31750" cap="flat" cmpd="sng" algn="ctr">
            <a:solidFill>
              <a:srgbClr val="ED7D31"/>
            </a:solidFill>
            <a:prstDash val="solid"/>
            <a:miter lim="800000"/>
            <a:tailEnd type="arrow" w="lg" len="med"/>
          </a:ln>
          <a:effectLst/>
        </p:spPr>
      </p:cxnSp>
      <p:sp>
        <p:nvSpPr>
          <p:cNvPr id="33" name="TextBox 32">
            <a:extLst>
              <a:ext uri="{FF2B5EF4-FFF2-40B4-BE49-F238E27FC236}">
                <a16:creationId xmlns:a16="http://schemas.microsoft.com/office/drawing/2014/main" id="{67506473-9394-3DDF-FCA9-70FEE0E9F369}"/>
              </a:ext>
            </a:extLst>
          </p:cNvPr>
          <p:cNvSpPr txBox="1"/>
          <p:nvPr/>
        </p:nvSpPr>
        <p:spPr>
          <a:xfrm>
            <a:off x="5870425" y="2200249"/>
            <a:ext cx="1942551" cy="461665"/>
          </a:xfrm>
          <a:prstGeom prst="rect">
            <a:avLst/>
          </a:prstGeom>
          <a:noFill/>
        </p:spPr>
        <p:txBody>
          <a:bodyPr wrap="square">
            <a:spAutoFit/>
          </a:bodyPr>
          <a:lstStyle/>
          <a:p>
            <a:pPr algn="ctr" defTabSz="914400"/>
            <a:r>
              <a:rPr lang="en-US" sz="1200" i="1" dirty="0" err="1">
                <a:solidFill>
                  <a:srgbClr val="1D1C1D"/>
                </a:solidFill>
                <a:latin typeface="Slack-Lato"/>
              </a:rPr>
              <a:t>Cochlearius</a:t>
            </a:r>
            <a:r>
              <a:rPr lang="en-US" sz="1200" i="1" dirty="0">
                <a:solidFill>
                  <a:srgbClr val="1D1C1D"/>
                </a:solidFill>
                <a:latin typeface="Slack-Lato"/>
              </a:rPr>
              <a:t> </a:t>
            </a:r>
            <a:r>
              <a:rPr lang="en-US" sz="1200" i="1" dirty="0" err="1">
                <a:solidFill>
                  <a:srgbClr val="1D1C1D"/>
                </a:solidFill>
                <a:latin typeface="Slack-Lato"/>
              </a:rPr>
              <a:t>cochlearius</a:t>
            </a:r>
            <a:r>
              <a:rPr lang="en-US" sz="1200" i="1" dirty="0">
                <a:solidFill>
                  <a:srgbClr val="1D1C1D"/>
                </a:solidFill>
                <a:latin typeface="Slack-Lato"/>
              </a:rPr>
              <a:t> </a:t>
            </a:r>
            <a:r>
              <a:rPr lang="en-US" sz="1200" dirty="0">
                <a:solidFill>
                  <a:srgbClr val="1D1C1D"/>
                </a:solidFill>
                <a:latin typeface="Slack-Lato"/>
              </a:rPr>
              <a:t>(boat-billed heron)</a:t>
            </a:r>
            <a:endParaRPr lang="en-US" sz="1200" dirty="0">
              <a:solidFill>
                <a:prstClr val="black"/>
              </a:solidFill>
              <a:latin typeface="Calibri" panose="020F0502020204030204"/>
            </a:endParaRPr>
          </a:p>
        </p:txBody>
      </p:sp>
      <p:cxnSp>
        <p:nvCxnSpPr>
          <p:cNvPr id="34" name="Straight Arrow Connector 33">
            <a:extLst>
              <a:ext uri="{FF2B5EF4-FFF2-40B4-BE49-F238E27FC236}">
                <a16:creationId xmlns:a16="http://schemas.microsoft.com/office/drawing/2014/main" id="{0AC86AA5-0228-81B0-4CB6-03E98BAE296D}"/>
              </a:ext>
            </a:extLst>
          </p:cNvPr>
          <p:cNvCxnSpPr>
            <a:cxnSpLocks/>
          </p:cNvCxnSpPr>
          <p:nvPr/>
        </p:nvCxnSpPr>
        <p:spPr>
          <a:xfrm flipV="1">
            <a:off x="7587570" y="1785864"/>
            <a:ext cx="287068" cy="423529"/>
          </a:xfrm>
          <a:prstGeom prst="straightConnector1">
            <a:avLst/>
          </a:prstGeom>
          <a:noFill/>
          <a:ln w="31750" cap="flat" cmpd="sng" algn="ctr">
            <a:solidFill>
              <a:srgbClr val="ED7D31"/>
            </a:solidFill>
            <a:prstDash val="solid"/>
            <a:miter lim="800000"/>
            <a:tailEnd type="arrow" w="lg" len="med"/>
          </a:ln>
          <a:effectLst/>
        </p:spPr>
      </p:cxnSp>
      <p:sp>
        <p:nvSpPr>
          <p:cNvPr id="39" name="TextBox 38">
            <a:extLst>
              <a:ext uri="{FF2B5EF4-FFF2-40B4-BE49-F238E27FC236}">
                <a16:creationId xmlns:a16="http://schemas.microsoft.com/office/drawing/2014/main" id="{1E865318-A765-EC15-0A63-5CD884844A9E}"/>
              </a:ext>
            </a:extLst>
          </p:cNvPr>
          <p:cNvSpPr txBox="1"/>
          <p:nvPr/>
        </p:nvSpPr>
        <p:spPr>
          <a:xfrm>
            <a:off x="6253057" y="4167127"/>
            <a:ext cx="2675888" cy="584775"/>
          </a:xfrm>
          <a:prstGeom prst="rect">
            <a:avLst/>
          </a:prstGeom>
          <a:noFill/>
        </p:spPr>
        <p:txBody>
          <a:bodyPr wrap="square">
            <a:spAutoFit/>
          </a:bodyPr>
          <a:lstStyle/>
          <a:p>
            <a:pPr algn="ctr" defTabSz="914400"/>
            <a:r>
              <a:rPr lang="en-US" dirty="0">
                <a:solidFill>
                  <a:srgbClr val="1D1C1D"/>
                </a:solidFill>
                <a:latin typeface="Slack-Lato"/>
              </a:rPr>
              <a:t> </a:t>
            </a:r>
            <a:r>
              <a:rPr lang="en-US" sz="1400" i="1" dirty="0" err="1">
                <a:solidFill>
                  <a:srgbClr val="1D1C1D"/>
                </a:solidFill>
                <a:latin typeface="Slack-Lato"/>
              </a:rPr>
              <a:t>Egretta</a:t>
            </a:r>
            <a:r>
              <a:rPr lang="en-US" sz="1400" i="1" dirty="0">
                <a:solidFill>
                  <a:srgbClr val="1D1C1D"/>
                </a:solidFill>
                <a:latin typeface="Slack-Lato"/>
              </a:rPr>
              <a:t> </a:t>
            </a:r>
            <a:r>
              <a:rPr lang="en-US" sz="1400" i="1" dirty="0" err="1">
                <a:solidFill>
                  <a:srgbClr val="1D1C1D"/>
                </a:solidFill>
                <a:latin typeface="Slack-Lato"/>
              </a:rPr>
              <a:t>garzetta</a:t>
            </a:r>
            <a:r>
              <a:rPr lang="en-US" sz="1400" dirty="0">
                <a:solidFill>
                  <a:srgbClr val="1D1C1D"/>
                </a:solidFill>
                <a:latin typeface="Slack-Lato"/>
              </a:rPr>
              <a:t> (little egret); reference genome for mapping</a:t>
            </a:r>
            <a:endParaRPr lang="en-US" dirty="0">
              <a:solidFill>
                <a:prstClr val="black"/>
              </a:solidFill>
              <a:latin typeface="Calibri" panose="020F0502020204030204"/>
            </a:endParaRPr>
          </a:p>
        </p:txBody>
      </p:sp>
      <p:cxnSp>
        <p:nvCxnSpPr>
          <p:cNvPr id="40" name="Straight Arrow Connector 39">
            <a:extLst>
              <a:ext uri="{FF2B5EF4-FFF2-40B4-BE49-F238E27FC236}">
                <a16:creationId xmlns:a16="http://schemas.microsoft.com/office/drawing/2014/main" id="{3D7B6171-D6D1-098A-7EB0-0CC81B8643B7}"/>
              </a:ext>
            </a:extLst>
          </p:cNvPr>
          <p:cNvCxnSpPr>
            <a:cxnSpLocks/>
          </p:cNvCxnSpPr>
          <p:nvPr/>
        </p:nvCxnSpPr>
        <p:spPr>
          <a:xfrm flipV="1">
            <a:off x="8399910" y="3805154"/>
            <a:ext cx="0" cy="379013"/>
          </a:xfrm>
          <a:prstGeom prst="straightConnector1">
            <a:avLst/>
          </a:prstGeom>
          <a:noFill/>
          <a:ln w="31750" cap="flat" cmpd="sng" algn="ctr">
            <a:solidFill>
              <a:srgbClr val="ED7D31"/>
            </a:solidFill>
            <a:prstDash val="solid"/>
            <a:miter lim="800000"/>
            <a:tailEnd type="arrow" w="lg" len="med"/>
          </a:ln>
          <a:effectLst/>
        </p:spPr>
      </p:cxnSp>
    </p:spTree>
    <p:extLst>
      <p:ext uri="{BB962C8B-B14F-4D97-AF65-F5344CB8AC3E}">
        <p14:creationId xmlns:p14="http://schemas.microsoft.com/office/powerpoint/2010/main" val="1855002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8D909-F8A4-F207-779E-275F35CC70EE}"/>
              </a:ext>
            </a:extLst>
          </p:cNvPr>
          <p:cNvSpPr>
            <a:spLocks noGrp="1"/>
          </p:cNvSpPr>
          <p:nvPr>
            <p:ph type="title"/>
          </p:nvPr>
        </p:nvSpPr>
        <p:spPr>
          <a:xfrm>
            <a:off x="219075" y="139725"/>
            <a:ext cx="8743950" cy="857250"/>
          </a:xfrm>
        </p:spPr>
        <p:txBody>
          <a:bodyPr>
            <a:normAutofit fontScale="90000"/>
          </a:bodyPr>
          <a:lstStyle/>
          <a:p>
            <a:r>
              <a:rPr lang="en-US" b="1" dirty="0"/>
              <a:t>Reference bias </a:t>
            </a:r>
            <a:r>
              <a:rPr lang="en-US" dirty="0"/>
              <a:t>can impact measures of sequence divergence</a:t>
            </a:r>
          </a:p>
        </p:txBody>
      </p:sp>
      <p:pic>
        <p:nvPicPr>
          <p:cNvPr id="5" name="Picture 4">
            <a:extLst>
              <a:ext uri="{FF2B5EF4-FFF2-40B4-BE49-F238E27FC236}">
                <a16:creationId xmlns:a16="http://schemas.microsoft.com/office/drawing/2014/main" id="{FDEF053E-A370-9A6A-657D-F1C15D7AA9BA}"/>
              </a:ext>
            </a:extLst>
          </p:cNvPr>
          <p:cNvPicPr>
            <a:picLocks noChangeAspect="1"/>
          </p:cNvPicPr>
          <p:nvPr/>
        </p:nvPicPr>
        <p:blipFill>
          <a:blip r:embed="rId3"/>
          <a:stretch>
            <a:fillRect/>
          </a:stretch>
        </p:blipFill>
        <p:spPr>
          <a:xfrm>
            <a:off x="412694" y="1197622"/>
            <a:ext cx="5882910" cy="3535241"/>
          </a:xfrm>
          <a:prstGeom prst="rect">
            <a:avLst/>
          </a:prstGeom>
        </p:spPr>
      </p:pic>
      <p:sp>
        <p:nvSpPr>
          <p:cNvPr id="6" name="Rectangle: Rounded Corners 5">
            <a:extLst>
              <a:ext uri="{FF2B5EF4-FFF2-40B4-BE49-F238E27FC236}">
                <a16:creationId xmlns:a16="http://schemas.microsoft.com/office/drawing/2014/main" id="{B7866DB2-0140-5973-258A-8803414C099F}"/>
              </a:ext>
            </a:extLst>
          </p:cNvPr>
          <p:cNvSpPr/>
          <p:nvPr/>
        </p:nvSpPr>
        <p:spPr>
          <a:xfrm>
            <a:off x="6652229" y="1254263"/>
            <a:ext cx="2241871" cy="3173529"/>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1F2D014-E74E-49FF-F9D9-79A371668050}"/>
              </a:ext>
            </a:extLst>
          </p:cNvPr>
          <p:cNvSpPr txBox="1"/>
          <p:nvPr/>
        </p:nvSpPr>
        <p:spPr>
          <a:xfrm>
            <a:off x="6621812" y="1317533"/>
            <a:ext cx="2302704" cy="3046988"/>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Mapping to a more closely related genome results in increased estimates of heterozygosity in felids</a:t>
            </a:r>
            <a:endParaRPr lang="en-US" sz="2800" dirty="0">
              <a:solidFill>
                <a:schemeClr val="bg1"/>
              </a:solidFill>
              <a:latin typeface="Source Sans Pro" panose="020B0503030403020204" pitchFamily="34" charset="0"/>
              <a:ea typeface="Source Sans Pro" panose="020B0503030403020204" pitchFamily="34" charset="0"/>
            </a:endParaRPr>
          </a:p>
        </p:txBody>
      </p:sp>
      <p:sp>
        <p:nvSpPr>
          <p:cNvPr id="8" name="TextBox 7">
            <a:extLst>
              <a:ext uri="{FF2B5EF4-FFF2-40B4-BE49-F238E27FC236}">
                <a16:creationId xmlns:a16="http://schemas.microsoft.com/office/drawing/2014/main" id="{19839F56-FE5E-1142-7BA0-E1F51C735951}"/>
              </a:ext>
            </a:extLst>
          </p:cNvPr>
          <p:cNvSpPr txBox="1"/>
          <p:nvPr/>
        </p:nvSpPr>
        <p:spPr>
          <a:xfrm>
            <a:off x="219075" y="4836178"/>
            <a:ext cx="2855898" cy="261610"/>
          </a:xfrm>
          <a:prstGeom prst="rect">
            <a:avLst/>
          </a:prstGeom>
          <a:noFill/>
        </p:spPr>
        <p:txBody>
          <a:bodyPr wrap="square" rtlCol="0">
            <a:spAutoFit/>
          </a:bodyPr>
          <a:lstStyle/>
          <a:p>
            <a:r>
              <a:rPr lang="en-US" sz="1100" b="1" i="1" dirty="0">
                <a:solidFill>
                  <a:schemeClr val="bg1">
                    <a:lumMod val="50000"/>
                  </a:schemeClr>
                </a:solidFill>
              </a:rPr>
              <a:t>Source: Armstrong et al. 2020, BMC Bio</a:t>
            </a:r>
            <a:endParaRPr lang="en-US" b="1" i="1" dirty="0">
              <a:solidFill>
                <a:schemeClr val="bg1">
                  <a:lumMod val="50000"/>
                </a:schemeClr>
              </a:solidFill>
            </a:endParaRPr>
          </a:p>
        </p:txBody>
      </p:sp>
    </p:spTree>
    <p:extLst>
      <p:ext uri="{BB962C8B-B14F-4D97-AF65-F5344CB8AC3E}">
        <p14:creationId xmlns:p14="http://schemas.microsoft.com/office/powerpoint/2010/main" val="3091495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8D909-F8A4-F207-779E-275F35CC70EE}"/>
              </a:ext>
            </a:extLst>
          </p:cNvPr>
          <p:cNvSpPr>
            <a:spLocks noGrp="1"/>
          </p:cNvSpPr>
          <p:nvPr>
            <p:ph type="title"/>
          </p:nvPr>
        </p:nvSpPr>
        <p:spPr>
          <a:xfrm>
            <a:off x="219075" y="139725"/>
            <a:ext cx="8743950" cy="857250"/>
          </a:xfrm>
        </p:spPr>
        <p:txBody>
          <a:bodyPr>
            <a:normAutofit fontScale="90000"/>
          </a:bodyPr>
          <a:lstStyle/>
          <a:p>
            <a:r>
              <a:rPr lang="en-US" b="1" dirty="0"/>
              <a:t>Reference bias </a:t>
            </a:r>
            <a:r>
              <a:rPr lang="en-US" dirty="0"/>
              <a:t>can impact measures of sequence divergence</a:t>
            </a:r>
          </a:p>
        </p:txBody>
      </p:sp>
      <p:pic>
        <p:nvPicPr>
          <p:cNvPr id="5" name="Picture 4">
            <a:extLst>
              <a:ext uri="{FF2B5EF4-FFF2-40B4-BE49-F238E27FC236}">
                <a16:creationId xmlns:a16="http://schemas.microsoft.com/office/drawing/2014/main" id="{FDEF053E-A370-9A6A-657D-F1C15D7AA9BA}"/>
              </a:ext>
            </a:extLst>
          </p:cNvPr>
          <p:cNvPicPr>
            <a:picLocks noChangeAspect="1"/>
          </p:cNvPicPr>
          <p:nvPr/>
        </p:nvPicPr>
        <p:blipFill>
          <a:blip r:embed="rId3"/>
          <a:stretch>
            <a:fillRect/>
          </a:stretch>
        </p:blipFill>
        <p:spPr>
          <a:xfrm>
            <a:off x="412694" y="1459232"/>
            <a:ext cx="4679560" cy="2812107"/>
          </a:xfrm>
          <a:prstGeom prst="rect">
            <a:avLst/>
          </a:prstGeom>
        </p:spPr>
      </p:pic>
      <p:sp>
        <p:nvSpPr>
          <p:cNvPr id="8" name="TextBox 7">
            <a:extLst>
              <a:ext uri="{FF2B5EF4-FFF2-40B4-BE49-F238E27FC236}">
                <a16:creationId xmlns:a16="http://schemas.microsoft.com/office/drawing/2014/main" id="{19839F56-FE5E-1142-7BA0-E1F51C735951}"/>
              </a:ext>
            </a:extLst>
          </p:cNvPr>
          <p:cNvSpPr txBox="1"/>
          <p:nvPr/>
        </p:nvSpPr>
        <p:spPr>
          <a:xfrm>
            <a:off x="219075" y="4836178"/>
            <a:ext cx="2855898" cy="261610"/>
          </a:xfrm>
          <a:prstGeom prst="rect">
            <a:avLst/>
          </a:prstGeom>
          <a:noFill/>
        </p:spPr>
        <p:txBody>
          <a:bodyPr wrap="square" rtlCol="0">
            <a:spAutoFit/>
          </a:bodyPr>
          <a:lstStyle/>
          <a:p>
            <a:r>
              <a:rPr lang="en-US" sz="1100" b="1" i="1" dirty="0">
                <a:solidFill>
                  <a:schemeClr val="bg1">
                    <a:lumMod val="50000"/>
                  </a:schemeClr>
                </a:solidFill>
              </a:rPr>
              <a:t>Source: Armstrong et al. 2020, BMC Bio</a:t>
            </a:r>
            <a:endParaRPr lang="en-US" b="1" i="1" dirty="0">
              <a:solidFill>
                <a:schemeClr val="bg1">
                  <a:lumMod val="50000"/>
                </a:schemeClr>
              </a:solidFill>
            </a:endParaRPr>
          </a:p>
        </p:txBody>
      </p:sp>
      <p:pic>
        <p:nvPicPr>
          <p:cNvPr id="3" name="Picture 2">
            <a:extLst>
              <a:ext uri="{FF2B5EF4-FFF2-40B4-BE49-F238E27FC236}">
                <a16:creationId xmlns:a16="http://schemas.microsoft.com/office/drawing/2014/main" id="{A4EE5BCB-AFFC-FDBA-B0E6-00033A8F9E7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297625" y="1913484"/>
            <a:ext cx="3619964" cy="1903601"/>
          </a:xfrm>
          <a:prstGeom prst="rect">
            <a:avLst/>
          </a:prstGeom>
        </p:spPr>
      </p:pic>
    </p:spTree>
    <p:extLst>
      <p:ext uri="{BB962C8B-B14F-4D97-AF65-F5344CB8AC3E}">
        <p14:creationId xmlns:p14="http://schemas.microsoft.com/office/powerpoint/2010/main" val="510546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8D909-F8A4-F207-779E-275F35CC70EE}"/>
              </a:ext>
            </a:extLst>
          </p:cNvPr>
          <p:cNvSpPr>
            <a:spLocks noGrp="1"/>
          </p:cNvSpPr>
          <p:nvPr>
            <p:ph type="title"/>
          </p:nvPr>
        </p:nvSpPr>
        <p:spPr>
          <a:xfrm>
            <a:off x="219075" y="139725"/>
            <a:ext cx="8743950" cy="857250"/>
          </a:xfrm>
        </p:spPr>
        <p:txBody>
          <a:bodyPr>
            <a:normAutofit fontScale="90000"/>
          </a:bodyPr>
          <a:lstStyle/>
          <a:p>
            <a:r>
              <a:rPr lang="en-US" b="1" dirty="0"/>
              <a:t>Reference bias </a:t>
            </a:r>
            <a:r>
              <a:rPr lang="en-US" dirty="0"/>
              <a:t>can impact measures of sequence divergence</a:t>
            </a:r>
          </a:p>
        </p:txBody>
      </p:sp>
      <p:sp>
        <p:nvSpPr>
          <p:cNvPr id="6" name="Rectangle: Rounded Corners 5">
            <a:extLst>
              <a:ext uri="{FF2B5EF4-FFF2-40B4-BE49-F238E27FC236}">
                <a16:creationId xmlns:a16="http://schemas.microsoft.com/office/drawing/2014/main" id="{B7866DB2-0140-5973-258A-8803414C099F}"/>
              </a:ext>
            </a:extLst>
          </p:cNvPr>
          <p:cNvSpPr/>
          <p:nvPr/>
        </p:nvSpPr>
        <p:spPr>
          <a:xfrm>
            <a:off x="6172884" y="1295145"/>
            <a:ext cx="2241871" cy="3110257"/>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1F2D014-E74E-49FF-F9D9-79A371668050}"/>
              </a:ext>
            </a:extLst>
          </p:cNvPr>
          <p:cNvSpPr txBox="1"/>
          <p:nvPr/>
        </p:nvSpPr>
        <p:spPr>
          <a:xfrm>
            <a:off x="6142467" y="1358414"/>
            <a:ext cx="2302704" cy="3046988"/>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The opposite is observed in whales – heterozygosity increases with increasing divergence from the reference</a:t>
            </a:r>
            <a:endParaRPr lang="en-US" sz="2800" dirty="0">
              <a:solidFill>
                <a:schemeClr val="bg1"/>
              </a:solidFill>
              <a:latin typeface="Source Sans Pro" panose="020B0503030403020204" pitchFamily="34" charset="0"/>
              <a:ea typeface="Source Sans Pro" panose="020B0503030403020204" pitchFamily="34" charset="0"/>
            </a:endParaRPr>
          </a:p>
        </p:txBody>
      </p:sp>
      <p:sp>
        <p:nvSpPr>
          <p:cNvPr id="8" name="TextBox 7">
            <a:extLst>
              <a:ext uri="{FF2B5EF4-FFF2-40B4-BE49-F238E27FC236}">
                <a16:creationId xmlns:a16="http://schemas.microsoft.com/office/drawing/2014/main" id="{19839F56-FE5E-1142-7BA0-E1F51C735951}"/>
              </a:ext>
            </a:extLst>
          </p:cNvPr>
          <p:cNvSpPr txBox="1"/>
          <p:nvPr/>
        </p:nvSpPr>
        <p:spPr>
          <a:xfrm>
            <a:off x="219075" y="4836178"/>
            <a:ext cx="2855898" cy="261610"/>
          </a:xfrm>
          <a:prstGeom prst="rect">
            <a:avLst/>
          </a:prstGeom>
          <a:noFill/>
        </p:spPr>
        <p:txBody>
          <a:bodyPr wrap="square" rtlCol="0">
            <a:spAutoFit/>
          </a:bodyPr>
          <a:lstStyle/>
          <a:p>
            <a:r>
              <a:rPr lang="en-US" sz="1100" b="1" i="1" dirty="0">
                <a:solidFill>
                  <a:schemeClr val="bg1">
                    <a:lumMod val="50000"/>
                  </a:schemeClr>
                </a:solidFill>
              </a:rPr>
              <a:t>Source: Prasad et al. 2021, MER</a:t>
            </a:r>
            <a:endParaRPr lang="en-US" b="1" i="1" dirty="0">
              <a:solidFill>
                <a:schemeClr val="bg1">
                  <a:lumMod val="50000"/>
                </a:schemeClr>
              </a:solidFill>
            </a:endParaRPr>
          </a:p>
        </p:txBody>
      </p:sp>
      <p:pic>
        <p:nvPicPr>
          <p:cNvPr id="4" name="Picture 3">
            <a:extLst>
              <a:ext uri="{FF2B5EF4-FFF2-40B4-BE49-F238E27FC236}">
                <a16:creationId xmlns:a16="http://schemas.microsoft.com/office/drawing/2014/main" id="{3C798C01-AA21-A354-0A22-27AF50995B3C}"/>
              </a:ext>
            </a:extLst>
          </p:cNvPr>
          <p:cNvPicPr>
            <a:picLocks noChangeAspect="1"/>
          </p:cNvPicPr>
          <p:nvPr/>
        </p:nvPicPr>
        <p:blipFill>
          <a:blip r:embed="rId3"/>
          <a:stretch>
            <a:fillRect/>
          </a:stretch>
        </p:blipFill>
        <p:spPr>
          <a:xfrm>
            <a:off x="1622945" y="1366491"/>
            <a:ext cx="3579480" cy="3309506"/>
          </a:xfrm>
          <a:prstGeom prst="rect">
            <a:avLst/>
          </a:prstGeom>
        </p:spPr>
      </p:pic>
    </p:spTree>
    <p:extLst>
      <p:ext uri="{BB962C8B-B14F-4D97-AF65-F5344CB8AC3E}">
        <p14:creationId xmlns:p14="http://schemas.microsoft.com/office/powerpoint/2010/main" val="2418973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8D909-F8A4-F207-779E-275F35CC70EE}"/>
              </a:ext>
            </a:extLst>
          </p:cNvPr>
          <p:cNvSpPr>
            <a:spLocks noGrp="1"/>
          </p:cNvSpPr>
          <p:nvPr>
            <p:ph type="title"/>
          </p:nvPr>
        </p:nvSpPr>
        <p:spPr>
          <a:xfrm>
            <a:off x="219075" y="139725"/>
            <a:ext cx="8743950" cy="857250"/>
          </a:xfrm>
        </p:spPr>
        <p:txBody>
          <a:bodyPr>
            <a:normAutofit fontScale="90000"/>
          </a:bodyPr>
          <a:lstStyle/>
          <a:p>
            <a:r>
              <a:rPr lang="en-US" b="1" dirty="0"/>
              <a:t>Reference bias </a:t>
            </a:r>
            <a:r>
              <a:rPr lang="en-US" dirty="0"/>
              <a:t>can impact measures of sequence divergence</a:t>
            </a:r>
          </a:p>
        </p:txBody>
      </p:sp>
      <p:sp>
        <p:nvSpPr>
          <p:cNvPr id="6" name="Rectangle: Rounded Corners 5">
            <a:extLst>
              <a:ext uri="{FF2B5EF4-FFF2-40B4-BE49-F238E27FC236}">
                <a16:creationId xmlns:a16="http://schemas.microsoft.com/office/drawing/2014/main" id="{B7866DB2-0140-5973-258A-8803414C099F}"/>
              </a:ext>
            </a:extLst>
          </p:cNvPr>
          <p:cNvSpPr/>
          <p:nvPr/>
        </p:nvSpPr>
        <p:spPr>
          <a:xfrm>
            <a:off x="6172884" y="1295145"/>
            <a:ext cx="2241871" cy="3110257"/>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1F2D014-E74E-49FF-F9D9-79A371668050}"/>
              </a:ext>
            </a:extLst>
          </p:cNvPr>
          <p:cNvSpPr txBox="1"/>
          <p:nvPr/>
        </p:nvSpPr>
        <p:spPr>
          <a:xfrm>
            <a:off x="6142467" y="1358414"/>
            <a:ext cx="2302704" cy="3046988"/>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The opposite is observed in whales – heterozygosity increases with increasing divergence from the reference</a:t>
            </a:r>
            <a:endParaRPr lang="en-US" sz="2800" dirty="0">
              <a:solidFill>
                <a:schemeClr val="bg1"/>
              </a:solidFill>
              <a:latin typeface="Source Sans Pro" panose="020B0503030403020204" pitchFamily="34" charset="0"/>
              <a:ea typeface="Source Sans Pro" panose="020B0503030403020204" pitchFamily="34" charset="0"/>
            </a:endParaRPr>
          </a:p>
        </p:txBody>
      </p:sp>
      <p:sp>
        <p:nvSpPr>
          <p:cNvPr id="8" name="TextBox 7">
            <a:extLst>
              <a:ext uri="{FF2B5EF4-FFF2-40B4-BE49-F238E27FC236}">
                <a16:creationId xmlns:a16="http://schemas.microsoft.com/office/drawing/2014/main" id="{19839F56-FE5E-1142-7BA0-E1F51C735951}"/>
              </a:ext>
            </a:extLst>
          </p:cNvPr>
          <p:cNvSpPr txBox="1"/>
          <p:nvPr/>
        </p:nvSpPr>
        <p:spPr>
          <a:xfrm>
            <a:off x="219075" y="4836178"/>
            <a:ext cx="2855898" cy="261610"/>
          </a:xfrm>
          <a:prstGeom prst="rect">
            <a:avLst/>
          </a:prstGeom>
          <a:noFill/>
        </p:spPr>
        <p:txBody>
          <a:bodyPr wrap="square" rtlCol="0">
            <a:spAutoFit/>
          </a:bodyPr>
          <a:lstStyle/>
          <a:p>
            <a:r>
              <a:rPr lang="en-US" sz="1100" b="1" i="1" dirty="0">
                <a:solidFill>
                  <a:schemeClr val="bg1">
                    <a:lumMod val="50000"/>
                  </a:schemeClr>
                </a:solidFill>
              </a:rPr>
              <a:t>Source: Prasad et al. 2021, MER</a:t>
            </a:r>
            <a:endParaRPr lang="en-US" b="1" i="1" dirty="0">
              <a:solidFill>
                <a:schemeClr val="bg1">
                  <a:lumMod val="50000"/>
                </a:schemeClr>
              </a:solidFill>
            </a:endParaRPr>
          </a:p>
        </p:txBody>
      </p:sp>
      <p:pic>
        <p:nvPicPr>
          <p:cNvPr id="4" name="Picture 3">
            <a:extLst>
              <a:ext uri="{FF2B5EF4-FFF2-40B4-BE49-F238E27FC236}">
                <a16:creationId xmlns:a16="http://schemas.microsoft.com/office/drawing/2014/main" id="{3C798C01-AA21-A354-0A22-27AF50995B3C}"/>
              </a:ext>
            </a:extLst>
          </p:cNvPr>
          <p:cNvPicPr>
            <a:picLocks noChangeAspect="1"/>
          </p:cNvPicPr>
          <p:nvPr/>
        </p:nvPicPr>
        <p:blipFill>
          <a:blip r:embed="rId3"/>
          <a:stretch>
            <a:fillRect/>
          </a:stretch>
        </p:blipFill>
        <p:spPr>
          <a:xfrm>
            <a:off x="1622945" y="1366491"/>
            <a:ext cx="3579480" cy="3309506"/>
          </a:xfrm>
          <a:prstGeom prst="rect">
            <a:avLst/>
          </a:prstGeom>
        </p:spPr>
      </p:pic>
      <p:sp>
        <p:nvSpPr>
          <p:cNvPr id="3" name="Rectangle 2">
            <a:extLst>
              <a:ext uri="{FF2B5EF4-FFF2-40B4-BE49-F238E27FC236}">
                <a16:creationId xmlns:a16="http://schemas.microsoft.com/office/drawing/2014/main" id="{1FFB14FA-0F0B-6D48-2268-8BECC9026432}"/>
              </a:ext>
            </a:extLst>
          </p:cNvPr>
          <p:cNvSpPr/>
          <p:nvPr/>
        </p:nvSpPr>
        <p:spPr>
          <a:xfrm>
            <a:off x="0" y="-621"/>
            <a:ext cx="9144000" cy="5144121"/>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8CE08E8-A437-56CC-8F9F-685385F7E53A}"/>
              </a:ext>
            </a:extLst>
          </p:cNvPr>
          <p:cNvSpPr txBox="1"/>
          <p:nvPr/>
        </p:nvSpPr>
        <p:spPr>
          <a:xfrm>
            <a:off x="0" y="2097181"/>
            <a:ext cx="9144000" cy="1077218"/>
          </a:xfrm>
          <a:prstGeom prst="rect">
            <a:avLst/>
          </a:prstGeom>
          <a:solidFill>
            <a:schemeClr val="bg1"/>
          </a:solidFill>
        </p:spPr>
        <p:txBody>
          <a:bodyPr wrap="square" rtlCol="0">
            <a:spAutoFit/>
          </a:bodyPr>
          <a:lstStyle/>
          <a:p>
            <a:pPr algn="ctr"/>
            <a:r>
              <a:rPr lang="en-US" sz="3200" dirty="0">
                <a:latin typeface="Source Sans Pro" panose="020B0503030403020204" pitchFamily="34" charset="0"/>
                <a:ea typeface="Source Sans Pro" panose="020B0503030403020204" pitchFamily="34" charset="0"/>
              </a:rPr>
              <a:t>We sought to quantify reference bias by using simulated genomes and reads</a:t>
            </a:r>
          </a:p>
        </p:txBody>
      </p:sp>
    </p:spTree>
    <p:extLst>
      <p:ext uri="{BB962C8B-B14F-4D97-AF65-F5344CB8AC3E}">
        <p14:creationId xmlns:p14="http://schemas.microsoft.com/office/powerpoint/2010/main" val="3382389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FAC90C-4AF9-201C-B04F-1DFB57D8B5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0268" y="261298"/>
            <a:ext cx="2195408" cy="4620904"/>
          </a:xfrm>
          <a:prstGeom prst="rect">
            <a:avLst/>
          </a:prstGeom>
          <a:ln>
            <a:noFill/>
          </a:ln>
        </p:spPr>
      </p:pic>
      <p:sp>
        <p:nvSpPr>
          <p:cNvPr id="6" name="TextBox 5">
            <a:extLst>
              <a:ext uri="{FF2B5EF4-FFF2-40B4-BE49-F238E27FC236}">
                <a16:creationId xmlns:a16="http://schemas.microsoft.com/office/drawing/2014/main" id="{E12DF0AC-5C30-1CAD-49CA-6B45C1CC06B8}"/>
              </a:ext>
            </a:extLst>
          </p:cNvPr>
          <p:cNvSpPr txBox="1"/>
          <p:nvPr/>
        </p:nvSpPr>
        <p:spPr>
          <a:xfrm>
            <a:off x="2856499" y="396443"/>
            <a:ext cx="2727016"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0.02, 0.04, 0.06, 0.08, 0.10</a:t>
            </a:r>
          </a:p>
        </p:txBody>
      </p:sp>
      <p:sp>
        <p:nvSpPr>
          <p:cNvPr id="7" name="TextBox 6">
            <a:extLst>
              <a:ext uri="{FF2B5EF4-FFF2-40B4-BE49-F238E27FC236}">
                <a16:creationId xmlns:a16="http://schemas.microsoft.com/office/drawing/2014/main" id="{C569A07F-1055-1284-6D39-3EC81C8C5934}"/>
              </a:ext>
            </a:extLst>
          </p:cNvPr>
          <p:cNvSpPr txBox="1"/>
          <p:nvPr/>
        </p:nvSpPr>
        <p:spPr>
          <a:xfrm>
            <a:off x="2856499" y="1608899"/>
            <a:ext cx="2727016" cy="646331"/>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30X coverage, </a:t>
            </a:r>
          </a:p>
          <a:p>
            <a:pPr algn="l"/>
            <a:r>
              <a:rPr lang="en-US" dirty="0">
                <a:latin typeface="Source Sans Pro" panose="020B0503030403020204" pitchFamily="34" charset="0"/>
                <a:ea typeface="Source Sans Pro" panose="020B0503030403020204" pitchFamily="34" charset="0"/>
              </a:rPr>
              <a:t>0.005 heterozygosity</a:t>
            </a:r>
          </a:p>
        </p:txBody>
      </p:sp>
      <p:sp>
        <p:nvSpPr>
          <p:cNvPr id="8" name="TextBox 7">
            <a:extLst>
              <a:ext uri="{FF2B5EF4-FFF2-40B4-BE49-F238E27FC236}">
                <a16:creationId xmlns:a16="http://schemas.microsoft.com/office/drawing/2014/main" id="{E66674F6-0AC3-3F98-9499-F5248405054F}"/>
              </a:ext>
            </a:extLst>
          </p:cNvPr>
          <p:cNvSpPr txBox="1"/>
          <p:nvPr/>
        </p:nvSpPr>
        <p:spPr>
          <a:xfrm>
            <a:off x="2856499" y="3025006"/>
            <a:ext cx="2727016"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BWA, GATK</a:t>
            </a:r>
          </a:p>
        </p:txBody>
      </p:sp>
      <p:sp>
        <p:nvSpPr>
          <p:cNvPr id="3" name="Rectangle 2">
            <a:extLst>
              <a:ext uri="{FF2B5EF4-FFF2-40B4-BE49-F238E27FC236}">
                <a16:creationId xmlns:a16="http://schemas.microsoft.com/office/drawing/2014/main" id="{E9E85B12-CBFC-693F-0702-4B3ADF7F75B7}"/>
              </a:ext>
            </a:extLst>
          </p:cNvPr>
          <p:cNvSpPr/>
          <p:nvPr/>
        </p:nvSpPr>
        <p:spPr>
          <a:xfrm>
            <a:off x="341809" y="1010952"/>
            <a:ext cx="2469546" cy="4081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AC4B482-AE92-CA65-F94F-C43B789C7745}"/>
              </a:ext>
            </a:extLst>
          </p:cNvPr>
          <p:cNvSpPr/>
          <p:nvPr/>
        </p:nvSpPr>
        <p:spPr>
          <a:xfrm>
            <a:off x="2913843" y="396443"/>
            <a:ext cx="2612327" cy="46444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03BBE864-7631-AA82-DB48-D3B374F7958E}"/>
              </a:ext>
            </a:extLst>
          </p:cNvPr>
          <p:cNvSpPr>
            <a:spLocks noGrp="1"/>
          </p:cNvSpPr>
          <p:nvPr>
            <p:ph type="title"/>
          </p:nvPr>
        </p:nvSpPr>
        <p:spPr>
          <a:xfrm>
            <a:off x="5583515" y="102231"/>
            <a:ext cx="3495759" cy="857250"/>
          </a:xfrm>
        </p:spPr>
        <p:txBody>
          <a:bodyPr>
            <a:normAutofit fontScale="90000"/>
          </a:bodyPr>
          <a:lstStyle/>
          <a:p>
            <a:pPr algn="r"/>
            <a:r>
              <a:rPr lang="en-US" dirty="0"/>
              <a:t>Reference bias simulations</a:t>
            </a:r>
          </a:p>
        </p:txBody>
      </p:sp>
    </p:spTree>
    <p:extLst>
      <p:ext uri="{BB962C8B-B14F-4D97-AF65-F5344CB8AC3E}">
        <p14:creationId xmlns:p14="http://schemas.microsoft.com/office/powerpoint/2010/main" val="2739977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FAC90C-4AF9-201C-B04F-1DFB57D8B5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0268" y="261298"/>
            <a:ext cx="2195408" cy="4620904"/>
          </a:xfrm>
          <a:prstGeom prst="rect">
            <a:avLst/>
          </a:prstGeom>
          <a:ln>
            <a:noFill/>
          </a:ln>
        </p:spPr>
      </p:pic>
      <p:sp>
        <p:nvSpPr>
          <p:cNvPr id="6" name="TextBox 5">
            <a:extLst>
              <a:ext uri="{FF2B5EF4-FFF2-40B4-BE49-F238E27FC236}">
                <a16:creationId xmlns:a16="http://schemas.microsoft.com/office/drawing/2014/main" id="{E12DF0AC-5C30-1CAD-49CA-6B45C1CC06B8}"/>
              </a:ext>
            </a:extLst>
          </p:cNvPr>
          <p:cNvSpPr txBox="1"/>
          <p:nvPr/>
        </p:nvSpPr>
        <p:spPr>
          <a:xfrm>
            <a:off x="2811355" y="302899"/>
            <a:ext cx="2727016" cy="646331"/>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Based off mouse genome</a:t>
            </a:r>
          </a:p>
          <a:p>
            <a:pPr algn="l"/>
            <a:r>
              <a:rPr lang="en-US" dirty="0">
                <a:latin typeface="Source Sans Pro" panose="020B0503030403020204" pitchFamily="34" charset="0"/>
                <a:ea typeface="Source Sans Pro" panose="020B0503030403020204" pitchFamily="34" charset="0"/>
              </a:rPr>
              <a:t>0.02, 0.04, 0.06, 0.08, 0.10</a:t>
            </a:r>
          </a:p>
        </p:txBody>
      </p:sp>
      <p:sp>
        <p:nvSpPr>
          <p:cNvPr id="7" name="TextBox 6">
            <a:extLst>
              <a:ext uri="{FF2B5EF4-FFF2-40B4-BE49-F238E27FC236}">
                <a16:creationId xmlns:a16="http://schemas.microsoft.com/office/drawing/2014/main" id="{C569A07F-1055-1284-6D39-3EC81C8C5934}"/>
              </a:ext>
            </a:extLst>
          </p:cNvPr>
          <p:cNvSpPr txBox="1"/>
          <p:nvPr/>
        </p:nvSpPr>
        <p:spPr>
          <a:xfrm>
            <a:off x="2856499" y="1608899"/>
            <a:ext cx="2727016" cy="646331"/>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30X coverage, </a:t>
            </a:r>
          </a:p>
          <a:p>
            <a:pPr algn="l"/>
            <a:r>
              <a:rPr lang="en-US" dirty="0">
                <a:latin typeface="Source Sans Pro" panose="020B0503030403020204" pitchFamily="34" charset="0"/>
                <a:ea typeface="Source Sans Pro" panose="020B0503030403020204" pitchFamily="34" charset="0"/>
              </a:rPr>
              <a:t>0.005 heterozygosity</a:t>
            </a:r>
          </a:p>
        </p:txBody>
      </p:sp>
      <p:sp>
        <p:nvSpPr>
          <p:cNvPr id="8" name="TextBox 7">
            <a:extLst>
              <a:ext uri="{FF2B5EF4-FFF2-40B4-BE49-F238E27FC236}">
                <a16:creationId xmlns:a16="http://schemas.microsoft.com/office/drawing/2014/main" id="{E66674F6-0AC3-3F98-9499-F5248405054F}"/>
              </a:ext>
            </a:extLst>
          </p:cNvPr>
          <p:cNvSpPr txBox="1"/>
          <p:nvPr/>
        </p:nvSpPr>
        <p:spPr>
          <a:xfrm>
            <a:off x="2856499" y="3025006"/>
            <a:ext cx="2727016"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BWA, GATK</a:t>
            </a:r>
          </a:p>
        </p:txBody>
      </p:sp>
      <p:sp>
        <p:nvSpPr>
          <p:cNvPr id="3" name="Rectangle 2">
            <a:extLst>
              <a:ext uri="{FF2B5EF4-FFF2-40B4-BE49-F238E27FC236}">
                <a16:creationId xmlns:a16="http://schemas.microsoft.com/office/drawing/2014/main" id="{E9E85B12-CBFC-693F-0702-4B3ADF7F75B7}"/>
              </a:ext>
            </a:extLst>
          </p:cNvPr>
          <p:cNvSpPr/>
          <p:nvPr/>
        </p:nvSpPr>
        <p:spPr>
          <a:xfrm>
            <a:off x="341809" y="1010952"/>
            <a:ext cx="2469546" cy="4081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AC4B482-AE92-CA65-F94F-C43B789C7745}"/>
              </a:ext>
            </a:extLst>
          </p:cNvPr>
          <p:cNvSpPr/>
          <p:nvPr/>
        </p:nvSpPr>
        <p:spPr>
          <a:xfrm>
            <a:off x="2913843" y="959481"/>
            <a:ext cx="2612327" cy="4081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9932657-74AE-BC55-6841-91D0B792EA40}"/>
              </a:ext>
            </a:extLst>
          </p:cNvPr>
          <p:cNvSpPr>
            <a:spLocks noGrp="1"/>
          </p:cNvSpPr>
          <p:nvPr>
            <p:ph type="title"/>
          </p:nvPr>
        </p:nvSpPr>
        <p:spPr>
          <a:xfrm>
            <a:off x="5583515" y="102231"/>
            <a:ext cx="3495759" cy="857250"/>
          </a:xfrm>
        </p:spPr>
        <p:txBody>
          <a:bodyPr>
            <a:normAutofit fontScale="90000"/>
          </a:bodyPr>
          <a:lstStyle/>
          <a:p>
            <a:pPr algn="r"/>
            <a:r>
              <a:rPr lang="en-US" dirty="0"/>
              <a:t>Reference bias simulations</a:t>
            </a:r>
          </a:p>
        </p:txBody>
      </p:sp>
    </p:spTree>
    <p:extLst>
      <p:ext uri="{BB962C8B-B14F-4D97-AF65-F5344CB8AC3E}">
        <p14:creationId xmlns:p14="http://schemas.microsoft.com/office/powerpoint/2010/main" val="4133115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FAC90C-4AF9-201C-B04F-1DFB57D8B5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0268" y="261298"/>
            <a:ext cx="2195408" cy="4620904"/>
          </a:xfrm>
          <a:prstGeom prst="rect">
            <a:avLst/>
          </a:prstGeom>
          <a:ln>
            <a:noFill/>
          </a:ln>
        </p:spPr>
      </p:pic>
      <p:sp>
        <p:nvSpPr>
          <p:cNvPr id="7" name="TextBox 6">
            <a:extLst>
              <a:ext uri="{FF2B5EF4-FFF2-40B4-BE49-F238E27FC236}">
                <a16:creationId xmlns:a16="http://schemas.microsoft.com/office/drawing/2014/main" id="{C569A07F-1055-1284-6D39-3EC81C8C5934}"/>
              </a:ext>
            </a:extLst>
          </p:cNvPr>
          <p:cNvSpPr txBox="1"/>
          <p:nvPr/>
        </p:nvSpPr>
        <p:spPr>
          <a:xfrm>
            <a:off x="2856499" y="1608899"/>
            <a:ext cx="2727016" cy="646331"/>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30X coverage, </a:t>
            </a:r>
          </a:p>
          <a:p>
            <a:pPr algn="l"/>
            <a:r>
              <a:rPr lang="en-US" dirty="0">
                <a:latin typeface="Source Sans Pro" panose="020B0503030403020204" pitchFamily="34" charset="0"/>
                <a:ea typeface="Source Sans Pro" panose="020B0503030403020204" pitchFamily="34" charset="0"/>
              </a:rPr>
              <a:t>0.005 heterozygosity</a:t>
            </a:r>
          </a:p>
        </p:txBody>
      </p:sp>
      <p:sp>
        <p:nvSpPr>
          <p:cNvPr id="8" name="TextBox 7">
            <a:extLst>
              <a:ext uri="{FF2B5EF4-FFF2-40B4-BE49-F238E27FC236}">
                <a16:creationId xmlns:a16="http://schemas.microsoft.com/office/drawing/2014/main" id="{E66674F6-0AC3-3F98-9499-F5248405054F}"/>
              </a:ext>
            </a:extLst>
          </p:cNvPr>
          <p:cNvSpPr txBox="1"/>
          <p:nvPr/>
        </p:nvSpPr>
        <p:spPr>
          <a:xfrm>
            <a:off x="2856499" y="3025006"/>
            <a:ext cx="2727016"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BWA, GATK</a:t>
            </a:r>
          </a:p>
        </p:txBody>
      </p:sp>
      <p:sp>
        <p:nvSpPr>
          <p:cNvPr id="3" name="Rectangle 2">
            <a:extLst>
              <a:ext uri="{FF2B5EF4-FFF2-40B4-BE49-F238E27FC236}">
                <a16:creationId xmlns:a16="http://schemas.microsoft.com/office/drawing/2014/main" id="{E9E85B12-CBFC-693F-0702-4B3ADF7F75B7}"/>
              </a:ext>
            </a:extLst>
          </p:cNvPr>
          <p:cNvSpPr/>
          <p:nvPr/>
        </p:nvSpPr>
        <p:spPr>
          <a:xfrm>
            <a:off x="341809" y="2351314"/>
            <a:ext cx="2469546" cy="27410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AC4B482-AE92-CA65-F94F-C43B789C7745}"/>
              </a:ext>
            </a:extLst>
          </p:cNvPr>
          <p:cNvSpPr/>
          <p:nvPr/>
        </p:nvSpPr>
        <p:spPr>
          <a:xfrm>
            <a:off x="2913843" y="2255229"/>
            <a:ext cx="2612327" cy="27856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E2C955E-3D01-DE88-ECB0-4C43DB1BB1C7}"/>
              </a:ext>
            </a:extLst>
          </p:cNvPr>
          <p:cNvSpPr txBox="1"/>
          <p:nvPr/>
        </p:nvSpPr>
        <p:spPr>
          <a:xfrm>
            <a:off x="2811355" y="302899"/>
            <a:ext cx="2727016" cy="646331"/>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Based off mouse genome</a:t>
            </a:r>
          </a:p>
          <a:p>
            <a:pPr algn="l"/>
            <a:r>
              <a:rPr lang="en-US" dirty="0">
                <a:latin typeface="Source Sans Pro" panose="020B0503030403020204" pitchFamily="34" charset="0"/>
                <a:ea typeface="Source Sans Pro" panose="020B0503030403020204" pitchFamily="34" charset="0"/>
              </a:rPr>
              <a:t>0.02, 0.04, 0.06, 0.08, 0.10</a:t>
            </a:r>
          </a:p>
        </p:txBody>
      </p:sp>
      <p:sp>
        <p:nvSpPr>
          <p:cNvPr id="21" name="Title 1">
            <a:extLst>
              <a:ext uri="{FF2B5EF4-FFF2-40B4-BE49-F238E27FC236}">
                <a16:creationId xmlns:a16="http://schemas.microsoft.com/office/drawing/2014/main" id="{2C19E75B-CBA2-5DBA-EE2D-645C306B2A6E}"/>
              </a:ext>
            </a:extLst>
          </p:cNvPr>
          <p:cNvSpPr>
            <a:spLocks noGrp="1"/>
          </p:cNvSpPr>
          <p:nvPr>
            <p:ph type="title"/>
          </p:nvPr>
        </p:nvSpPr>
        <p:spPr>
          <a:xfrm>
            <a:off x="5583515" y="102231"/>
            <a:ext cx="3495759" cy="857250"/>
          </a:xfrm>
        </p:spPr>
        <p:txBody>
          <a:bodyPr>
            <a:normAutofit fontScale="90000"/>
          </a:bodyPr>
          <a:lstStyle/>
          <a:p>
            <a:pPr algn="r"/>
            <a:r>
              <a:rPr lang="en-US" dirty="0"/>
              <a:t>Reference bias simulations</a:t>
            </a:r>
          </a:p>
        </p:txBody>
      </p:sp>
    </p:spTree>
    <p:extLst>
      <p:ext uri="{BB962C8B-B14F-4D97-AF65-F5344CB8AC3E}">
        <p14:creationId xmlns:p14="http://schemas.microsoft.com/office/powerpoint/2010/main" val="373219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2C980EA-6D7B-4A10-7688-DE86063B1355}"/>
              </a:ext>
            </a:extLst>
          </p:cNvPr>
          <p:cNvSpPr>
            <a:spLocks noGrp="1"/>
          </p:cNvSpPr>
          <p:nvPr>
            <p:ph type="title"/>
          </p:nvPr>
        </p:nvSpPr>
        <p:spPr>
          <a:xfrm>
            <a:off x="219075" y="176517"/>
            <a:ext cx="8743950" cy="857250"/>
          </a:xfrm>
        </p:spPr>
        <p:txBody>
          <a:bodyPr>
            <a:normAutofit fontScale="90000"/>
          </a:bodyPr>
          <a:lstStyle/>
          <a:p>
            <a:r>
              <a:rPr lang="en-US" dirty="0"/>
              <a:t>The amount of genome sequences available has grown explosively</a:t>
            </a:r>
          </a:p>
        </p:txBody>
      </p:sp>
      <p:sp>
        <p:nvSpPr>
          <p:cNvPr id="11" name="Rectangle: Rounded Corners 10">
            <a:extLst>
              <a:ext uri="{FF2B5EF4-FFF2-40B4-BE49-F238E27FC236}">
                <a16:creationId xmlns:a16="http://schemas.microsoft.com/office/drawing/2014/main" id="{3B4543E0-4166-453A-E4E1-74395CA82AD5}"/>
              </a:ext>
            </a:extLst>
          </p:cNvPr>
          <p:cNvSpPr/>
          <p:nvPr/>
        </p:nvSpPr>
        <p:spPr>
          <a:xfrm>
            <a:off x="469996" y="1464330"/>
            <a:ext cx="2556425" cy="1450975"/>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F66E30C-CA0E-6F6D-92A6-18E7299F591E}"/>
              </a:ext>
            </a:extLst>
          </p:cNvPr>
          <p:cNvSpPr txBox="1"/>
          <p:nvPr/>
        </p:nvSpPr>
        <p:spPr>
          <a:xfrm>
            <a:off x="635791" y="1527130"/>
            <a:ext cx="2224833" cy="1323439"/>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Allows the study of every aspect of DNA’s structure and variation</a:t>
            </a:r>
            <a:endParaRPr lang="en-US" sz="2400" dirty="0">
              <a:solidFill>
                <a:schemeClr val="bg1"/>
              </a:solidFill>
              <a:latin typeface="Source Sans Pro" panose="020B0503030403020204" pitchFamily="34" charset="0"/>
              <a:ea typeface="Source Sans Pro" panose="020B0503030403020204" pitchFamily="34" charset="0"/>
            </a:endParaRPr>
          </a:p>
        </p:txBody>
      </p:sp>
      <p:sp>
        <p:nvSpPr>
          <p:cNvPr id="13" name="Rectangle: Rounded Corners 12">
            <a:extLst>
              <a:ext uri="{FF2B5EF4-FFF2-40B4-BE49-F238E27FC236}">
                <a16:creationId xmlns:a16="http://schemas.microsoft.com/office/drawing/2014/main" id="{25B06748-2C18-7CC6-3FC0-F6677D731F9F}"/>
              </a:ext>
            </a:extLst>
          </p:cNvPr>
          <p:cNvSpPr/>
          <p:nvPr/>
        </p:nvSpPr>
        <p:spPr>
          <a:xfrm>
            <a:off x="469996" y="3345868"/>
            <a:ext cx="2556425" cy="1450975"/>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F806769-F2F3-8155-D383-DE60648FE402}"/>
              </a:ext>
            </a:extLst>
          </p:cNvPr>
          <p:cNvSpPr txBox="1"/>
          <p:nvPr/>
        </p:nvSpPr>
        <p:spPr>
          <a:xfrm>
            <a:off x="635791" y="3408668"/>
            <a:ext cx="2224833" cy="1323439"/>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We can compare genomes to infer how they change over time</a:t>
            </a:r>
            <a:endParaRPr lang="en-US" sz="2400" dirty="0">
              <a:solidFill>
                <a:schemeClr val="bg1"/>
              </a:solidFill>
              <a:latin typeface="Source Sans Pro" panose="020B0503030403020204" pitchFamily="34" charset="0"/>
              <a:ea typeface="Source Sans Pro" panose="020B0503030403020204" pitchFamily="34" charset="0"/>
            </a:endParaRPr>
          </a:p>
        </p:txBody>
      </p:sp>
      <p:sp>
        <p:nvSpPr>
          <p:cNvPr id="15" name="TextBox 14">
            <a:extLst>
              <a:ext uri="{FF2B5EF4-FFF2-40B4-BE49-F238E27FC236}">
                <a16:creationId xmlns:a16="http://schemas.microsoft.com/office/drawing/2014/main" id="{6A8CD278-2276-8CF5-927D-5ABC324A0A1E}"/>
              </a:ext>
            </a:extLst>
          </p:cNvPr>
          <p:cNvSpPr txBox="1"/>
          <p:nvPr/>
        </p:nvSpPr>
        <p:spPr>
          <a:xfrm>
            <a:off x="7120991" y="4827020"/>
            <a:ext cx="2032755" cy="261610"/>
          </a:xfrm>
          <a:prstGeom prst="rect">
            <a:avLst/>
          </a:prstGeom>
          <a:noFill/>
        </p:spPr>
        <p:txBody>
          <a:bodyPr wrap="square" rtlCol="0">
            <a:spAutoFit/>
          </a:bodyPr>
          <a:lstStyle/>
          <a:p>
            <a:r>
              <a:rPr lang="en-US" sz="1100" b="1" i="1" dirty="0">
                <a:solidFill>
                  <a:schemeClr val="bg1">
                    <a:lumMod val="50000"/>
                  </a:schemeClr>
                </a:solidFill>
              </a:rPr>
              <a:t>Source: Katz et al. 2021, NAR</a:t>
            </a:r>
            <a:endParaRPr lang="en-US" b="1" i="1" dirty="0">
              <a:solidFill>
                <a:schemeClr val="bg1">
                  <a:lumMod val="50000"/>
                </a:schemeClr>
              </a:solidFill>
            </a:endParaRPr>
          </a:p>
        </p:txBody>
      </p:sp>
      <p:pic>
        <p:nvPicPr>
          <p:cNvPr id="17" name="Picture 16">
            <a:extLst>
              <a:ext uri="{FF2B5EF4-FFF2-40B4-BE49-F238E27FC236}">
                <a16:creationId xmlns:a16="http://schemas.microsoft.com/office/drawing/2014/main" id="{099ECE37-B56B-4A71-1C5F-34FC89490218}"/>
              </a:ext>
            </a:extLst>
          </p:cNvPr>
          <p:cNvPicPr>
            <a:picLocks noChangeAspect="1"/>
          </p:cNvPicPr>
          <p:nvPr/>
        </p:nvPicPr>
        <p:blipFill>
          <a:blip r:embed="rId3"/>
          <a:stretch>
            <a:fillRect/>
          </a:stretch>
        </p:blipFill>
        <p:spPr>
          <a:xfrm>
            <a:off x="3662723" y="1032250"/>
            <a:ext cx="5262202" cy="3738520"/>
          </a:xfrm>
          <a:prstGeom prst="rect">
            <a:avLst/>
          </a:prstGeom>
        </p:spPr>
      </p:pic>
    </p:spTree>
    <p:extLst>
      <p:ext uri="{BB962C8B-B14F-4D97-AF65-F5344CB8AC3E}">
        <p14:creationId xmlns:p14="http://schemas.microsoft.com/office/powerpoint/2010/main" val="3963418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D9C4BBF-DF4C-2CD7-3D60-305E99D2E033}"/>
              </a:ext>
            </a:extLst>
          </p:cNvPr>
          <p:cNvPicPr>
            <a:picLocks noChangeAspect="1"/>
          </p:cNvPicPr>
          <p:nvPr/>
        </p:nvPicPr>
        <p:blipFill>
          <a:blip r:embed="rId3"/>
          <a:stretch>
            <a:fillRect/>
          </a:stretch>
        </p:blipFill>
        <p:spPr>
          <a:xfrm>
            <a:off x="2954136" y="922824"/>
            <a:ext cx="1925351" cy="709529"/>
          </a:xfrm>
          <a:prstGeom prst="rect">
            <a:avLst/>
          </a:prstGeom>
        </p:spPr>
      </p:pic>
      <p:pic>
        <p:nvPicPr>
          <p:cNvPr id="5" name="Picture 4">
            <a:extLst>
              <a:ext uri="{FF2B5EF4-FFF2-40B4-BE49-F238E27FC236}">
                <a16:creationId xmlns:a16="http://schemas.microsoft.com/office/drawing/2014/main" id="{44FAC90C-4AF9-201C-B04F-1DFB57D8B5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0268" y="261298"/>
            <a:ext cx="2195408" cy="4620904"/>
          </a:xfrm>
          <a:prstGeom prst="rect">
            <a:avLst/>
          </a:prstGeom>
          <a:ln>
            <a:noFill/>
          </a:ln>
        </p:spPr>
      </p:pic>
      <p:sp>
        <p:nvSpPr>
          <p:cNvPr id="7" name="TextBox 6">
            <a:extLst>
              <a:ext uri="{FF2B5EF4-FFF2-40B4-BE49-F238E27FC236}">
                <a16:creationId xmlns:a16="http://schemas.microsoft.com/office/drawing/2014/main" id="{C569A07F-1055-1284-6D39-3EC81C8C5934}"/>
              </a:ext>
            </a:extLst>
          </p:cNvPr>
          <p:cNvSpPr txBox="1"/>
          <p:nvPr/>
        </p:nvSpPr>
        <p:spPr>
          <a:xfrm>
            <a:off x="2856499" y="1608899"/>
            <a:ext cx="2727016" cy="646331"/>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30X coverage, </a:t>
            </a:r>
          </a:p>
          <a:p>
            <a:pPr algn="l"/>
            <a:r>
              <a:rPr lang="en-US" dirty="0">
                <a:latin typeface="Source Sans Pro" panose="020B0503030403020204" pitchFamily="34" charset="0"/>
                <a:ea typeface="Source Sans Pro" panose="020B0503030403020204" pitchFamily="34" charset="0"/>
              </a:rPr>
              <a:t>0.005 heterozygosity</a:t>
            </a:r>
          </a:p>
        </p:txBody>
      </p:sp>
      <p:sp>
        <p:nvSpPr>
          <p:cNvPr id="8" name="TextBox 7">
            <a:extLst>
              <a:ext uri="{FF2B5EF4-FFF2-40B4-BE49-F238E27FC236}">
                <a16:creationId xmlns:a16="http://schemas.microsoft.com/office/drawing/2014/main" id="{E66674F6-0AC3-3F98-9499-F5248405054F}"/>
              </a:ext>
            </a:extLst>
          </p:cNvPr>
          <p:cNvSpPr txBox="1"/>
          <p:nvPr/>
        </p:nvSpPr>
        <p:spPr>
          <a:xfrm>
            <a:off x="2856499" y="3025006"/>
            <a:ext cx="2727016"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BWA, GATK</a:t>
            </a:r>
          </a:p>
        </p:txBody>
      </p:sp>
      <p:sp>
        <p:nvSpPr>
          <p:cNvPr id="3" name="Rectangle 2">
            <a:extLst>
              <a:ext uri="{FF2B5EF4-FFF2-40B4-BE49-F238E27FC236}">
                <a16:creationId xmlns:a16="http://schemas.microsoft.com/office/drawing/2014/main" id="{E9E85B12-CBFC-693F-0702-4B3ADF7F75B7}"/>
              </a:ext>
            </a:extLst>
          </p:cNvPr>
          <p:cNvSpPr/>
          <p:nvPr/>
        </p:nvSpPr>
        <p:spPr>
          <a:xfrm>
            <a:off x="341809" y="2351314"/>
            <a:ext cx="2469546" cy="27410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AC4B482-AE92-CA65-F94F-C43B789C7745}"/>
              </a:ext>
            </a:extLst>
          </p:cNvPr>
          <p:cNvSpPr/>
          <p:nvPr/>
        </p:nvSpPr>
        <p:spPr>
          <a:xfrm>
            <a:off x="2913843" y="2255229"/>
            <a:ext cx="2612327" cy="27856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078D824-ECA4-C049-6B98-7A477DC20706}"/>
              </a:ext>
            </a:extLst>
          </p:cNvPr>
          <p:cNvSpPr txBox="1"/>
          <p:nvPr/>
        </p:nvSpPr>
        <p:spPr>
          <a:xfrm>
            <a:off x="4997964" y="4882202"/>
            <a:ext cx="4146036" cy="261610"/>
          </a:xfrm>
          <a:prstGeom prst="rect">
            <a:avLst/>
          </a:prstGeom>
          <a:noFill/>
        </p:spPr>
        <p:txBody>
          <a:bodyPr wrap="square" rtlCol="0">
            <a:spAutoFit/>
          </a:bodyPr>
          <a:lstStyle/>
          <a:p>
            <a:r>
              <a:rPr lang="en-US" sz="1100" b="1" i="1" dirty="0">
                <a:solidFill>
                  <a:schemeClr val="bg1">
                    <a:lumMod val="50000"/>
                  </a:schemeClr>
                </a:solidFill>
              </a:rPr>
              <a:t>NEAT: Stephens et al. 2016, </a:t>
            </a:r>
            <a:r>
              <a:rPr lang="en-US" sz="1100" b="1" i="1" dirty="0" err="1">
                <a:solidFill>
                  <a:schemeClr val="bg1">
                    <a:lumMod val="50000"/>
                  </a:schemeClr>
                </a:solidFill>
              </a:rPr>
              <a:t>PLoS</a:t>
            </a:r>
            <a:r>
              <a:rPr lang="en-US" sz="1100" b="1" i="1" dirty="0">
                <a:solidFill>
                  <a:schemeClr val="bg1">
                    <a:lumMod val="50000"/>
                  </a:schemeClr>
                </a:solidFill>
              </a:rPr>
              <a:t> One; https://github.com/ncsa/NEAT </a:t>
            </a:r>
            <a:endParaRPr lang="en-US" b="1" i="1" dirty="0">
              <a:solidFill>
                <a:schemeClr val="bg1">
                  <a:lumMod val="50000"/>
                </a:schemeClr>
              </a:solidFill>
            </a:endParaRPr>
          </a:p>
        </p:txBody>
      </p:sp>
      <p:sp>
        <p:nvSpPr>
          <p:cNvPr id="18" name="TextBox 17">
            <a:extLst>
              <a:ext uri="{FF2B5EF4-FFF2-40B4-BE49-F238E27FC236}">
                <a16:creationId xmlns:a16="http://schemas.microsoft.com/office/drawing/2014/main" id="{2E2C955E-3D01-DE88-ECB0-4C43DB1BB1C7}"/>
              </a:ext>
            </a:extLst>
          </p:cNvPr>
          <p:cNvSpPr txBox="1"/>
          <p:nvPr/>
        </p:nvSpPr>
        <p:spPr>
          <a:xfrm>
            <a:off x="2811355" y="302899"/>
            <a:ext cx="2727016" cy="646331"/>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Based off mouse genome</a:t>
            </a:r>
          </a:p>
          <a:p>
            <a:pPr algn="l"/>
            <a:r>
              <a:rPr lang="en-US" dirty="0">
                <a:latin typeface="Source Sans Pro" panose="020B0503030403020204" pitchFamily="34" charset="0"/>
                <a:ea typeface="Source Sans Pro" panose="020B0503030403020204" pitchFamily="34" charset="0"/>
              </a:rPr>
              <a:t>0.02, 0.04, 0.06, 0.08, 0.10</a:t>
            </a:r>
          </a:p>
        </p:txBody>
      </p:sp>
      <p:sp>
        <p:nvSpPr>
          <p:cNvPr id="21" name="Title 1">
            <a:extLst>
              <a:ext uri="{FF2B5EF4-FFF2-40B4-BE49-F238E27FC236}">
                <a16:creationId xmlns:a16="http://schemas.microsoft.com/office/drawing/2014/main" id="{2C19E75B-CBA2-5DBA-EE2D-645C306B2A6E}"/>
              </a:ext>
            </a:extLst>
          </p:cNvPr>
          <p:cNvSpPr>
            <a:spLocks noGrp="1"/>
          </p:cNvSpPr>
          <p:nvPr>
            <p:ph type="title"/>
          </p:nvPr>
        </p:nvSpPr>
        <p:spPr>
          <a:xfrm>
            <a:off x="5583515" y="102231"/>
            <a:ext cx="3495759" cy="857250"/>
          </a:xfrm>
        </p:spPr>
        <p:txBody>
          <a:bodyPr>
            <a:normAutofit fontScale="90000"/>
          </a:bodyPr>
          <a:lstStyle/>
          <a:p>
            <a:pPr algn="r"/>
            <a:r>
              <a:rPr lang="en-US" dirty="0"/>
              <a:t>Reference bias simulations</a:t>
            </a:r>
          </a:p>
        </p:txBody>
      </p:sp>
    </p:spTree>
    <p:extLst>
      <p:ext uri="{BB962C8B-B14F-4D97-AF65-F5344CB8AC3E}">
        <p14:creationId xmlns:p14="http://schemas.microsoft.com/office/powerpoint/2010/main" val="1917552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FAC90C-4AF9-201C-B04F-1DFB57D8B5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0268" y="261298"/>
            <a:ext cx="2195408" cy="4620904"/>
          </a:xfrm>
          <a:prstGeom prst="rect">
            <a:avLst/>
          </a:prstGeom>
          <a:ln>
            <a:noFill/>
          </a:ln>
        </p:spPr>
      </p:pic>
      <p:sp>
        <p:nvSpPr>
          <p:cNvPr id="7" name="TextBox 6">
            <a:extLst>
              <a:ext uri="{FF2B5EF4-FFF2-40B4-BE49-F238E27FC236}">
                <a16:creationId xmlns:a16="http://schemas.microsoft.com/office/drawing/2014/main" id="{C569A07F-1055-1284-6D39-3EC81C8C5934}"/>
              </a:ext>
            </a:extLst>
          </p:cNvPr>
          <p:cNvSpPr txBox="1"/>
          <p:nvPr/>
        </p:nvSpPr>
        <p:spPr>
          <a:xfrm>
            <a:off x="2856499" y="1608899"/>
            <a:ext cx="2727016" cy="646331"/>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30X coverage, </a:t>
            </a:r>
          </a:p>
          <a:p>
            <a:pPr algn="l"/>
            <a:r>
              <a:rPr lang="en-US" dirty="0">
                <a:latin typeface="Source Sans Pro" panose="020B0503030403020204" pitchFamily="34" charset="0"/>
                <a:ea typeface="Source Sans Pro" panose="020B0503030403020204" pitchFamily="34" charset="0"/>
              </a:rPr>
              <a:t>0.005 heterozygosity</a:t>
            </a:r>
          </a:p>
        </p:txBody>
      </p:sp>
      <p:sp>
        <p:nvSpPr>
          <p:cNvPr id="8" name="TextBox 7">
            <a:extLst>
              <a:ext uri="{FF2B5EF4-FFF2-40B4-BE49-F238E27FC236}">
                <a16:creationId xmlns:a16="http://schemas.microsoft.com/office/drawing/2014/main" id="{E66674F6-0AC3-3F98-9499-F5248405054F}"/>
              </a:ext>
            </a:extLst>
          </p:cNvPr>
          <p:cNvSpPr txBox="1"/>
          <p:nvPr/>
        </p:nvSpPr>
        <p:spPr>
          <a:xfrm>
            <a:off x="2856499" y="3025006"/>
            <a:ext cx="2727016"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BWA, GATK</a:t>
            </a:r>
          </a:p>
        </p:txBody>
      </p:sp>
      <p:sp>
        <p:nvSpPr>
          <p:cNvPr id="3" name="Rectangle 2">
            <a:extLst>
              <a:ext uri="{FF2B5EF4-FFF2-40B4-BE49-F238E27FC236}">
                <a16:creationId xmlns:a16="http://schemas.microsoft.com/office/drawing/2014/main" id="{E9E85B12-CBFC-693F-0702-4B3ADF7F75B7}"/>
              </a:ext>
            </a:extLst>
          </p:cNvPr>
          <p:cNvSpPr/>
          <p:nvPr/>
        </p:nvSpPr>
        <p:spPr>
          <a:xfrm>
            <a:off x="341809" y="3634882"/>
            <a:ext cx="2469546" cy="1457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AC4B482-AE92-CA65-F94F-C43B789C7745}"/>
              </a:ext>
            </a:extLst>
          </p:cNvPr>
          <p:cNvSpPr/>
          <p:nvPr/>
        </p:nvSpPr>
        <p:spPr>
          <a:xfrm>
            <a:off x="2913843" y="3504253"/>
            <a:ext cx="2612327" cy="15366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C582AA-F513-2359-58F3-4574AB092782}"/>
              </a:ext>
            </a:extLst>
          </p:cNvPr>
          <p:cNvSpPr txBox="1"/>
          <p:nvPr/>
        </p:nvSpPr>
        <p:spPr>
          <a:xfrm>
            <a:off x="4997964" y="4882202"/>
            <a:ext cx="4146036" cy="261610"/>
          </a:xfrm>
          <a:prstGeom prst="rect">
            <a:avLst/>
          </a:prstGeom>
          <a:noFill/>
        </p:spPr>
        <p:txBody>
          <a:bodyPr wrap="square" rtlCol="0">
            <a:spAutoFit/>
          </a:bodyPr>
          <a:lstStyle/>
          <a:p>
            <a:r>
              <a:rPr lang="en-US" sz="1100" b="1" i="1" dirty="0">
                <a:solidFill>
                  <a:schemeClr val="bg1">
                    <a:lumMod val="50000"/>
                  </a:schemeClr>
                </a:solidFill>
              </a:rPr>
              <a:t>NEAT: Stephens et al. 2016, </a:t>
            </a:r>
            <a:r>
              <a:rPr lang="en-US" sz="1100" b="1" i="1" dirty="0" err="1">
                <a:solidFill>
                  <a:schemeClr val="bg1">
                    <a:lumMod val="50000"/>
                  </a:schemeClr>
                </a:solidFill>
              </a:rPr>
              <a:t>PLoS</a:t>
            </a:r>
            <a:r>
              <a:rPr lang="en-US" sz="1100" b="1" i="1" dirty="0">
                <a:solidFill>
                  <a:schemeClr val="bg1">
                    <a:lumMod val="50000"/>
                  </a:schemeClr>
                </a:solidFill>
              </a:rPr>
              <a:t> One; https://github.com/ncsa/NEAT </a:t>
            </a:r>
            <a:endParaRPr lang="en-US" b="1" i="1" dirty="0">
              <a:solidFill>
                <a:schemeClr val="bg1">
                  <a:lumMod val="50000"/>
                </a:schemeClr>
              </a:solidFill>
            </a:endParaRPr>
          </a:p>
        </p:txBody>
      </p:sp>
      <p:pic>
        <p:nvPicPr>
          <p:cNvPr id="13" name="Picture 12">
            <a:extLst>
              <a:ext uri="{FF2B5EF4-FFF2-40B4-BE49-F238E27FC236}">
                <a16:creationId xmlns:a16="http://schemas.microsoft.com/office/drawing/2014/main" id="{6B83BF7D-1428-2C4C-F66E-F734F05389AD}"/>
              </a:ext>
            </a:extLst>
          </p:cNvPr>
          <p:cNvPicPr>
            <a:picLocks noChangeAspect="1"/>
          </p:cNvPicPr>
          <p:nvPr/>
        </p:nvPicPr>
        <p:blipFill>
          <a:blip r:embed="rId4"/>
          <a:stretch>
            <a:fillRect/>
          </a:stretch>
        </p:blipFill>
        <p:spPr>
          <a:xfrm>
            <a:off x="2954136" y="922824"/>
            <a:ext cx="1925351" cy="709529"/>
          </a:xfrm>
          <a:prstGeom prst="rect">
            <a:avLst/>
          </a:prstGeom>
        </p:spPr>
      </p:pic>
      <p:sp>
        <p:nvSpPr>
          <p:cNvPr id="14" name="TextBox 13">
            <a:extLst>
              <a:ext uri="{FF2B5EF4-FFF2-40B4-BE49-F238E27FC236}">
                <a16:creationId xmlns:a16="http://schemas.microsoft.com/office/drawing/2014/main" id="{5B66EBAD-B823-7AD8-20B3-939A8D0D70B8}"/>
              </a:ext>
            </a:extLst>
          </p:cNvPr>
          <p:cNvSpPr txBox="1"/>
          <p:nvPr/>
        </p:nvSpPr>
        <p:spPr>
          <a:xfrm>
            <a:off x="2811355" y="302899"/>
            <a:ext cx="2727016" cy="646331"/>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Based off mouse genome</a:t>
            </a:r>
          </a:p>
          <a:p>
            <a:pPr algn="l"/>
            <a:r>
              <a:rPr lang="en-US" dirty="0">
                <a:latin typeface="Source Sans Pro" panose="020B0503030403020204" pitchFamily="34" charset="0"/>
                <a:ea typeface="Source Sans Pro" panose="020B0503030403020204" pitchFamily="34" charset="0"/>
              </a:rPr>
              <a:t>0.02, 0.04, 0.06, 0.08, 0.10</a:t>
            </a:r>
          </a:p>
        </p:txBody>
      </p:sp>
      <p:sp>
        <p:nvSpPr>
          <p:cNvPr id="17" name="Title 1">
            <a:extLst>
              <a:ext uri="{FF2B5EF4-FFF2-40B4-BE49-F238E27FC236}">
                <a16:creationId xmlns:a16="http://schemas.microsoft.com/office/drawing/2014/main" id="{230A1C93-2E7C-4BC0-FB4B-EE5015A98B66}"/>
              </a:ext>
            </a:extLst>
          </p:cNvPr>
          <p:cNvSpPr>
            <a:spLocks noGrp="1"/>
          </p:cNvSpPr>
          <p:nvPr>
            <p:ph type="title"/>
          </p:nvPr>
        </p:nvSpPr>
        <p:spPr>
          <a:xfrm>
            <a:off x="5583515" y="102231"/>
            <a:ext cx="3495759" cy="857250"/>
          </a:xfrm>
        </p:spPr>
        <p:txBody>
          <a:bodyPr>
            <a:normAutofit fontScale="90000"/>
          </a:bodyPr>
          <a:lstStyle/>
          <a:p>
            <a:pPr algn="r"/>
            <a:r>
              <a:rPr lang="en-US" dirty="0"/>
              <a:t>Reference bias simulations</a:t>
            </a:r>
          </a:p>
        </p:txBody>
      </p:sp>
    </p:spTree>
    <p:extLst>
      <p:ext uri="{BB962C8B-B14F-4D97-AF65-F5344CB8AC3E}">
        <p14:creationId xmlns:p14="http://schemas.microsoft.com/office/powerpoint/2010/main" val="3469662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6783-D51E-FFA8-F08A-CCF72550A0D8}"/>
              </a:ext>
            </a:extLst>
          </p:cNvPr>
          <p:cNvSpPr>
            <a:spLocks noGrp="1"/>
          </p:cNvSpPr>
          <p:nvPr>
            <p:ph type="title"/>
          </p:nvPr>
        </p:nvSpPr>
        <p:spPr>
          <a:xfrm>
            <a:off x="5583515" y="102231"/>
            <a:ext cx="3495759" cy="857250"/>
          </a:xfrm>
        </p:spPr>
        <p:txBody>
          <a:bodyPr>
            <a:normAutofit fontScale="90000"/>
          </a:bodyPr>
          <a:lstStyle/>
          <a:p>
            <a:pPr algn="r"/>
            <a:r>
              <a:rPr lang="en-US" dirty="0"/>
              <a:t>Reference bias simulations</a:t>
            </a:r>
          </a:p>
        </p:txBody>
      </p:sp>
      <p:pic>
        <p:nvPicPr>
          <p:cNvPr id="5" name="Picture 4">
            <a:extLst>
              <a:ext uri="{FF2B5EF4-FFF2-40B4-BE49-F238E27FC236}">
                <a16:creationId xmlns:a16="http://schemas.microsoft.com/office/drawing/2014/main" id="{44FAC90C-4AF9-201C-B04F-1DFB57D8B5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0268" y="261298"/>
            <a:ext cx="2195408" cy="4620904"/>
          </a:xfrm>
          <a:prstGeom prst="rect">
            <a:avLst/>
          </a:prstGeom>
          <a:ln>
            <a:noFill/>
          </a:ln>
        </p:spPr>
      </p:pic>
      <p:sp>
        <p:nvSpPr>
          <p:cNvPr id="7" name="TextBox 6">
            <a:extLst>
              <a:ext uri="{FF2B5EF4-FFF2-40B4-BE49-F238E27FC236}">
                <a16:creationId xmlns:a16="http://schemas.microsoft.com/office/drawing/2014/main" id="{C569A07F-1055-1284-6D39-3EC81C8C5934}"/>
              </a:ext>
            </a:extLst>
          </p:cNvPr>
          <p:cNvSpPr txBox="1"/>
          <p:nvPr/>
        </p:nvSpPr>
        <p:spPr>
          <a:xfrm>
            <a:off x="2856499" y="1608899"/>
            <a:ext cx="2727016" cy="646331"/>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30X coverage, </a:t>
            </a:r>
          </a:p>
          <a:p>
            <a:pPr algn="l"/>
            <a:r>
              <a:rPr lang="en-US" dirty="0">
                <a:latin typeface="Source Sans Pro" panose="020B0503030403020204" pitchFamily="34" charset="0"/>
                <a:ea typeface="Source Sans Pro" panose="020B0503030403020204" pitchFamily="34" charset="0"/>
              </a:rPr>
              <a:t>0.005 heterozygosity</a:t>
            </a:r>
          </a:p>
        </p:txBody>
      </p:sp>
      <p:sp>
        <p:nvSpPr>
          <p:cNvPr id="8" name="TextBox 7">
            <a:extLst>
              <a:ext uri="{FF2B5EF4-FFF2-40B4-BE49-F238E27FC236}">
                <a16:creationId xmlns:a16="http://schemas.microsoft.com/office/drawing/2014/main" id="{E66674F6-0AC3-3F98-9499-F5248405054F}"/>
              </a:ext>
            </a:extLst>
          </p:cNvPr>
          <p:cNvSpPr txBox="1"/>
          <p:nvPr/>
        </p:nvSpPr>
        <p:spPr>
          <a:xfrm>
            <a:off x="2856499" y="3025006"/>
            <a:ext cx="2727016"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BWA, GATK</a:t>
            </a:r>
          </a:p>
        </p:txBody>
      </p:sp>
      <p:sp>
        <p:nvSpPr>
          <p:cNvPr id="3" name="TextBox 2">
            <a:extLst>
              <a:ext uri="{FF2B5EF4-FFF2-40B4-BE49-F238E27FC236}">
                <a16:creationId xmlns:a16="http://schemas.microsoft.com/office/drawing/2014/main" id="{1DB37C75-9B7C-F425-67D7-7D1A4EAC5764}"/>
              </a:ext>
            </a:extLst>
          </p:cNvPr>
          <p:cNvSpPr txBox="1"/>
          <p:nvPr/>
        </p:nvSpPr>
        <p:spPr>
          <a:xfrm>
            <a:off x="2827771" y="4233958"/>
            <a:ext cx="2727016" cy="646331"/>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 reads correctly mapped</a:t>
            </a:r>
          </a:p>
          <a:p>
            <a:pPr algn="l"/>
            <a:r>
              <a:rPr lang="en-US" dirty="0">
                <a:latin typeface="Source Sans Pro" panose="020B0503030403020204" pitchFamily="34" charset="0"/>
                <a:ea typeface="Source Sans Pro" panose="020B0503030403020204" pitchFamily="34" charset="0"/>
              </a:rPr>
              <a:t># variants correctly called</a:t>
            </a:r>
          </a:p>
        </p:txBody>
      </p:sp>
      <p:sp>
        <p:nvSpPr>
          <p:cNvPr id="17" name="TextBox 16">
            <a:extLst>
              <a:ext uri="{FF2B5EF4-FFF2-40B4-BE49-F238E27FC236}">
                <a16:creationId xmlns:a16="http://schemas.microsoft.com/office/drawing/2014/main" id="{0058243E-1275-DE51-F3CE-4118E6EFADC5}"/>
              </a:ext>
            </a:extLst>
          </p:cNvPr>
          <p:cNvSpPr txBox="1"/>
          <p:nvPr/>
        </p:nvSpPr>
        <p:spPr>
          <a:xfrm>
            <a:off x="4997964" y="4882202"/>
            <a:ext cx="4146036" cy="261610"/>
          </a:xfrm>
          <a:prstGeom prst="rect">
            <a:avLst/>
          </a:prstGeom>
          <a:noFill/>
        </p:spPr>
        <p:txBody>
          <a:bodyPr wrap="square" rtlCol="0">
            <a:spAutoFit/>
          </a:bodyPr>
          <a:lstStyle/>
          <a:p>
            <a:r>
              <a:rPr lang="en-US" sz="1100" b="1" i="1" dirty="0">
                <a:solidFill>
                  <a:schemeClr val="bg1">
                    <a:lumMod val="50000"/>
                  </a:schemeClr>
                </a:solidFill>
              </a:rPr>
              <a:t>NEAT: Stephens et al. 2016, </a:t>
            </a:r>
            <a:r>
              <a:rPr lang="en-US" sz="1100" b="1" i="1" dirty="0" err="1">
                <a:solidFill>
                  <a:schemeClr val="bg1">
                    <a:lumMod val="50000"/>
                  </a:schemeClr>
                </a:solidFill>
              </a:rPr>
              <a:t>PLoS</a:t>
            </a:r>
            <a:r>
              <a:rPr lang="en-US" sz="1100" b="1" i="1" dirty="0">
                <a:solidFill>
                  <a:schemeClr val="bg1">
                    <a:lumMod val="50000"/>
                  </a:schemeClr>
                </a:solidFill>
              </a:rPr>
              <a:t> One; https://github.com/ncsa/NEAT </a:t>
            </a:r>
            <a:endParaRPr lang="en-US" b="1" i="1" dirty="0">
              <a:solidFill>
                <a:schemeClr val="bg1">
                  <a:lumMod val="50000"/>
                </a:schemeClr>
              </a:solidFill>
            </a:endParaRPr>
          </a:p>
        </p:txBody>
      </p:sp>
      <p:pic>
        <p:nvPicPr>
          <p:cNvPr id="18" name="Picture 17">
            <a:extLst>
              <a:ext uri="{FF2B5EF4-FFF2-40B4-BE49-F238E27FC236}">
                <a16:creationId xmlns:a16="http://schemas.microsoft.com/office/drawing/2014/main" id="{09F16C1A-CDB0-6E17-1F18-21DBC2BB69F4}"/>
              </a:ext>
            </a:extLst>
          </p:cNvPr>
          <p:cNvPicPr>
            <a:picLocks noChangeAspect="1"/>
          </p:cNvPicPr>
          <p:nvPr/>
        </p:nvPicPr>
        <p:blipFill>
          <a:blip r:embed="rId4"/>
          <a:stretch>
            <a:fillRect/>
          </a:stretch>
        </p:blipFill>
        <p:spPr>
          <a:xfrm>
            <a:off x="2954136" y="922824"/>
            <a:ext cx="1925351" cy="709529"/>
          </a:xfrm>
          <a:prstGeom prst="rect">
            <a:avLst/>
          </a:prstGeom>
        </p:spPr>
      </p:pic>
      <p:sp>
        <p:nvSpPr>
          <p:cNvPr id="19" name="TextBox 18">
            <a:extLst>
              <a:ext uri="{FF2B5EF4-FFF2-40B4-BE49-F238E27FC236}">
                <a16:creationId xmlns:a16="http://schemas.microsoft.com/office/drawing/2014/main" id="{3FAA0FB6-6291-E45D-4D43-B269D356DBDA}"/>
              </a:ext>
            </a:extLst>
          </p:cNvPr>
          <p:cNvSpPr txBox="1"/>
          <p:nvPr/>
        </p:nvSpPr>
        <p:spPr>
          <a:xfrm>
            <a:off x="2811355" y="302899"/>
            <a:ext cx="2727016" cy="646331"/>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Based off mouse genome</a:t>
            </a:r>
          </a:p>
          <a:p>
            <a:pPr algn="l"/>
            <a:r>
              <a:rPr lang="en-US" dirty="0">
                <a:latin typeface="Source Sans Pro" panose="020B0503030403020204" pitchFamily="34" charset="0"/>
                <a:ea typeface="Source Sans Pro" panose="020B0503030403020204" pitchFamily="34" charset="0"/>
              </a:rPr>
              <a:t>0.02, 0.04, 0.06, 0.08, 0.10</a:t>
            </a:r>
          </a:p>
        </p:txBody>
      </p:sp>
    </p:spTree>
    <p:extLst>
      <p:ext uri="{BB962C8B-B14F-4D97-AF65-F5344CB8AC3E}">
        <p14:creationId xmlns:p14="http://schemas.microsoft.com/office/powerpoint/2010/main" val="2511411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6783-D51E-FFA8-F08A-CCF72550A0D8}"/>
              </a:ext>
            </a:extLst>
          </p:cNvPr>
          <p:cNvSpPr>
            <a:spLocks noGrp="1"/>
          </p:cNvSpPr>
          <p:nvPr>
            <p:ph type="title"/>
          </p:nvPr>
        </p:nvSpPr>
        <p:spPr>
          <a:xfrm>
            <a:off x="5648241" y="102231"/>
            <a:ext cx="3495759" cy="857250"/>
          </a:xfrm>
        </p:spPr>
        <p:txBody>
          <a:bodyPr>
            <a:normAutofit fontScale="90000"/>
          </a:bodyPr>
          <a:lstStyle/>
          <a:p>
            <a:r>
              <a:rPr lang="en-US" dirty="0"/>
              <a:t>Reference bias simulations</a:t>
            </a:r>
          </a:p>
        </p:txBody>
      </p:sp>
      <p:pic>
        <p:nvPicPr>
          <p:cNvPr id="5" name="Picture 4">
            <a:extLst>
              <a:ext uri="{FF2B5EF4-FFF2-40B4-BE49-F238E27FC236}">
                <a16:creationId xmlns:a16="http://schemas.microsoft.com/office/drawing/2014/main" id="{44FAC90C-4AF9-201C-B04F-1DFB57D8B5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0268" y="261298"/>
            <a:ext cx="2195408" cy="4620904"/>
          </a:xfrm>
          <a:prstGeom prst="rect">
            <a:avLst/>
          </a:prstGeom>
          <a:ln>
            <a:noFill/>
          </a:ln>
        </p:spPr>
      </p:pic>
      <p:sp>
        <p:nvSpPr>
          <p:cNvPr id="7" name="TextBox 6">
            <a:extLst>
              <a:ext uri="{FF2B5EF4-FFF2-40B4-BE49-F238E27FC236}">
                <a16:creationId xmlns:a16="http://schemas.microsoft.com/office/drawing/2014/main" id="{C569A07F-1055-1284-6D39-3EC81C8C5934}"/>
              </a:ext>
            </a:extLst>
          </p:cNvPr>
          <p:cNvSpPr txBox="1"/>
          <p:nvPr/>
        </p:nvSpPr>
        <p:spPr>
          <a:xfrm>
            <a:off x="2856499" y="1608899"/>
            <a:ext cx="2727016" cy="646331"/>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30X coverage, </a:t>
            </a:r>
          </a:p>
          <a:p>
            <a:pPr algn="l"/>
            <a:r>
              <a:rPr lang="en-US" dirty="0">
                <a:latin typeface="Source Sans Pro" panose="020B0503030403020204" pitchFamily="34" charset="0"/>
                <a:ea typeface="Source Sans Pro" panose="020B0503030403020204" pitchFamily="34" charset="0"/>
              </a:rPr>
              <a:t>0.005 heterozygosity</a:t>
            </a:r>
          </a:p>
        </p:txBody>
      </p:sp>
      <p:sp>
        <p:nvSpPr>
          <p:cNvPr id="8" name="TextBox 7">
            <a:extLst>
              <a:ext uri="{FF2B5EF4-FFF2-40B4-BE49-F238E27FC236}">
                <a16:creationId xmlns:a16="http://schemas.microsoft.com/office/drawing/2014/main" id="{E66674F6-0AC3-3F98-9499-F5248405054F}"/>
              </a:ext>
            </a:extLst>
          </p:cNvPr>
          <p:cNvSpPr txBox="1"/>
          <p:nvPr/>
        </p:nvSpPr>
        <p:spPr>
          <a:xfrm>
            <a:off x="2856499" y="3025006"/>
            <a:ext cx="2727016"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BWA, GATK</a:t>
            </a:r>
          </a:p>
        </p:txBody>
      </p:sp>
      <p:sp>
        <p:nvSpPr>
          <p:cNvPr id="3" name="TextBox 2">
            <a:extLst>
              <a:ext uri="{FF2B5EF4-FFF2-40B4-BE49-F238E27FC236}">
                <a16:creationId xmlns:a16="http://schemas.microsoft.com/office/drawing/2014/main" id="{1DB37C75-9B7C-F425-67D7-7D1A4EAC5764}"/>
              </a:ext>
            </a:extLst>
          </p:cNvPr>
          <p:cNvSpPr txBox="1"/>
          <p:nvPr/>
        </p:nvSpPr>
        <p:spPr>
          <a:xfrm>
            <a:off x="2827771" y="4233958"/>
            <a:ext cx="2727016" cy="646331"/>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 reads correctly mapped</a:t>
            </a:r>
          </a:p>
          <a:p>
            <a:pPr algn="l"/>
            <a:r>
              <a:rPr lang="en-US" dirty="0">
                <a:latin typeface="Source Sans Pro" panose="020B0503030403020204" pitchFamily="34" charset="0"/>
                <a:ea typeface="Source Sans Pro" panose="020B0503030403020204" pitchFamily="34" charset="0"/>
              </a:rPr>
              <a:t># variants correctly called</a:t>
            </a:r>
          </a:p>
        </p:txBody>
      </p:sp>
      <p:grpSp>
        <p:nvGrpSpPr>
          <p:cNvPr id="15" name="Group 14">
            <a:extLst>
              <a:ext uri="{FF2B5EF4-FFF2-40B4-BE49-F238E27FC236}">
                <a16:creationId xmlns:a16="http://schemas.microsoft.com/office/drawing/2014/main" id="{187C6462-495F-37BC-038B-AC48729519A7}"/>
              </a:ext>
            </a:extLst>
          </p:cNvPr>
          <p:cNvGrpSpPr/>
          <p:nvPr/>
        </p:nvGrpSpPr>
        <p:grpSpPr>
          <a:xfrm>
            <a:off x="5511686" y="1510501"/>
            <a:ext cx="3388739" cy="2468004"/>
            <a:chOff x="2521653" y="293842"/>
            <a:chExt cx="6255447" cy="4555816"/>
          </a:xfrm>
        </p:grpSpPr>
        <p:pic>
          <p:nvPicPr>
            <p:cNvPr id="9" name="Picture 8" descr="A picture containing clock, screenshot&#10;&#10;Description automatically generated">
              <a:extLst>
                <a:ext uri="{FF2B5EF4-FFF2-40B4-BE49-F238E27FC236}">
                  <a16:creationId xmlns:a16="http://schemas.microsoft.com/office/drawing/2014/main" id="{1C52E9E4-0165-9162-6F70-DC8948224D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1653" y="293842"/>
              <a:ext cx="6255447" cy="4555816"/>
            </a:xfrm>
            <a:prstGeom prst="rect">
              <a:avLst/>
            </a:prstGeom>
          </p:spPr>
        </p:pic>
        <p:sp>
          <p:nvSpPr>
            <p:cNvPr id="10" name="TextBox 9">
              <a:extLst>
                <a:ext uri="{FF2B5EF4-FFF2-40B4-BE49-F238E27FC236}">
                  <a16:creationId xmlns:a16="http://schemas.microsoft.com/office/drawing/2014/main" id="{CFE264F6-84F9-911B-E807-37CC8E6DB44F}"/>
                </a:ext>
              </a:extLst>
            </p:cNvPr>
            <p:cNvSpPr txBox="1"/>
            <p:nvPr/>
          </p:nvSpPr>
          <p:spPr>
            <a:xfrm>
              <a:off x="4976602" y="4256410"/>
              <a:ext cx="250853" cy="536957"/>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a:t>
              </a:r>
            </a:p>
          </p:txBody>
        </p:sp>
        <p:sp>
          <p:nvSpPr>
            <p:cNvPr id="11" name="TextBox 10">
              <a:extLst>
                <a:ext uri="{FF2B5EF4-FFF2-40B4-BE49-F238E27FC236}">
                  <a16:creationId xmlns:a16="http://schemas.microsoft.com/office/drawing/2014/main" id="{661323CC-5402-9E83-B84A-6E8205B239AE}"/>
                </a:ext>
              </a:extLst>
            </p:cNvPr>
            <p:cNvSpPr txBox="1"/>
            <p:nvPr/>
          </p:nvSpPr>
          <p:spPr>
            <a:xfrm>
              <a:off x="5792548" y="4256410"/>
              <a:ext cx="250853" cy="536957"/>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a:t>
              </a:r>
            </a:p>
          </p:txBody>
        </p:sp>
        <p:sp>
          <p:nvSpPr>
            <p:cNvPr id="12" name="TextBox 11">
              <a:extLst>
                <a:ext uri="{FF2B5EF4-FFF2-40B4-BE49-F238E27FC236}">
                  <a16:creationId xmlns:a16="http://schemas.microsoft.com/office/drawing/2014/main" id="{0A070CA0-B6B7-45CF-C0F4-9B25AB58E1C6}"/>
                </a:ext>
              </a:extLst>
            </p:cNvPr>
            <p:cNvSpPr txBox="1"/>
            <p:nvPr/>
          </p:nvSpPr>
          <p:spPr>
            <a:xfrm>
              <a:off x="6608494" y="4258940"/>
              <a:ext cx="250853" cy="536957"/>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a:t>
              </a:r>
            </a:p>
          </p:txBody>
        </p:sp>
        <p:sp>
          <p:nvSpPr>
            <p:cNvPr id="13" name="TextBox 12">
              <a:extLst>
                <a:ext uri="{FF2B5EF4-FFF2-40B4-BE49-F238E27FC236}">
                  <a16:creationId xmlns:a16="http://schemas.microsoft.com/office/drawing/2014/main" id="{27758F6D-75AE-5771-1575-A22CB7D7F225}"/>
                </a:ext>
              </a:extLst>
            </p:cNvPr>
            <p:cNvSpPr txBox="1"/>
            <p:nvPr/>
          </p:nvSpPr>
          <p:spPr>
            <a:xfrm>
              <a:off x="7441945" y="4256410"/>
              <a:ext cx="250853" cy="536957"/>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a:t>
              </a:r>
            </a:p>
          </p:txBody>
        </p:sp>
        <p:sp>
          <p:nvSpPr>
            <p:cNvPr id="14" name="TextBox 13">
              <a:extLst>
                <a:ext uri="{FF2B5EF4-FFF2-40B4-BE49-F238E27FC236}">
                  <a16:creationId xmlns:a16="http://schemas.microsoft.com/office/drawing/2014/main" id="{127B7C7A-F9EC-F046-72AF-07F8FD417198}"/>
                </a:ext>
              </a:extLst>
            </p:cNvPr>
            <p:cNvSpPr txBox="1"/>
            <p:nvPr/>
          </p:nvSpPr>
          <p:spPr>
            <a:xfrm>
              <a:off x="8275395" y="4256412"/>
              <a:ext cx="250853" cy="536957"/>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a:t>
              </a:r>
            </a:p>
          </p:txBody>
        </p:sp>
      </p:grpSp>
      <p:sp>
        <p:nvSpPr>
          <p:cNvPr id="17" name="TextBox 16">
            <a:extLst>
              <a:ext uri="{FF2B5EF4-FFF2-40B4-BE49-F238E27FC236}">
                <a16:creationId xmlns:a16="http://schemas.microsoft.com/office/drawing/2014/main" id="{0058243E-1275-DE51-F3CE-4118E6EFADC5}"/>
              </a:ext>
            </a:extLst>
          </p:cNvPr>
          <p:cNvSpPr txBox="1"/>
          <p:nvPr/>
        </p:nvSpPr>
        <p:spPr>
          <a:xfrm>
            <a:off x="4997964" y="4882202"/>
            <a:ext cx="4146036" cy="261610"/>
          </a:xfrm>
          <a:prstGeom prst="rect">
            <a:avLst/>
          </a:prstGeom>
          <a:noFill/>
        </p:spPr>
        <p:txBody>
          <a:bodyPr wrap="square" rtlCol="0">
            <a:spAutoFit/>
          </a:bodyPr>
          <a:lstStyle/>
          <a:p>
            <a:r>
              <a:rPr lang="en-US" sz="1100" b="1" i="1" dirty="0">
                <a:solidFill>
                  <a:schemeClr val="bg1">
                    <a:lumMod val="50000"/>
                  </a:schemeClr>
                </a:solidFill>
              </a:rPr>
              <a:t>NEAT: Stephens et al. 2016, </a:t>
            </a:r>
            <a:r>
              <a:rPr lang="en-US" sz="1100" b="1" i="1" dirty="0" err="1">
                <a:solidFill>
                  <a:schemeClr val="bg1">
                    <a:lumMod val="50000"/>
                  </a:schemeClr>
                </a:solidFill>
              </a:rPr>
              <a:t>PLoS</a:t>
            </a:r>
            <a:r>
              <a:rPr lang="en-US" sz="1100" b="1" i="1" dirty="0">
                <a:solidFill>
                  <a:schemeClr val="bg1">
                    <a:lumMod val="50000"/>
                  </a:schemeClr>
                </a:solidFill>
              </a:rPr>
              <a:t> One; https://github.com/ncsa/NEAT </a:t>
            </a:r>
            <a:endParaRPr lang="en-US" b="1" i="1" dirty="0">
              <a:solidFill>
                <a:schemeClr val="bg1">
                  <a:lumMod val="50000"/>
                </a:schemeClr>
              </a:solidFill>
            </a:endParaRPr>
          </a:p>
        </p:txBody>
      </p:sp>
      <p:pic>
        <p:nvPicPr>
          <p:cNvPr id="18" name="Picture 17">
            <a:extLst>
              <a:ext uri="{FF2B5EF4-FFF2-40B4-BE49-F238E27FC236}">
                <a16:creationId xmlns:a16="http://schemas.microsoft.com/office/drawing/2014/main" id="{09F16C1A-CDB0-6E17-1F18-21DBC2BB69F4}"/>
              </a:ext>
            </a:extLst>
          </p:cNvPr>
          <p:cNvPicPr>
            <a:picLocks noChangeAspect="1"/>
          </p:cNvPicPr>
          <p:nvPr/>
        </p:nvPicPr>
        <p:blipFill>
          <a:blip r:embed="rId5"/>
          <a:stretch>
            <a:fillRect/>
          </a:stretch>
        </p:blipFill>
        <p:spPr>
          <a:xfrm>
            <a:off x="2954136" y="922824"/>
            <a:ext cx="1925351" cy="709529"/>
          </a:xfrm>
          <a:prstGeom prst="rect">
            <a:avLst/>
          </a:prstGeom>
        </p:spPr>
      </p:pic>
      <p:sp>
        <p:nvSpPr>
          <p:cNvPr id="19" name="TextBox 18">
            <a:extLst>
              <a:ext uri="{FF2B5EF4-FFF2-40B4-BE49-F238E27FC236}">
                <a16:creationId xmlns:a16="http://schemas.microsoft.com/office/drawing/2014/main" id="{3FAA0FB6-6291-E45D-4D43-B269D356DBDA}"/>
              </a:ext>
            </a:extLst>
          </p:cNvPr>
          <p:cNvSpPr txBox="1"/>
          <p:nvPr/>
        </p:nvSpPr>
        <p:spPr>
          <a:xfrm>
            <a:off x="2811355" y="302899"/>
            <a:ext cx="2727016" cy="646331"/>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Based off mouse genome</a:t>
            </a:r>
          </a:p>
          <a:p>
            <a:pPr algn="l"/>
            <a:r>
              <a:rPr lang="en-US" dirty="0">
                <a:latin typeface="Source Sans Pro" panose="020B0503030403020204" pitchFamily="34" charset="0"/>
                <a:ea typeface="Source Sans Pro" panose="020B0503030403020204" pitchFamily="34" charset="0"/>
              </a:rPr>
              <a:t>0.02, 0.04, 0.06, 0.08, 0.10</a:t>
            </a:r>
          </a:p>
        </p:txBody>
      </p:sp>
    </p:spTree>
    <p:extLst>
      <p:ext uri="{BB962C8B-B14F-4D97-AF65-F5344CB8AC3E}">
        <p14:creationId xmlns:p14="http://schemas.microsoft.com/office/powerpoint/2010/main" val="1449503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fontScale="90000"/>
          </a:bodyPr>
          <a:lstStyle/>
          <a:p>
            <a:r>
              <a:rPr lang="en-US" dirty="0"/>
              <a:t>Sanity check: the % of SNPs simulated tracks specified divergence </a:t>
            </a:r>
          </a:p>
        </p:txBody>
      </p:sp>
      <p:pic>
        <p:nvPicPr>
          <p:cNvPr id="7" name="Picture 6">
            <a:extLst>
              <a:ext uri="{FF2B5EF4-FFF2-40B4-BE49-F238E27FC236}">
                <a16:creationId xmlns:a16="http://schemas.microsoft.com/office/drawing/2014/main" id="{52DF1925-F73C-70D7-712C-66B5342E3C9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16931" y="1300606"/>
            <a:ext cx="3955069" cy="3295890"/>
          </a:xfrm>
          <a:prstGeom prst="rect">
            <a:avLst/>
          </a:prstGeom>
        </p:spPr>
      </p:pic>
    </p:spTree>
    <p:extLst>
      <p:ext uri="{BB962C8B-B14F-4D97-AF65-F5344CB8AC3E}">
        <p14:creationId xmlns:p14="http://schemas.microsoft.com/office/powerpoint/2010/main" val="3214728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fontScale="90000"/>
          </a:bodyPr>
          <a:lstStyle/>
          <a:p>
            <a:r>
              <a:rPr lang="en-US" dirty="0"/>
              <a:t>Sanity check: the % of SNPs simulated tracks specified divergence </a:t>
            </a:r>
          </a:p>
        </p:txBody>
      </p:sp>
      <p:pic>
        <p:nvPicPr>
          <p:cNvPr id="7" name="Picture 6">
            <a:extLst>
              <a:ext uri="{FF2B5EF4-FFF2-40B4-BE49-F238E27FC236}">
                <a16:creationId xmlns:a16="http://schemas.microsoft.com/office/drawing/2014/main" id="{52DF1925-F73C-70D7-712C-66B5342E3C9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16931" y="1300606"/>
            <a:ext cx="3955069" cy="3295890"/>
          </a:xfrm>
          <a:prstGeom prst="rect">
            <a:avLst/>
          </a:prstGeom>
        </p:spPr>
      </p:pic>
      <p:sp>
        <p:nvSpPr>
          <p:cNvPr id="9" name="Rectangle: Rounded Corners 8">
            <a:extLst>
              <a:ext uri="{FF2B5EF4-FFF2-40B4-BE49-F238E27FC236}">
                <a16:creationId xmlns:a16="http://schemas.microsoft.com/office/drawing/2014/main" id="{835D16D5-69F5-AA86-90DD-9CC6701BBE0C}"/>
              </a:ext>
            </a:extLst>
          </p:cNvPr>
          <p:cNvSpPr/>
          <p:nvPr/>
        </p:nvSpPr>
        <p:spPr>
          <a:xfrm>
            <a:off x="5957333" y="1165322"/>
            <a:ext cx="2241871" cy="2515922"/>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E24AED8-7547-CEF2-311C-9B07D6D35125}"/>
              </a:ext>
            </a:extLst>
          </p:cNvPr>
          <p:cNvSpPr txBox="1"/>
          <p:nvPr/>
        </p:nvSpPr>
        <p:spPr>
          <a:xfrm>
            <a:off x="5957333" y="1296877"/>
            <a:ext cx="2302704" cy="2308324"/>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However, with increasing divergence, fewer SNPs than expected are simulated </a:t>
            </a:r>
            <a:endParaRPr lang="en-US" sz="2800" dirty="0">
              <a:solidFill>
                <a:schemeClr val="bg1"/>
              </a:solidFill>
              <a:latin typeface="Source Sans Pro" panose="020B0503030403020204" pitchFamily="34" charset="0"/>
              <a:ea typeface="Source Sans Pro" panose="020B0503030403020204" pitchFamily="34" charset="0"/>
            </a:endParaRPr>
          </a:p>
        </p:txBody>
      </p:sp>
      <p:sp>
        <p:nvSpPr>
          <p:cNvPr id="11" name="TextBox 10">
            <a:extLst>
              <a:ext uri="{FF2B5EF4-FFF2-40B4-BE49-F238E27FC236}">
                <a16:creationId xmlns:a16="http://schemas.microsoft.com/office/drawing/2014/main" id="{4828CCCC-BF96-5A2E-7C73-5BF8442F7C6F}"/>
              </a:ext>
            </a:extLst>
          </p:cNvPr>
          <p:cNvSpPr txBox="1"/>
          <p:nvPr/>
        </p:nvSpPr>
        <p:spPr>
          <a:xfrm>
            <a:off x="5321694" y="4117640"/>
            <a:ext cx="3641331" cy="461665"/>
          </a:xfrm>
          <a:prstGeom prst="rect">
            <a:avLst/>
          </a:prstGeom>
          <a:noFill/>
        </p:spPr>
        <p:txBody>
          <a:bodyPr wrap="square" rtlCol="0">
            <a:spAutoFit/>
          </a:bodyPr>
          <a:lstStyle/>
          <a:p>
            <a:pPr algn="l"/>
            <a:r>
              <a:rPr lang="en-US" sz="2400" dirty="0">
                <a:latin typeface="Source Sans Pro" panose="020B0503030403020204" pitchFamily="34" charset="0"/>
                <a:ea typeface="Source Sans Pro" panose="020B0503030403020204" pitchFamily="34" charset="0"/>
              </a:rPr>
              <a:t>Possibly due to double hits</a:t>
            </a:r>
          </a:p>
        </p:txBody>
      </p:sp>
    </p:spTree>
    <p:extLst>
      <p:ext uri="{BB962C8B-B14F-4D97-AF65-F5344CB8AC3E}">
        <p14:creationId xmlns:p14="http://schemas.microsoft.com/office/powerpoint/2010/main" val="2837358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fontScale="90000"/>
          </a:bodyPr>
          <a:lstStyle/>
          <a:p>
            <a:r>
              <a:rPr lang="en-US" dirty="0"/>
              <a:t>Read mapping accuracy with increasing divergence</a:t>
            </a:r>
          </a:p>
        </p:txBody>
      </p:sp>
      <p:pic>
        <p:nvPicPr>
          <p:cNvPr id="4" name="Picture 3">
            <a:extLst>
              <a:ext uri="{FF2B5EF4-FFF2-40B4-BE49-F238E27FC236}">
                <a16:creationId xmlns:a16="http://schemas.microsoft.com/office/drawing/2014/main" id="{96C66FA0-4A7B-F7B9-B6B4-D13B5717003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7303" y="1256194"/>
            <a:ext cx="5757491" cy="3598431"/>
          </a:xfrm>
          <a:prstGeom prst="rect">
            <a:avLst/>
          </a:prstGeom>
        </p:spPr>
      </p:pic>
      <p:sp>
        <p:nvSpPr>
          <p:cNvPr id="3" name="Rectangle 2">
            <a:extLst>
              <a:ext uri="{FF2B5EF4-FFF2-40B4-BE49-F238E27FC236}">
                <a16:creationId xmlns:a16="http://schemas.microsoft.com/office/drawing/2014/main" id="{73812FAA-CA98-930F-D171-54EA4AA1DC50}"/>
              </a:ext>
            </a:extLst>
          </p:cNvPr>
          <p:cNvSpPr/>
          <p:nvPr/>
        </p:nvSpPr>
        <p:spPr>
          <a:xfrm>
            <a:off x="1034706" y="1427330"/>
            <a:ext cx="5140087" cy="2349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5059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fontScale="90000"/>
          </a:bodyPr>
          <a:lstStyle/>
          <a:p>
            <a:r>
              <a:rPr lang="en-US" dirty="0"/>
              <a:t>80% of reads mapped correctly at 2% divergence</a:t>
            </a:r>
          </a:p>
        </p:txBody>
      </p:sp>
      <p:pic>
        <p:nvPicPr>
          <p:cNvPr id="4" name="Picture 3">
            <a:extLst>
              <a:ext uri="{FF2B5EF4-FFF2-40B4-BE49-F238E27FC236}">
                <a16:creationId xmlns:a16="http://schemas.microsoft.com/office/drawing/2014/main" id="{96C66FA0-4A7B-F7B9-B6B4-D13B5717003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7303" y="1256194"/>
            <a:ext cx="5757490" cy="3598431"/>
          </a:xfrm>
          <a:prstGeom prst="rect">
            <a:avLst/>
          </a:prstGeom>
        </p:spPr>
      </p:pic>
      <p:sp>
        <p:nvSpPr>
          <p:cNvPr id="3" name="Rectangle 2">
            <a:extLst>
              <a:ext uri="{FF2B5EF4-FFF2-40B4-BE49-F238E27FC236}">
                <a16:creationId xmlns:a16="http://schemas.microsoft.com/office/drawing/2014/main" id="{73812FAA-CA98-930F-D171-54EA4AA1DC50}"/>
              </a:ext>
            </a:extLst>
          </p:cNvPr>
          <p:cNvSpPr/>
          <p:nvPr/>
        </p:nvSpPr>
        <p:spPr>
          <a:xfrm>
            <a:off x="1034707" y="1427330"/>
            <a:ext cx="5190028" cy="18667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50C006C-7D21-C647-1B8F-C73FD2A3E125}"/>
              </a:ext>
            </a:extLst>
          </p:cNvPr>
          <p:cNvSpPr/>
          <p:nvPr/>
        </p:nvSpPr>
        <p:spPr>
          <a:xfrm>
            <a:off x="6645017" y="1256194"/>
            <a:ext cx="2277482" cy="1015663"/>
          </a:xfrm>
          <a:prstGeom prst="roundRect">
            <a:avLst/>
          </a:prstGeom>
          <a:solidFill>
            <a:srgbClr val="D55E00"/>
          </a:solidFill>
          <a:ln>
            <a:solidFill>
              <a:srgbClr val="FF9A4D"/>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54A4DD0-829F-FD62-EB48-A57A2586B0D4}"/>
              </a:ext>
            </a:extLst>
          </p:cNvPr>
          <p:cNvSpPr txBox="1"/>
          <p:nvPr/>
        </p:nvSpPr>
        <p:spPr>
          <a:xfrm>
            <a:off x="6645018" y="1241280"/>
            <a:ext cx="2277482" cy="1015663"/>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12% of reads unmapped at 2% divergence</a:t>
            </a:r>
            <a:endParaRPr lang="en-US" sz="2400"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044511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fontScale="90000"/>
          </a:bodyPr>
          <a:lstStyle/>
          <a:p>
            <a:r>
              <a:rPr lang="en-US" dirty="0"/>
              <a:t>Only 38% of reads map correctly at 10% divergence</a:t>
            </a:r>
          </a:p>
        </p:txBody>
      </p:sp>
      <p:pic>
        <p:nvPicPr>
          <p:cNvPr id="4" name="Picture 3">
            <a:extLst>
              <a:ext uri="{FF2B5EF4-FFF2-40B4-BE49-F238E27FC236}">
                <a16:creationId xmlns:a16="http://schemas.microsoft.com/office/drawing/2014/main" id="{96C66FA0-4A7B-F7B9-B6B4-D13B5717003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7303" y="1256194"/>
            <a:ext cx="5757490" cy="3598431"/>
          </a:xfrm>
          <a:prstGeom prst="rect">
            <a:avLst/>
          </a:prstGeom>
        </p:spPr>
      </p:pic>
      <p:sp>
        <p:nvSpPr>
          <p:cNvPr id="5" name="Rectangle: Rounded Corners 4">
            <a:extLst>
              <a:ext uri="{FF2B5EF4-FFF2-40B4-BE49-F238E27FC236}">
                <a16:creationId xmlns:a16="http://schemas.microsoft.com/office/drawing/2014/main" id="{22B76410-D22E-21B3-1647-B36B723CA891}"/>
              </a:ext>
            </a:extLst>
          </p:cNvPr>
          <p:cNvSpPr/>
          <p:nvPr/>
        </p:nvSpPr>
        <p:spPr>
          <a:xfrm>
            <a:off x="6645021" y="2963575"/>
            <a:ext cx="2318006" cy="1015663"/>
          </a:xfrm>
          <a:prstGeom prst="roundRect">
            <a:avLst/>
          </a:prstGeom>
          <a:solidFill>
            <a:srgbClr val="D55E00"/>
          </a:solidFill>
          <a:ln>
            <a:solidFill>
              <a:srgbClr val="FF9A4D"/>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A564D3A-BB2C-9D24-A7A0-A96A709E59CD}"/>
              </a:ext>
            </a:extLst>
          </p:cNvPr>
          <p:cNvSpPr txBox="1"/>
          <p:nvPr/>
        </p:nvSpPr>
        <p:spPr>
          <a:xfrm>
            <a:off x="6645021" y="2948661"/>
            <a:ext cx="2318006" cy="1015663"/>
          </a:xfrm>
          <a:prstGeom prst="rect">
            <a:avLst/>
          </a:prstGeom>
          <a:noFill/>
        </p:spPr>
        <p:txBody>
          <a:bodyPr wrap="square" rtlCol="0">
            <a:spAutoFit/>
          </a:bodyPr>
          <a:lstStyle/>
          <a:p>
            <a:pPr algn="ctr"/>
            <a:r>
              <a:rPr lang="en-US" sz="2000" u="sng" dirty="0">
                <a:solidFill>
                  <a:schemeClr val="bg1"/>
                </a:solidFill>
                <a:latin typeface="Source Sans Pro" panose="020B0503030403020204" pitchFamily="34" charset="0"/>
                <a:ea typeface="Source Sans Pro" panose="020B0503030403020204" pitchFamily="34" charset="0"/>
              </a:rPr>
              <a:t>40%</a:t>
            </a:r>
            <a:r>
              <a:rPr lang="en-US" sz="2000" dirty="0">
                <a:solidFill>
                  <a:schemeClr val="bg1"/>
                </a:solidFill>
                <a:latin typeface="Source Sans Pro" panose="020B0503030403020204" pitchFamily="34" charset="0"/>
                <a:ea typeface="Source Sans Pro" panose="020B0503030403020204" pitchFamily="34" charset="0"/>
              </a:rPr>
              <a:t> of reads unmapped at 10% divergence!</a:t>
            </a:r>
            <a:endParaRPr lang="en-US" sz="2400" dirty="0">
              <a:solidFill>
                <a:schemeClr val="bg1"/>
              </a:solidFill>
              <a:latin typeface="Source Sans Pro" panose="020B0503030403020204" pitchFamily="34" charset="0"/>
              <a:ea typeface="Source Sans Pro" panose="020B0503030403020204" pitchFamily="34" charset="0"/>
            </a:endParaRPr>
          </a:p>
        </p:txBody>
      </p:sp>
      <p:sp>
        <p:nvSpPr>
          <p:cNvPr id="9" name="Rectangle: Rounded Corners 8">
            <a:extLst>
              <a:ext uri="{FF2B5EF4-FFF2-40B4-BE49-F238E27FC236}">
                <a16:creationId xmlns:a16="http://schemas.microsoft.com/office/drawing/2014/main" id="{D3C92B63-F679-A360-DA66-B8564481DB5E}"/>
              </a:ext>
            </a:extLst>
          </p:cNvPr>
          <p:cNvSpPr/>
          <p:nvPr/>
        </p:nvSpPr>
        <p:spPr>
          <a:xfrm>
            <a:off x="6645017" y="1256194"/>
            <a:ext cx="2277482" cy="1015663"/>
          </a:xfrm>
          <a:prstGeom prst="roundRect">
            <a:avLst/>
          </a:prstGeom>
          <a:solidFill>
            <a:srgbClr val="D55E00"/>
          </a:solidFill>
          <a:ln>
            <a:solidFill>
              <a:srgbClr val="FF9A4D"/>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134FB63-505F-DAAE-1EE6-3AEBD36EEF7D}"/>
              </a:ext>
            </a:extLst>
          </p:cNvPr>
          <p:cNvSpPr txBox="1"/>
          <p:nvPr/>
        </p:nvSpPr>
        <p:spPr>
          <a:xfrm>
            <a:off x="6645018" y="1241280"/>
            <a:ext cx="2277482" cy="1015663"/>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12% of reads unmapped at 2% divergence</a:t>
            </a:r>
            <a:endParaRPr lang="en-US" sz="2400"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967257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fontScale="90000"/>
          </a:bodyPr>
          <a:lstStyle/>
          <a:p>
            <a:r>
              <a:rPr lang="en-US" dirty="0"/>
              <a:t>The number of unmapped reads increases linearly with divergence</a:t>
            </a:r>
          </a:p>
        </p:txBody>
      </p:sp>
      <p:pic>
        <p:nvPicPr>
          <p:cNvPr id="4" name="Picture 3">
            <a:extLst>
              <a:ext uri="{FF2B5EF4-FFF2-40B4-BE49-F238E27FC236}">
                <a16:creationId xmlns:a16="http://schemas.microsoft.com/office/drawing/2014/main" id="{96C66FA0-4A7B-F7B9-B6B4-D13B5717003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7303" y="1256194"/>
            <a:ext cx="5757490" cy="3598431"/>
          </a:xfrm>
          <a:prstGeom prst="rect">
            <a:avLst/>
          </a:prstGeom>
        </p:spPr>
      </p:pic>
      <p:cxnSp>
        <p:nvCxnSpPr>
          <p:cNvPr id="11" name="Straight Connector 10">
            <a:extLst>
              <a:ext uri="{FF2B5EF4-FFF2-40B4-BE49-F238E27FC236}">
                <a16:creationId xmlns:a16="http://schemas.microsoft.com/office/drawing/2014/main" id="{8AED4815-94CD-58A3-CF5A-B2B9B00BD43E}"/>
              </a:ext>
            </a:extLst>
          </p:cNvPr>
          <p:cNvCxnSpPr>
            <a:cxnSpLocks/>
          </p:cNvCxnSpPr>
          <p:nvPr/>
        </p:nvCxnSpPr>
        <p:spPr>
          <a:xfrm>
            <a:off x="3191881" y="1374440"/>
            <a:ext cx="2470584" cy="2641370"/>
          </a:xfrm>
          <a:prstGeom prst="line">
            <a:avLst/>
          </a:prstGeom>
          <a:ln w="2222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1BD0C540-8BA5-A4BC-B5DB-AC326D1B269D}"/>
              </a:ext>
            </a:extLst>
          </p:cNvPr>
          <p:cNvSpPr/>
          <p:nvPr/>
        </p:nvSpPr>
        <p:spPr>
          <a:xfrm>
            <a:off x="6645021" y="2963575"/>
            <a:ext cx="2318006" cy="1015663"/>
          </a:xfrm>
          <a:prstGeom prst="roundRect">
            <a:avLst/>
          </a:prstGeom>
          <a:solidFill>
            <a:srgbClr val="D55E00"/>
          </a:solidFill>
          <a:ln>
            <a:solidFill>
              <a:srgbClr val="FF9A4D"/>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EDB1245-F613-2060-C3E6-E6A69EB5A652}"/>
              </a:ext>
            </a:extLst>
          </p:cNvPr>
          <p:cNvSpPr txBox="1"/>
          <p:nvPr/>
        </p:nvSpPr>
        <p:spPr>
          <a:xfrm>
            <a:off x="6645021" y="2948661"/>
            <a:ext cx="2318006" cy="1015663"/>
          </a:xfrm>
          <a:prstGeom prst="rect">
            <a:avLst/>
          </a:prstGeom>
          <a:noFill/>
        </p:spPr>
        <p:txBody>
          <a:bodyPr wrap="square" rtlCol="0">
            <a:spAutoFit/>
          </a:bodyPr>
          <a:lstStyle/>
          <a:p>
            <a:pPr algn="ctr"/>
            <a:r>
              <a:rPr lang="en-US" sz="2000" u="sng" dirty="0">
                <a:solidFill>
                  <a:schemeClr val="bg1"/>
                </a:solidFill>
                <a:latin typeface="Source Sans Pro" panose="020B0503030403020204" pitchFamily="34" charset="0"/>
                <a:ea typeface="Source Sans Pro" panose="020B0503030403020204" pitchFamily="34" charset="0"/>
              </a:rPr>
              <a:t>40%</a:t>
            </a:r>
            <a:r>
              <a:rPr lang="en-US" sz="2000" dirty="0">
                <a:solidFill>
                  <a:schemeClr val="bg1"/>
                </a:solidFill>
                <a:latin typeface="Source Sans Pro" panose="020B0503030403020204" pitchFamily="34" charset="0"/>
                <a:ea typeface="Source Sans Pro" panose="020B0503030403020204" pitchFamily="34" charset="0"/>
              </a:rPr>
              <a:t> of reads unmapped at 10% divergence!</a:t>
            </a:r>
            <a:endParaRPr lang="en-US" sz="2400" dirty="0">
              <a:solidFill>
                <a:schemeClr val="bg1"/>
              </a:solidFill>
              <a:latin typeface="Source Sans Pro" panose="020B0503030403020204" pitchFamily="34" charset="0"/>
              <a:ea typeface="Source Sans Pro" panose="020B0503030403020204" pitchFamily="34" charset="0"/>
            </a:endParaRPr>
          </a:p>
        </p:txBody>
      </p:sp>
      <p:sp>
        <p:nvSpPr>
          <p:cNvPr id="21" name="Rectangle: Rounded Corners 20">
            <a:extLst>
              <a:ext uri="{FF2B5EF4-FFF2-40B4-BE49-F238E27FC236}">
                <a16:creationId xmlns:a16="http://schemas.microsoft.com/office/drawing/2014/main" id="{BAD70CE8-4A00-7E29-4B40-CE80F460B414}"/>
              </a:ext>
            </a:extLst>
          </p:cNvPr>
          <p:cNvSpPr/>
          <p:nvPr/>
        </p:nvSpPr>
        <p:spPr>
          <a:xfrm>
            <a:off x="6645017" y="1256194"/>
            <a:ext cx="2277482" cy="1015663"/>
          </a:xfrm>
          <a:prstGeom prst="roundRect">
            <a:avLst/>
          </a:prstGeom>
          <a:solidFill>
            <a:srgbClr val="D55E00"/>
          </a:solidFill>
          <a:ln>
            <a:solidFill>
              <a:srgbClr val="FF9A4D"/>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7F0CDDD-2D89-319F-5976-4F21AD0D6295}"/>
              </a:ext>
            </a:extLst>
          </p:cNvPr>
          <p:cNvSpPr txBox="1"/>
          <p:nvPr/>
        </p:nvSpPr>
        <p:spPr>
          <a:xfrm>
            <a:off x="6645018" y="1241280"/>
            <a:ext cx="2277482" cy="1015663"/>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12% of reads unmapped at 2% divergence</a:t>
            </a:r>
            <a:endParaRPr lang="en-US" sz="2400"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884057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3AE288-3446-62D2-FB96-7F3F66003D98}"/>
              </a:ext>
            </a:extLst>
          </p:cNvPr>
          <p:cNvSpPr>
            <a:spLocks noGrp="1"/>
          </p:cNvSpPr>
          <p:nvPr>
            <p:ph type="title"/>
          </p:nvPr>
        </p:nvSpPr>
        <p:spPr>
          <a:xfrm>
            <a:off x="219075" y="176517"/>
            <a:ext cx="8743950" cy="857250"/>
          </a:xfrm>
        </p:spPr>
        <p:txBody>
          <a:bodyPr>
            <a:normAutofit fontScale="90000"/>
          </a:bodyPr>
          <a:lstStyle/>
          <a:p>
            <a:r>
              <a:rPr lang="en-US" dirty="0"/>
              <a:t>Genome assembly uses sequenced reads to infer the original genome sequence</a:t>
            </a:r>
          </a:p>
        </p:txBody>
      </p:sp>
      <p:pic>
        <p:nvPicPr>
          <p:cNvPr id="8" name="Picture 7">
            <a:extLst>
              <a:ext uri="{FF2B5EF4-FFF2-40B4-BE49-F238E27FC236}">
                <a16:creationId xmlns:a16="http://schemas.microsoft.com/office/drawing/2014/main" id="{0D3FDA20-B7C2-79EF-7588-2345E46D6EA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45060" y="1678110"/>
            <a:ext cx="4280687" cy="2349869"/>
          </a:xfrm>
          <a:prstGeom prst="rect">
            <a:avLst/>
          </a:prstGeom>
        </p:spPr>
      </p:pic>
      <p:sp>
        <p:nvSpPr>
          <p:cNvPr id="13" name="Rectangle: Rounded Corners 12">
            <a:extLst>
              <a:ext uri="{FF2B5EF4-FFF2-40B4-BE49-F238E27FC236}">
                <a16:creationId xmlns:a16="http://schemas.microsoft.com/office/drawing/2014/main" id="{69B65EAE-495C-F31F-5DF9-F7A879BCB213}"/>
              </a:ext>
            </a:extLst>
          </p:cNvPr>
          <p:cNvSpPr/>
          <p:nvPr/>
        </p:nvSpPr>
        <p:spPr>
          <a:xfrm>
            <a:off x="6043825" y="1202169"/>
            <a:ext cx="2047524" cy="725303"/>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CEB0ABA-A1DD-0CD4-4B08-1146A654AD05}"/>
              </a:ext>
            </a:extLst>
          </p:cNvPr>
          <p:cNvSpPr txBox="1"/>
          <p:nvPr/>
        </p:nvSpPr>
        <p:spPr>
          <a:xfrm>
            <a:off x="6072612" y="1241654"/>
            <a:ext cx="1989950" cy="646331"/>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Often the desired final product</a:t>
            </a:r>
            <a:endParaRPr lang="en-US" sz="3200"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204038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fontScale="90000"/>
          </a:bodyPr>
          <a:lstStyle/>
          <a:p>
            <a:r>
              <a:rPr lang="en-US" dirty="0"/>
              <a:t>Variant calling accuracy with increasing divergence</a:t>
            </a:r>
          </a:p>
        </p:txBody>
      </p:sp>
      <p:pic>
        <p:nvPicPr>
          <p:cNvPr id="3" name="Picture 2">
            <a:extLst>
              <a:ext uri="{FF2B5EF4-FFF2-40B4-BE49-F238E27FC236}">
                <a16:creationId xmlns:a16="http://schemas.microsoft.com/office/drawing/2014/main" id="{A61B438A-2ECA-B1FD-4865-BE8AF0BD549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7303" y="1256194"/>
            <a:ext cx="5757490" cy="3598430"/>
          </a:xfrm>
          <a:prstGeom prst="rect">
            <a:avLst/>
          </a:prstGeom>
        </p:spPr>
      </p:pic>
      <p:sp>
        <p:nvSpPr>
          <p:cNvPr id="5" name="Rectangle 4">
            <a:extLst>
              <a:ext uri="{FF2B5EF4-FFF2-40B4-BE49-F238E27FC236}">
                <a16:creationId xmlns:a16="http://schemas.microsoft.com/office/drawing/2014/main" id="{9CD55F84-2749-9632-CA65-9E4C3615C533}"/>
              </a:ext>
            </a:extLst>
          </p:cNvPr>
          <p:cNvSpPr/>
          <p:nvPr/>
        </p:nvSpPr>
        <p:spPr>
          <a:xfrm>
            <a:off x="979085" y="1427330"/>
            <a:ext cx="5190028" cy="25775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79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fontScale="90000"/>
          </a:bodyPr>
          <a:lstStyle/>
          <a:p>
            <a:r>
              <a:rPr lang="en-US" dirty="0"/>
              <a:t>Variants are increasingly missed as divergence goes up</a:t>
            </a:r>
          </a:p>
        </p:txBody>
      </p:sp>
      <p:pic>
        <p:nvPicPr>
          <p:cNvPr id="3" name="Picture 2">
            <a:extLst>
              <a:ext uri="{FF2B5EF4-FFF2-40B4-BE49-F238E27FC236}">
                <a16:creationId xmlns:a16="http://schemas.microsoft.com/office/drawing/2014/main" id="{A61B438A-2ECA-B1FD-4865-BE8AF0BD549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7304" y="1256194"/>
            <a:ext cx="5757488" cy="3598430"/>
          </a:xfrm>
          <a:prstGeom prst="rect">
            <a:avLst/>
          </a:prstGeom>
        </p:spPr>
      </p:pic>
      <p:sp>
        <p:nvSpPr>
          <p:cNvPr id="4" name="Rectangle: Rounded Corners 3">
            <a:extLst>
              <a:ext uri="{FF2B5EF4-FFF2-40B4-BE49-F238E27FC236}">
                <a16:creationId xmlns:a16="http://schemas.microsoft.com/office/drawing/2014/main" id="{E1FA0B7B-F443-1A58-9972-30B2C511049E}"/>
              </a:ext>
            </a:extLst>
          </p:cNvPr>
          <p:cNvSpPr/>
          <p:nvPr/>
        </p:nvSpPr>
        <p:spPr>
          <a:xfrm>
            <a:off x="6645016" y="1483373"/>
            <a:ext cx="2141175" cy="1308525"/>
          </a:xfrm>
          <a:prstGeom prst="roundRect">
            <a:avLst/>
          </a:prstGeom>
          <a:solidFill>
            <a:srgbClr val="E69F00"/>
          </a:solidFill>
          <a:ln>
            <a:solidFill>
              <a:srgbClr val="FFC64D"/>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B57D98-CC75-C300-CC6D-CC9A8FBBB7B4}"/>
              </a:ext>
            </a:extLst>
          </p:cNvPr>
          <p:cNvSpPr txBox="1"/>
          <p:nvPr/>
        </p:nvSpPr>
        <p:spPr>
          <a:xfrm>
            <a:off x="6645017" y="1468460"/>
            <a:ext cx="2141174" cy="1323439"/>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False negatives rise from 7% to 33% of all variants called</a:t>
            </a:r>
            <a:endParaRPr lang="en-US" sz="2400"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278463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fontScale="90000"/>
          </a:bodyPr>
          <a:lstStyle/>
          <a:p>
            <a:r>
              <a:rPr lang="en-US" dirty="0"/>
              <a:t>Variants are increasingly missed as divergence goes up</a:t>
            </a:r>
          </a:p>
        </p:txBody>
      </p:sp>
      <p:pic>
        <p:nvPicPr>
          <p:cNvPr id="3" name="Picture 2">
            <a:extLst>
              <a:ext uri="{FF2B5EF4-FFF2-40B4-BE49-F238E27FC236}">
                <a16:creationId xmlns:a16="http://schemas.microsoft.com/office/drawing/2014/main" id="{A61B438A-2ECA-B1FD-4865-BE8AF0BD549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7304" y="1256194"/>
            <a:ext cx="5757488" cy="3598430"/>
          </a:xfrm>
          <a:prstGeom prst="rect">
            <a:avLst/>
          </a:prstGeom>
        </p:spPr>
      </p:pic>
      <p:sp>
        <p:nvSpPr>
          <p:cNvPr id="4" name="Rectangle: Rounded Corners 3">
            <a:extLst>
              <a:ext uri="{FF2B5EF4-FFF2-40B4-BE49-F238E27FC236}">
                <a16:creationId xmlns:a16="http://schemas.microsoft.com/office/drawing/2014/main" id="{E1FA0B7B-F443-1A58-9972-30B2C511049E}"/>
              </a:ext>
            </a:extLst>
          </p:cNvPr>
          <p:cNvSpPr/>
          <p:nvPr/>
        </p:nvSpPr>
        <p:spPr>
          <a:xfrm>
            <a:off x="6645016" y="1483373"/>
            <a:ext cx="2141175" cy="1308525"/>
          </a:xfrm>
          <a:prstGeom prst="roundRect">
            <a:avLst/>
          </a:prstGeom>
          <a:solidFill>
            <a:srgbClr val="E69F00"/>
          </a:solidFill>
          <a:ln>
            <a:solidFill>
              <a:srgbClr val="FFC64D"/>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B57D98-CC75-C300-CC6D-CC9A8FBBB7B4}"/>
              </a:ext>
            </a:extLst>
          </p:cNvPr>
          <p:cNvSpPr txBox="1"/>
          <p:nvPr/>
        </p:nvSpPr>
        <p:spPr>
          <a:xfrm>
            <a:off x="6645017" y="1468460"/>
            <a:ext cx="2141174" cy="1323439"/>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False negatives rise from 7% to 33% of all variants called</a:t>
            </a:r>
            <a:endParaRPr lang="en-US" sz="2400" dirty="0">
              <a:solidFill>
                <a:schemeClr val="bg1"/>
              </a:solidFill>
              <a:latin typeface="Source Sans Pro" panose="020B0503030403020204" pitchFamily="34" charset="0"/>
              <a:ea typeface="Source Sans Pro" panose="020B0503030403020204" pitchFamily="34" charset="0"/>
            </a:endParaRPr>
          </a:p>
        </p:txBody>
      </p:sp>
      <p:sp>
        <p:nvSpPr>
          <p:cNvPr id="5" name="Rectangle: Rounded Corners 4">
            <a:extLst>
              <a:ext uri="{FF2B5EF4-FFF2-40B4-BE49-F238E27FC236}">
                <a16:creationId xmlns:a16="http://schemas.microsoft.com/office/drawing/2014/main" id="{86D25B08-5933-F6BD-E563-BAE7E322C1A6}"/>
              </a:ext>
            </a:extLst>
          </p:cNvPr>
          <p:cNvSpPr/>
          <p:nvPr/>
        </p:nvSpPr>
        <p:spPr>
          <a:xfrm>
            <a:off x="6645018" y="3256418"/>
            <a:ext cx="2141175" cy="1000750"/>
          </a:xfrm>
          <a:prstGeom prst="roundRect">
            <a:avLst/>
          </a:prstGeom>
          <a:solidFill>
            <a:srgbClr val="E69F00"/>
          </a:solidFill>
          <a:ln>
            <a:solidFill>
              <a:srgbClr val="FFC64D"/>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A1B1DAB-799D-8293-54EA-A21F686DE17E}"/>
              </a:ext>
            </a:extLst>
          </p:cNvPr>
          <p:cNvSpPr txBox="1"/>
          <p:nvPr/>
        </p:nvSpPr>
        <p:spPr>
          <a:xfrm>
            <a:off x="6645019" y="3241504"/>
            <a:ext cx="2141174" cy="1015663"/>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The proportion of false positives does not increase</a:t>
            </a:r>
            <a:endParaRPr lang="en-US" sz="2400"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732002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fontScale="90000"/>
          </a:bodyPr>
          <a:lstStyle/>
          <a:p>
            <a:r>
              <a:rPr lang="en-US" dirty="0"/>
              <a:t>Iterative mapping to mitigate the effects of reference bias</a:t>
            </a:r>
          </a:p>
        </p:txBody>
      </p:sp>
      <p:sp>
        <p:nvSpPr>
          <p:cNvPr id="9" name="Rectangle: Rounded Corners 8">
            <a:extLst>
              <a:ext uri="{FF2B5EF4-FFF2-40B4-BE49-F238E27FC236}">
                <a16:creationId xmlns:a16="http://schemas.microsoft.com/office/drawing/2014/main" id="{835D16D5-69F5-AA86-90DD-9CC6701BBE0C}"/>
              </a:ext>
            </a:extLst>
          </p:cNvPr>
          <p:cNvSpPr/>
          <p:nvPr/>
        </p:nvSpPr>
        <p:spPr>
          <a:xfrm>
            <a:off x="6572328" y="1489004"/>
            <a:ext cx="2241871" cy="2515922"/>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E24AED8-7547-CEF2-311C-9B07D6D35125}"/>
              </a:ext>
            </a:extLst>
          </p:cNvPr>
          <p:cNvSpPr txBox="1"/>
          <p:nvPr/>
        </p:nvSpPr>
        <p:spPr>
          <a:xfrm>
            <a:off x="6572328" y="1620559"/>
            <a:ext cx="2302704" cy="2308324"/>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However, with increasing divergence, fewer SNPs than expected are simulated </a:t>
            </a:r>
            <a:endParaRPr lang="en-US" sz="2800"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285321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44CE-46BC-7AB5-90A1-E5F41CEECE90}"/>
              </a:ext>
            </a:extLst>
          </p:cNvPr>
          <p:cNvSpPr>
            <a:spLocks noGrp="1"/>
          </p:cNvSpPr>
          <p:nvPr>
            <p:ph type="title"/>
          </p:nvPr>
        </p:nvSpPr>
        <p:spPr>
          <a:xfrm>
            <a:off x="219075" y="120252"/>
            <a:ext cx="8743950" cy="857250"/>
          </a:xfrm>
        </p:spPr>
        <p:txBody>
          <a:bodyPr>
            <a:normAutofit fontScale="90000"/>
          </a:bodyPr>
          <a:lstStyle/>
          <a:p>
            <a:r>
              <a:rPr lang="en-US" dirty="0"/>
              <a:t>Read mapping may struggle with reads that have lots of variation relative to the reference</a:t>
            </a:r>
          </a:p>
        </p:txBody>
      </p:sp>
      <p:pic>
        <p:nvPicPr>
          <p:cNvPr id="4" name="Picture 3">
            <a:extLst>
              <a:ext uri="{FF2B5EF4-FFF2-40B4-BE49-F238E27FC236}">
                <a16:creationId xmlns:a16="http://schemas.microsoft.com/office/drawing/2014/main" id="{E7804277-D998-0226-2B8D-798D837369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20389" y="1538178"/>
            <a:ext cx="5480905" cy="2882199"/>
          </a:xfrm>
          <a:prstGeom prst="rect">
            <a:avLst/>
          </a:prstGeom>
        </p:spPr>
      </p:pic>
    </p:spTree>
    <p:extLst>
      <p:ext uri="{BB962C8B-B14F-4D97-AF65-F5344CB8AC3E}">
        <p14:creationId xmlns:p14="http://schemas.microsoft.com/office/powerpoint/2010/main" val="946658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fontScale="90000"/>
          </a:bodyPr>
          <a:lstStyle/>
          <a:p>
            <a:r>
              <a:rPr lang="en-US" dirty="0"/>
              <a:t>Iterative mapping to mitigate the effects of reference bias</a:t>
            </a:r>
          </a:p>
        </p:txBody>
      </p:sp>
      <p:pic>
        <p:nvPicPr>
          <p:cNvPr id="3" name="Picture 2" descr="A close up of a map&#10;&#10;Description automatically generated">
            <a:extLst>
              <a:ext uri="{FF2B5EF4-FFF2-40B4-BE49-F238E27FC236}">
                <a16:creationId xmlns:a16="http://schemas.microsoft.com/office/drawing/2014/main" id="{233EAF77-BC9C-ECF7-F392-7F3256B31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19" y="1293463"/>
            <a:ext cx="5528249" cy="3147732"/>
          </a:xfrm>
          <a:prstGeom prst="rect">
            <a:avLst/>
          </a:prstGeom>
        </p:spPr>
      </p:pic>
      <p:sp>
        <p:nvSpPr>
          <p:cNvPr id="5" name="TextBox 4">
            <a:extLst>
              <a:ext uri="{FF2B5EF4-FFF2-40B4-BE49-F238E27FC236}">
                <a16:creationId xmlns:a16="http://schemas.microsoft.com/office/drawing/2014/main" id="{D3F35544-97B0-7915-F1A9-ACF74DE0E641}"/>
              </a:ext>
            </a:extLst>
          </p:cNvPr>
          <p:cNvSpPr txBox="1"/>
          <p:nvPr/>
        </p:nvSpPr>
        <p:spPr>
          <a:xfrm>
            <a:off x="127819" y="4700891"/>
            <a:ext cx="5368413" cy="261610"/>
          </a:xfrm>
          <a:prstGeom prst="rect">
            <a:avLst/>
          </a:prstGeom>
          <a:noFill/>
        </p:spPr>
        <p:txBody>
          <a:bodyPr wrap="square" rtlCol="0">
            <a:spAutoFit/>
          </a:bodyPr>
          <a:lstStyle/>
          <a:p>
            <a:r>
              <a:rPr lang="en-US" sz="1100" i="1" dirty="0">
                <a:solidFill>
                  <a:schemeClr val="bg1">
                    <a:lumMod val="65000"/>
                  </a:schemeClr>
                </a:solidFill>
              </a:rPr>
              <a:t>Source: Sarver et al. 2017, GBE</a:t>
            </a:r>
            <a:endParaRPr lang="en-US" i="1" dirty="0">
              <a:solidFill>
                <a:schemeClr val="bg1">
                  <a:lumMod val="65000"/>
                </a:schemeClr>
              </a:solidFill>
            </a:endParaRPr>
          </a:p>
        </p:txBody>
      </p:sp>
      <p:pic>
        <p:nvPicPr>
          <p:cNvPr id="7" name="Picture 6" descr="A picture containing clock, green, digital clock, rectangle&#10;&#10;Description automatically generated">
            <a:extLst>
              <a:ext uri="{FF2B5EF4-FFF2-40B4-BE49-F238E27FC236}">
                <a16:creationId xmlns:a16="http://schemas.microsoft.com/office/drawing/2014/main" id="{AE898014-68D9-E819-0D41-7C05E4263A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2328" y="2380065"/>
            <a:ext cx="3050697" cy="974528"/>
          </a:xfrm>
          <a:prstGeom prst="rect">
            <a:avLst/>
          </a:prstGeom>
        </p:spPr>
      </p:pic>
    </p:spTree>
    <p:extLst>
      <p:ext uri="{BB962C8B-B14F-4D97-AF65-F5344CB8AC3E}">
        <p14:creationId xmlns:p14="http://schemas.microsoft.com/office/powerpoint/2010/main" val="5238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6783-D51E-FFA8-F08A-CCF72550A0D8}"/>
              </a:ext>
            </a:extLst>
          </p:cNvPr>
          <p:cNvSpPr>
            <a:spLocks noGrp="1"/>
          </p:cNvSpPr>
          <p:nvPr>
            <p:ph type="title"/>
          </p:nvPr>
        </p:nvSpPr>
        <p:spPr>
          <a:xfrm>
            <a:off x="5648241" y="0"/>
            <a:ext cx="3495759" cy="857250"/>
          </a:xfrm>
        </p:spPr>
        <p:txBody>
          <a:bodyPr>
            <a:normAutofit/>
          </a:bodyPr>
          <a:lstStyle/>
          <a:p>
            <a:r>
              <a:rPr lang="en-US" dirty="0"/>
              <a:t>Read simulations</a:t>
            </a:r>
          </a:p>
        </p:txBody>
      </p:sp>
      <p:pic>
        <p:nvPicPr>
          <p:cNvPr id="5" name="Picture 4" descr="A picture containing text, screenshot, font, design&#10;&#10;Description automatically generated">
            <a:extLst>
              <a:ext uri="{FF2B5EF4-FFF2-40B4-BE49-F238E27FC236}">
                <a16:creationId xmlns:a16="http://schemas.microsoft.com/office/drawing/2014/main" id="{44FAC90C-4AF9-201C-B04F-1DFB57D8B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268" y="261298"/>
            <a:ext cx="2195409" cy="4620904"/>
          </a:xfrm>
          <a:prstGeom prst="rect">
            <a:avLst/>
          </a:prstGeom>
          <a:ln>
            <a:noFill/>
          </a:ln>
        </p:spPr>
      </p:pic>
      <p:sp>
        <p:nvSpPr>
          <p:cNvPr id="6" name="TextBox 5">
            <a:extLst>
              <a:ext uri="{FF2B5EF4-FFF2-40B4-BE49-F238E27FC236}">
                <a16:creationId xmlns:a16="http://schemas.microsoft.com/office/drawing/2014/main" id="{E12DF0AC-5C30-1CAD-49CA-6B45C1CC06B8}"/>
              </a:ext>
            </a:extLst>
          </p:cNvPr>
          <p:cNvSpPr txBox="1"/>
          <p:nvPr/>
        </p:nvSpPr>
        <p:spPr>
          <a:xfrm>
            <a:off x="2856499" y="396443"/>
            <a:ext cx="2727016"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0.02, 0.04, 0.06, 0.08, 0.10</a:t>
            </a:r>
          </a:p>
        </p:txBody>
      </p:sp>
      <p:sp>
        <p:nvSpPr>
          <p:cNvPr id="7" name="TextBox 6">
            <a:extLst>
              <a:ext uri="{FF2B5EF4-FFF2-40B4-BE49-F238E27FC236}">
                <a16:creationId xmlns:a16="http://schemas.microsoft.com/office/drawing/2014/main" id="{C569A07F-1055-1284-6D39-3EC81C8C5934}"/>
              </a:ext>
            </a:extLst>
          </p:cNvPr>
          <p:cNvSpPr txBox="1"/>
          <p:nvPr/>
        </p:nvSpPr>
        <p:spPr>
          <a:xfrm>
            <a:off x="2856499" y="1608899"/>
            <a:ext cx="2727016" cy="646331"/>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30X coverage, </a:t>
            </a:r>
          </a:p>
          <a:p>
            <a:pPr algn="l"/>
            <a:r>
              <a:rPr lang="en-US" dirty="0">
                <a:latin typeface="Source Sans Pro" panose="020B0503030403020204" pitchFamily="34" charset="0"/>
                <a:ea typeface="Source Sans Pro" panose="020B0503030403020204" pitchFamily="34" charset="0"/>
              </a:rPr>
              <a:t>0.005 heterozygosity</a:t>
            </a:r>
          </a:p>
        </p:txBody>
      </p:sp>
      <p:sp>
        <p:nvSpPr>
          <p:cNvPr id="8" name="TextBox 7">
            <a:extLst>
              <a:ext uri="{FF2B5EF4-FFF2-40B4-BE49-F238E27FC236}">
                <a16:creationId xmlns:a16="http://schemas.microsoft.com/office/drawing/2014/main" id="{E66674F6-0AC3-3F98-9499-F5248405054F}"/>
              </a:ext>
            </a:extLst>
          </p:cNvPr>
          <p:cNvSpPr txBox="1"/>
          <p:nvPr/>
        </p:nvSpPr>
        <p:spPr>
          <a:xfrm>
            <a:off x="2856499" y="3025006"/>
            <a:ext cx="2727016"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BWA, GATK</a:t>
            </a:r>
          </a:p>
        </p:txBody>
      </p:sp>
    </p:spTree>
    <p:extLst>
      <p:ext uri="{BB962C8B-B14F-4D97-AF65-F5344CB8AC3E}">
        <p14:creationId xmlns:p14="http://schemas.microsoft.com/office/powerpoint/2010/main" val="705321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AB5AB-FED5-A518-E967-0A5DD176D1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269" y="261298"/>
            <a:ext cx="8043463" cy="4609928"/>
          </a:xfrm>
          <a:prstGeom prst="rect">
            <a:avLst/>
          </a:prstGeom>
          <a:ln>
            <a:noFill/>
          </a:ln>
        </p:spPr>
      </p:pic>
      <p:sp>
        <p:nvSpPr>
          <p:cNvPr id="2" name="Title 1">
            <a:extLst>
              <a:ext uri="{FF2B5EF4-FFF2-40B4-BE49-F238E27FC236}">
                <a16:creationId xmlns:a16="http://schemas.microsoft.com/office/drawing/2014/main" id="{12976783-D51E-FFA8-F08A-CCF72550A0D8}"/>
              </a:ext>
            </a:extLst>
          </p:cNvPr>
          <p:cNvSpPr>
            <a:spLocks noGrp="1"/>
          </p:cNvSpPr>
          <p:nvPr>
            <p:ph type="title"/>
          </p:nvPr>
        </p:nvSpPr>
        <p:spPr>
          <a:xfrm>
            <a:off x="5648241" y="169931"/>
            <a:ext cx="3495759" cy="1608899"/>
          </a:xfrm>
        </p:spPr>
        <p:txBody>
          <a:bodyPr>
            <a:noAutofit/>
          </a:bodyPr>
          <a:lstStyle/>
          <a:p>
            <a:r>
              <a:rPr lang="en-US" dirty="0"/>
              <a:t>Read simulations with iterative mapping</a:t>
            </a:r>
          </a:p>
        </p:txBody>
      </p:sp>
      <p:sp>
        <p:nvSpPr>
          <p:cNvPr id="6" name="TextBox 5">
            <a:extLst>
              <a:ext uri="{FF2B5EF4-FFF2-40B4-BE49-F238E27FC236}">
                <a16:creationId xmlns:a16="http://schemas.microsoft.com/office/drawing/2014/main" id="{E12DF0AC-5C30-1CAD-49CA-6B45C1CC06B8}"/>
              </a:ext>
            </a:extLst>
          </p:cNvPr>
          <p:cNvSpPr txBox="1"/>
          <p:nvPr/>
        </p:nvSpPr>
        <p:spPr>
          <a:xfrm>
            <a:off x="2856499" y="396443"/>
            <a:ext cx="2727016"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0.02, 0.04, 0.06, 0.08, 0.10</a:t>
            </a:r>
          </a:p>
        </p:txBody>
      </p:sp>
      <p:sp>
        <p:nvSpPr>
          <p:cNvPr id="7" name="TextBox 6">
            <a:extLst>
              <a:ext uri="{FF2B5EF4-FFF2-40B4-BE49-F238E27FC236}">
                <a16:creationId xmlns:a16="http://schemas.microsoft.com/office/drawing/2014/main" id="{C569A07F-1055-1284-6D39-3EC81C8C5934}"/>
              </a:ext>
            </a:extLst>
          </p:cNvPr>
          <p:cNvSpPr txBox="1"/>
          <p:nvPr/>
        </p:nvSpPr>
        <p:spPr>
          <a:xfrm>
            <a:off x="2856499" y="1608899"/>
            <a:ext cx="2727016" cy="646331"/>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30X coverage, </a:t>
            </a:r>
          </a:p>
          <a:p>
            <a:pPr algn="l"/>
            <a:r>
              <a:rPr lang="en-US" dirty="0">
                <a:latin typeface="Source Sans Pro" panose="020B0503030403020204" pitchFamily="34" charset="0"/>
                <a:ea typeface="Source Sans Pro" panose="020B0503030403020204" pitchFamily="34" charset="0"/>
              </a:rPr>
              <a:t>0.005 heterozygosity</a:t>
            </a:r>
          </a:p>
        </p:txBody>
      </p:sp>
      <p:sp>
        <p:nvSpPr>
          <p:cNvPr id="8" name="TextBox 7">
            <a:extLst>
              <a:ext uri="{FF2B5EF4-FFF2-40B4-BE49-F238E27FC236}">
                <a16:creationId xmlns:a16="http://schemas.microsoft.com/office/drawing/2014/main" id="{E66674F6-0AC3-3F98-9499-F5248405054F}"/>
              </a:ext>
            </a:extLst>
          </p:cNvPr>
          <p:cNvSpPr txBox="1"/>
          <p:nvPr/>
        </p:nvSpPr>
        <p:spPr>
          <a:xfrm>
            <a:off x="2856499" y="3025006"/>
            <a:ext cx="2727016"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BWA, GATK</a:t>
            </a:r>
          </a:p>
        </p:txBody>
      </p:sp>
      <p:sp>
        <p:nvSpPr>
          <p:cNvPr id="4" name="TextBox 3">
            <a:extLst>
              <a:ext uri="{FF2B5EF4-FFF2-40B4-BE49-F238E27FC236}">
                <a16:creationId xmlns:a16="http://schemas.microsoft.com/office/drawing/2014/main" id="{57DD0213-DB77-4EA7-FFB8-D1D0BF485FA6}"/>
              </a:ext>
            </a:extLst>
          </p:cNvPr>
          <p:cNvSpPr txBox="1"/>
          <p:nvPr/>
        </p:nvSpPr>
        <p:spPr>
          <a:xfrm>
            <a:off x="1196283" y="4821705"/>
            <a:ext cx="1012843" cy="369332"/>
          </a:xfrm>
          <a:prstGeom prst="rect">
            <a:avLst/>
          </a:prstGeom>
          <a:noFill/>
        </p:spPr>
        <p:txBody>
          <a:bodyPr wrap="square" rtlCol="0">
            <a:spAutoFit/>
          </a:bodyPr>
          <a:lstStyle/>
          <a:p>
            <a:pPr algn="l"/>
            <a:r>
              <a:rPr lang="en-US" dirty="0" err="1">
                <a:latin typeface="Source Sans Pro" panose="020B0503030403020204" pitchFamily="34" charset="0"/>
                <a:ea typeface="Source Sans Pro" panose="020B0503030403020204" pitchFamily="34" charset="0"/>
              </a:rPr>
              <a:t>bcftools</a:t>
            </a:r>
            <a:endParaRPr lang="en-US" dirty="0">
              <a:latin typeface="Source Sans Pro" panose="020B0503030403020204" pitchFamily="34" charset="0"/>
              <a:ea typeface="Source Sans Pro" panose="020B0503030403020204" pitchFamily="34" charset="0"/>
            </a:endParaRPr>
          </a:p>
        </p:txBody>
      </p:sp>
      <p:sp>
        <p:nvSpPr>
          <p:cNvPr id="9" name="TextBox 8">
            <a:extLst>
              <a:ext uri="{FF2B5EF4-FFF2-40B4-BE49-F238E27FC236}">
                <a16:creationId xmlns:a16="http://schemas.microsoft.com/office/drawing/2014/main" id="{D8E68ABD-ABB3-D6E9-B915-3B163375409E}"/>
              </a:ext>
            </a:extLst>
          </p:cNvPr>
          <p:cNvSpPr txBox="1"/>
          <p:nvPr/>
        </p:nvSpPr>
        <p:spPr>
          <a:xfrm>
            <a:off x="3388205" y="4820557"/>
            <a:ext cx="2367590"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BWA, GATK, minimap2</a:t>
            </a:r>
          </a:p>
        </p:txBody>
      </p:sp>
    </p:spTree>
    <p:extLst>
      <p:ext uri="{BB962C8B-B14F-4D97-AF65-F5344CB8AC3E}">
        <p14:creationId xmlns:p14="http://schemas.microsoft.com/office/powerpoint/2010/main" val="2462697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F14950-1CA5-7290-87C4-837E720DB39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802931"/>
            <a:ext cx="6662483" cy="4164052"/>
          </a:xfrm>
          <a:prstGeom prst="rect">
            <a:avLst/>
          </a:prstGeom>
        </p:spPr>
      </p:pic>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fontScale="90000"/>
          </a:bodyPr>
          <a:lstStyle/>
          <a:p>
            <a:r>
              <a:rPr lang="en-US" dirty="0"/>
              <a:t>One extra iteration of mapping increases correctly mapped reads at high levels of divergence</a:t>
            </a:r>
          </a:p>
        </p:txBody>
      </p:sp>
      <p:sp>
        <p:nvSpPr>
          <p:cNvPr id="9" name="Rectangle: Rounded Corners 8">
            <a:extLst>
              <a:ext uri="{FF2B5EF4-FFF2-40B4-BE49-F238E27FC236}">
                <a16:creationId xmlns:a16="http://schemas.microsoft.com/office/drawing/2014/main" id="{835D16D5-69F5-AA86-90DD-9CC6701BBE0C}"/>
              </a:ext>
            </a:extLst>
          </p:cNvPr>
          <p:cNvSpPr/>
          <p:nvPr/>
        </p:nvSpPr>
        <p:spPr>
          <a:xfrm>
            <a:off x="6721154" y="1489004"/>
            <a:ext cx="2241871" cy="2515922"/>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E24AED8-7547-CEF2-311C-9B07D6D35125}"/>
              </a:ext>
            </a:extLst>
          </p:cNvPr>
          <p:cNvSpPr txBox="1"/>
          <p:nvPr/>
        </p:nvSpPr>
        <p:spPr>
          <a:xfrm>
            <a:off x="6721154" y="1620559"/>
            <a:ext cx="2302704" cy="2308324"/>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However, with increasing divergence, fewer SNPs than expected are simulated </a:t>
            </a:r>
            <a:endParaRPr lang="en-US" sz="2800"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811606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F14950-1CA5-7290-87C4-837E720DB39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802931"/>
            <a:ext cx="6662483" cy="4164051"/>
          </a:xfrm>
          <a:prstGeom prst="rect">
            <a:avLst/>
          </a:prstGeom>
        </p:spPr>
      </p:pic>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a:bodyPr>
          <a:lstStyle/>
          <a:p>
            <a:r>
              <a:rPr lang="en-US" dirty="0"/>
              <a:t>And also results in fewer missed variants</a:t>
            </a:r>
          </a:p>
        </p:txBody>
      </p:sp>
      <p:sp>
        <p:nvSpPr>
          <p:cNvPr id="9" name="Rectangle: Rounded Corners 8">
            <a:extLst>
              <a:ext uri="{FF2B5EF4-FFF2-40B4-BE49-F238E27FC236}">
                <a16:creationId xmlns:a16="http://schemas.microsoft.com/office/drawing/2014/main" id="{835D16D5-69F5-AA86-90DD-9CC6701BBE0C}"/>
              </a:ext>
            </a:extLst>
          </p:cNvPr>
          <p:cNvSpPr/>
          <p:nvPr/>
        </p:nvSpPr>
        <p:spPr>
          <a:xfrm>
            <a:off x="6721154" y="1489004"/>
            <a:ext cx="2241871" cy="2515922"/>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E24AED8-7547-CEF2-311C-9B07D6D35125}"/>
              </a:ext>
            </a:extLst>
          </p:cNvPr>
          <p:cNvSpPr txBox="1"/>
          <p:nvPr/>
        </p:nvSpPr>
        <p:spPr>
          <a:xfrm>
            <a:off x="6721154" y="1620559"/>
            <a:ext cx="2302704" cy="2308324"/>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However, with increasing divergence, fewer SNPs than expected are simulated </a:t>
            </a:r>
            <a:endParaRPr lang="en-US" sz="2800"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4168262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3AE288-3446-62D2-FB96-7F3F66003D98}"/>
              </a:ext>
            </a:extLst>
          </p:cNvPr>
          <p:cNvSpPr>
            <a:spLocks noGrp="1"/>
          </p:cNvSpPr>
          <p:nvPr>
            <p:ph type="title"/>
          </p:nvPr>
        </p:nvSpPr>
        <p:spPr>
          <a:xfrm>
            <a:off x="219075" y="176517"/>
            <a:ext cx="8743950" cy="857250"/>
          </a:xfrm>
        </p:spPr>
        <p:txBody>
          <a:bodyPr>
            <a:normAutofit fontScale="90000"/>
          </a:bodyPr>
          <a:lstStyle/>
          <a:p>
            <a:r>
              <a:rPr lang="en-US" dirty="0"/>
              <a:t>Genome assembly uses sequenced reads to infer the original genome sequence</a:t>
            </a:r>
          </a:p>
        </p:txBody>
      </p:sp>
      <p:pic>
        <p:nvPicPr>
          <p:cNvPr id="13" name="Picture 12">
            <a:extLst>
              <a:ext uri="{FF2B5EF4-FFF2-40B4-BE49-F238E27FC236}">
                <a16:creationId xmlns:a16="http://schemas.microsoft.com/office/drawing/2014/main" id="{FEC5512F-5B46-E3BD-758E-688F1C8693FB}"/>
              </a:ext>
            </a:extLst>
          </p:cNvPr>
          <p:cNvPicPr>
            <a:picLocks noChangeAspect="1"/>
          </p:cNvPicPr>
          <p:nvPr/>
        </p:nvPicPr>
        <p:blipFill>
          <a:blip r:embed="rId3"/>
          <a:stretch>
            <a:fillRect/>
          </a:stretch>
        </p:blipFill>
        <p:spPr>
          <a:xfrm>
            <a:off x="1060146" y="1315457"/>
            <a:ext cx="3912759" cy="3507396"/>
          </a:xfrm>
          <a:prstGeom prst="rect">
            <a:avLst/>
          </a:prstGeom>
        </p:spPr>
      </p:pic>
      <p:sp>
        <p:nvSpPr>
          <p:cNvPr id="14" name="TextBox 13">
            <a:extLst>
              <a:ext uri="{FF2B5EF4-FFF2-40B4-BE49-F238E27FC236}">
                <a16:creationId xmlns:a16="http://schemas.microsoft.com/office/drawing/2014/main" id="{BAEF2F87-77F1-9BD2-C414-D682DC51EA15}"/>
              </a:ext>
            </a:extLst>
          </p:cNvPr>
          <p:cNvSpPr txBox="1"/>
          <p:nvPr/>
        </p:nvSpPr>
        <p:spPr>
          <a:xfrm>
            <a:off x="219075" y="4836178"/>
            <a:ext cx="2168075" cy="261610"/>
          </a:xfrm>
          <a:prstGeom prst="rect">
            <a:avLst/>
          </a:prstGeom>
          <a:noFill/>
        </p:spPr>
        <p:txBody>
          <a:bodyPr wrap="square" rtlCol="0">
            <a:spAutoFit/>
          </a:bodyPr>
          <a:lstStyle/>
          <a:p>
            <a:r>
              <a:rPr lang="en-US" sz="1100" b="1" i="1" dirty="0">
                <a:solidFill>
                  <a:schemeClr val="bg1">
                    <a:lumMod val="50000"/>
                  </a:schemeClr>
                </a:solidFill>
              </a:rPr>
              <a:t>Source: </a:t>
            </a:r>
            <a:r>
              <a:rPr lang="en-US" sz="1100" b="1" i="1" dirty="0" err="1">
                <a:solidFill>
                  <a:schemeClr val="bg1">
                    <a:lumMod val="50000"/>
                  </a:schemeClr>
                </a:solidFill>
              </a:rPr>
              <a:t>Hotaling</a:t>
            </a:r>
            <a:r>
              <a:rPr lang="en-US" sz="1100" b="1" i="1" dirty="0">
                <a:solidFill>
                  <a:schemeClr val="bg1">
                    <a:lumMod val="50000"/>
                  </a:schemeClr>
                </a:solidFill>
              </a:rPr>
              <a:t> et al. 2021, PNAS</a:t>
            </a:r>
            <a:endParaRPr lang="en-US" b="1" i="1" dirty="0">
              <a:solidFill>
                <a:schemeClr val="bg1">
                  <a:lumMod val="50000"/>
                </a:schemeClr>
              </a:solidFill>
            </a:endParaRPr>
          </a:p>
        </p:txBody>
      </p:sp>
      <p:sp>
        <p:nvSpPr>
          <p:cNvPr id="15" name="Rectangle: Rounded Corners 14">
            <a:extLst>
              <a:ext uri="{FF2B5EF4-FFF2-40B4-BE49-F238E27FC236}">
                <a16:creationId xmlns:a16="http://schemas.microsoft.com/office/drawing/2014/main" id="{C0841695-BB11-12C3-FFA7-C1B8C0F9BCCC}"/>
              </a:ext>
            </a:extLst>
          </p:cNvPr>
          <p:cNvSpPr/>
          <p:nvPr/>
        </p:nvSpPr>
        <p:spPr>
          <a:xfrm>
            <a:off x="6043825" y="1202169"/>
            <a:ext cx="2047524" cy="725303"/>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1B68B0-738B-C7FA-6BF2-76C077BB3676}"/>
              </a:ext>
            </a:extLst>
          </p:cNvPr>
          <p:cNvSpPr txBox="1"/>
          <p:nvPr/>
        </p:nvSpPr>
        <p:spPr>
          <a:xfrm>
            <a:off x="6072612" y="1241654"/>
            <a:ext cx="1989950" cy="646331"/>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Often the desired final product</a:t>
            </a:r>
            <a:endParaRPr lang="en-US" sz="3200" dirty="0">
              <a:solidFill>
                <a:schemeClr val="bg1"/>
              </a:solidFill>
              <a:latin typeface="Source Sans Pro" panose="020B0503030403020204" pitchFamily="34" charset="0"/>
              <a:ea typeface="Source Sans Pro" panose="020B0503030403020204" pitchFamily="34" charset="0"/>
            </a:endParaRPr>
          </a:p>
        </p:txBody>
      </p:sp>
      <p:sp>
        <p:nvSpPr>
          <p:cNvPr id="17" name="Rectangle: Rounded Corners 16">
            <a:extLst>
              <a:ext uri="{FF2B5EF4-FFF2-40B4-BE49-F238E27FC236}">
                <a16:creationId xmlns:a16="http://schemas.microsoft.com/office/drawing/2014/main" id="{50EAF9E6-EB89-B35A-2611-3952E14D0732}"/>
              </a:ext>
            </a:extLst>
          </p:cNvPr>
          <p:cNvSpPr/>
          <p:nvPr/>
        </p:nvSpPr>
        <p:spPr>
          <a:xfrm>
            <a:off x="6043825" y="2366073"/>
            <a:ext cx="2047524" cy="725303"/>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E5219EE-3F0F-C3F7-841D-8742FC2776E2}"/>
              </a:ext>
            </a:extLst>
          </p:cNvPr>
          <p:cNvSpPr txBox="1"/>
          <p:nvPr/>
        </p:nvSpPr>
        <p:spPr>
          <a:xfrm>
            <a:off x="6072612" y="2405558"/>
            <a:ext cx="1989950" cy="646331"/>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Becoming easier to achieve</a:t>
            </a:r>
            <a:endParaRPr lang="en-US" sz="3200"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7019971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fontScale="90000"/>
          </a:bodyPr>
          <a:lstStyle/>
          <a:p>
            <a:r>
              <a:rPr lang="en-US" dirty="0"/>
              <a:t>One iteration of mapping makes up for some of the missed variation, but not all</a:t>
            </a:r>
          </a:p>
        </p:txBody>
      </p:sp>
      <p:sp>
        <p:nvSpPr>
          <p:cNvPr id="9" name="Rectangle: Rounded Corners 8">
            <a:extLst>
              <a:ext uri="{FF2B5EF4-FFF2-40B4-BE49-F238E27FC236}">
                <a16:creationId xmlns:a16="http://schemas.microsoft.com/office/drawing/2014/main" id="{835D16D5-69F5-AA86-90DD-9CC6701BBE0C}"/>
              </a:ext>
            </a:extLst>
          </p:cNvPr>
          <p:cNvSpPr/>
          <p:nvPr/>
        </p:nvSpPr>
        <p:spPr>
          <a:xfrm>
            <a:off x="6721154" y="1489004"/>
            <a:ext cx="2241871" cy="2515922"/>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E24AED8-7547-CEF2-311C-9B07D6D35125}"/>
              </a:ext>
            </a:extLst>
          </p:cNvPr>
          <p:cNvSpPr txBox="1"/>
          <p:nvPr/>
        </p:nvSpPr>
        <p:spPr>
          <a:xfrm>
            <a:off x="6721154" y="1620559"/>
            <a:ext cx="2302704" cy="2308324"/>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However, with increasing divergence, fewer SNPs than expected are simulated </a:t>
            </a:r>
            <a:endParaRPr lang="en-US" sz="2800" dirty="0">
              <a:solidFill>
                <a:schemeClr val="bg1"/>
              </a:solidFill>
              <a:latin typeface="Source Sans Pro" panose="020B0503030403020204" pitchFamily="34" charset="0"/>
              <a:ea typeface="Source Sans Pro" panose="020B0503030403020204" pitchFamily="34" charset="0"/>
            </a:endParaRPr>
          </a:p>
        </p:txBody>
      </p:sp>
      <p:pic>
        <p:nvPicPr>
          <p:cNvPr id="4" name="Picture 3">
            <a:extLst>
              <a:ext uri="{FF2B5EF4-FFF2-40B4-BE49-F238E27FC236}">
                <a16:creationId xmlns:a16="http://schemas.microsoft.com/office/drawing/2014/main" id="{E0050FEE-D93B-CCE2-0FFF-47493212641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48236" y="1078539"/>
            <a:ext cx="4674022" cy="3895019"/>
          </a:xfrm>
          <a:prstGeom prst="rect">
            <a:avLst/>
          </a:prstGeom>
        </p:spPr>
      </p:pic>
    </p:spTree>
    <p:extLst>
      <p:ext uri="{BB962C8B-B14F-4D97-AF65-F5344CB8AC3E}">
        <p14:creationId xmlns:p14="http://schemas.microsoft.com/office/powerpoint/2010/main" val="118798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F14950-1CA5-7290-87C4-837E720DB39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802931"/>
            <a:ext cx="6662482" cy="4164051"/>
          </a:xfrm>
          <a:prstGeom prst="rect">
            <a:avLst/>
          </a:prstGeom>
        </p:spPr>
      </p:pic>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a:bodyPr>
          <a:lstStyle/>
          <a:p>
            <a:r>
              <a:rPr lang="en-US" dirty="0"/>
              <a:t>And also results in fewer missed variants</a:t>
            </a:r>
          </a:p>
        </p:txBody>
      </p:sp>
      <p:sp>
        <p:nvSpPr>
          <p:cNvPr id="9" name="Rectangle: Rounded Corners 8">
            <a:extLst>
              <a:ext uri="{FF2B5EF4-FFF2-40B4-BE49-F238E27FC236}">
                <a16:creationId xmlns:a16="http://schemas.microsoft.com/office/drawing/2014/main" id="{835D16D5-69F5-AA86-90DD-9CC6701BBE0C}"/>
              </a:ext>
            </a:extLst>
          </p:cNvPr>
          <p:cNvSpPr/>
          <p:nvPr/>
        </p:nvSpPr>
        <p:spPr>
          <a:xfrm>
            <a:off x="6721154" y="1489004"/>
            <a:ext cx="2241871" cy="2515922"/>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E24AED8-7547-CEF2-311C-9B07D6D35125}"/>
              </a:ext>
            </a:extLst>
          </p:cNvPr>
          <p:cNvSpPr txBox="1"/>
          <p:nvPr/>
        </p:nvSpPr>
        <p:spPr>
          <a:xfrm>
            <a:off x="6721154" y="1620559"/>
            <a:ext cx="2302704" cy="2308324"/>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However, with increasing divergence, fewer SNPs than expected are simulated </a:t>
            </a:r>
            <a:endParaRPr lang="en-US" sz="2800"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9788510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3DD09-072F-B97E-1335-4DC2BF446F16}"/>
              </a:ext>
            </a:extLst>
          </p:cNvPr>
          <p:cNvSpPr>
            <a:spLocks noGrp="1"/>
          </p:cNvSpPr>
          <p:nvPr>
            <p:ph type="title"/>
          </p:nvPr>
        </p:nvSpPr>
        <p:spPr/>
        <p:txBody>
          <a:bodyPr>
            <a:normAutofit fontScale="90000"/>
          </a:bodyPr>
          <a:lstStyle/>
          <a:p>
            <a:r>
              <a:rPr lang="en-US" dirty="0"/>
              <a:t>We show that an extra iteration of mapping might help at higher levels of divergence</a:t>
            </a:r>
          </a:p>
        </p:txBody>
      </p:sp>
      <p:sp>
        <p:nvSpPr>
          <p:cNvPr id="3" name="Content Placeholder 2">
            <a:extLst>
              <a:ext uri="{FF2B5EF4-FFF2-40B4-BE49-F238E27FC236}">
                <a16:creationId xmlns:a16="http://schemas.microsoft.com/office/drawing/2014/main" id="{F0D44553-CB6E-F14A-0E8F-D0124BE40D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442121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D7DB-0750-DCEF-149E-1657D35F9038}"/>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157584B8-65EB-6A4B-5665-209F7FCF0E1F}"/>
              </a:ext>
            </a:extLst>
          </p:cNvPr>
          <p:cNvSpPr>
            <a:spLocks noGrp="1"/>
          </p:cNvSpPr>
          <p:nvPr>
            <p:ph idx="1"/>
          </p:nvPr>
        </p:nvSpPr>
        <p:spPr/>
        <p:txBody>
          <a:bodyPr/>
          <a:lstStyle/>
          <a:p>
            <a:r>
              <a:rPr lang="en-US" dirty="0"/>
              <a:t>Long reads and mappers</a:t>
            </a:r>
          </a:p>
          <a:p>
            <a:r>
              <a:rPr lang="en-US" dirty="0"/>
              <a:t>Where are the false negatives (genes, repeats, etc.)?</a:t>
            </a:r>
          </a:p>
          <a:p>
            <a:r>
              <a:rPr lang="en-US" dirty="0"/>
              <a:t>Heterozygosity? Coverage? How do these things affect everything?</a:t>
            </a:r>
          </a:p>
        </p:txBody>
      </p:sp>
    </p:spTree>
    <p:extLst>
      <p:ext uri="{BB962C8B-B14F-4D97-AF65-F5344CB8AC3E}">
        <p14:creationId xmlns:p14="http://schemas.microsoft.com/office/powerpoint/2010/main" val="14429839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69F0455-EB1D-45AA-96E9-012D537D62FF}"/>
              </a:ext>
            </a:extLst>
          </p:cNvPr>
          <p:cNvGrpSpPr/>
          <p:nvPr/>
        </p:nvGrpSpPr>
        <p:grpSpPr>
          <a:xfrm>
            <a:off x="308473" y="393308"/>
            <a:ext cx="2916736" cy="3988289"/>
            <a:chOff x="5686012" y="482205"/>
            <a:chExt cx="1930503" cy="3988289"/>
          </a:xfrm>
        </p:grpSpPr>
        <p:cxnSp>
          <p:nvCxnSpPr>
            <p:cNvPr id="33" name="Straight Connector 32">
              <a:extLst>
                <a:ext uri="{FF2B5EF4-FFF2-40B4-BE49-F238E27FC236}">
                  <a16:creationId xmlns:a16="http://schemas.microsoft.com/office/drawing/2014/main" id="{36CB192B-039C-4F5F-9CEC-1452A83D5F3E}"/>
                </a:ext>
              </a:extLst>
            </p:cNvPr>
            <p:cNvCxnSpPr>
              <a:cxnSpLocks/>
            </p:cNvCxnSpPr>
            <p:nvPr/>
          </p:nvCxnSpPr>
          <p:spPr>
            <a:xfrm flipH="1">
              <a:off x="5686012" y="482205"/>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522BC6-F02D-4C4E-8961-E7E4B5E6C1EA}"/>
                </a:ext>
              </a:extLst>
            </p:cNvPr>
            <p:cNvCxnSpPr>
              <a:cxnSpLocks/>
            </p:cNvCxnSpPr>
            <p:nvPr/>
          </p:nvCxnSpPr>
          <p:spPr>
            <a:xfrm flipH="1" flipV="1">
              <a:off x="5686012" y="2476349"/>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1B3283B-E3FA-4BD9-AB65-DFED7EBC33C2}"/>
                </a:ext>
              </a:extLst>
            </p:cNvPr>
            <p:cNvCxnSpPr>
              <a:cxnSpLocks/>
            </p:cNvCxnSpPr>
            <p:nvPr/>
          </p:nvCxnSpPr>
          <p:spPr>
            <a:xfrm flipH="1">
              <a:off x="7126752" y="3465604"/>
              <a:ext cx="470261" cy="490781"/>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8B1E45-A3F2-4548-A5D9-37BD223C2ED4}"/>
                </a:ext>
              </a:extLst>
            </p:cNvPr>
            <p:cNvCxnSpPr>
              <a:cxnSpLocks/>
            </p:cNvCxnSpPr>
            <p:nvPr/>
          </p:nvCxnSpPr>
          <p:spPr>
            <a:xfrm flipH="1" flipV="1">
              <a:off x="6724163" y="1424741"/>
              <a:ext cx="872849" cy="910937"/>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124CEDE-6452-4790-8575-EFF95E53E375}"/>
                </a:ext>
              </a:extLst>
            </p:cNvPr>
            <p:cNvCxnSpPr>
              <a:cxnSpLocks/>
            </p:cNvCxnSpPr>
            <p:nvPr/>
          </p:nvCxnSpPr>
          <p:spPr>
            <a:xfrm flipH="1" flipV="1">
              <a:off x="7193487" y="928812"/>
              <a:ext cx="423028" cy="444868"/>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1" name="Picture 50" descr="Shape&#10;&#10;Description automatically generated with medium confidence">
            <a:extLst>
              <a:ext uri="{FF2B5EF4-FFF2-40B4-BE49-F238E27FC236}">
                <a16:creationId xmlns:a16="http://schemas.microsoft.com/office/drawing/2014/main" id="{B029A6C5-416A-49AA-B521-018461628B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3730" y="103763"/>
            <a:ext cx="502179" cy="579089"/>
          </a:xfrm>
          <a:prstGeom prst="rect">
            <a:avLst/>
          </a:prstGeom>
        </p:spPr>
      </p:pic>
      <p:pic>
        <p:nvPicPr>
          <p:cNvPr id="52" name="Picture 51" descr="Shape&#10;&#10;Description automatically generated with medium confidence">
            <a:extLst>
              <a:ext uri="{FF2B5EF4-FFF2-40B4-BE49-F238E27FC236}">
                <a16:creationId xmlns:a16="http://schemas.microsoft.com/office/drawing/2014/main" id="{181453C4-8C54-49B5-A164-1ACB8EF280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7843" y="1909805"/>
            <a:ext cx="800986" cy="650801"/>
          </a:xfrm>
          <a:prstGeom prst="rect">
            <a:avLst/>
          </a:prstGeom>
        </p:spPr>
      </p:pic>
      <p:pic>
        <p:nvPicPr>
          <p:cNvPr id="53" name="Picture 52" descr="Shape&#10;&#10;Description automatically generated with medium confidence">
            <a:extLst>
              <a:ext uri="{FF2B5EF4-FFF2-40B4-BE49-F238E27FC236}">
                <a16:creationId xmlns:a16="http://schemas.microsoft.com/office/drawing/2014/main" id="{CC6C5B25-91E4-417E-95C6-7A29E67BCD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304326" y="4234749"/>
            <a:ext cx="800986" cy="517825"/>
          </a:xfrm>
          <a:prstGeom prst="rect">
            <a:avLst/>
          </a:prstGeom>
        </p:spPr>
      </p:pic>
      <p:sp>
        <p:nvSpPr>
          <p:cNvPr id="54" name="TextBox 53">
            <a:extLst>
              <a:ext uri="{FF2B5EF4-FFF2-40B4-BE49-F238E27FC236}">
                <a16:creationId xmlns:a16="http://schemas.microsoft.com/office/drawing/2014/main" id="{A8E822FA-392F-497F-924E-9C191E8B23A6}"/>
              </a:ext>
            </a:extLst>
          </p:cNvPr>
          <p:cNvSpPr txBox="1"/>
          <p:nvPr/>
        </p:nvSpPr>
        <p:spPr>
          <a:xfrm>
            <a:off x="3321120" y="4324384"/>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GACGTCATAGCGC</a:t>
            </a:r>
          </a:p>
        </p:txBody>
      </p:sp>
      <p:sp>
        <p:nvSpPr>
          <p:cNvPr id="55" name="TextBox 54">
            <a:extLst>
              <a:ext uri="{FF2B5EF4-FFF2-40B4-BE49-F238E27FC236}">
                <a16:creationId xmlns:a16="http://schemas.microsoft.com/office/drawing/2014/main" id="{B4B13696-2301-490A-BF29-43C247812927}"/>
              </a:ext>
            </a:extLst>
          </p:cNvPr>
          <p:cNvSpPr txBox="1"/>
          <p:nvPr/>
        </p:nvSpPr>
        <p:spPr>
          <a:xfrm>
            <a:off x="3343129" y="214835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56" name="TextBox 55">
            <a:extLst>
              <a:ext uri="{FF2B5EF4-FFF2-40B4-BE49-F238E27FC236}">
                <a16:creationId xmlns:a16="http://schemas.microsoft.com/office/drawing/2014/main" id="{BD510DA6-A146-494C-8A91-10C1A598E113}"/>
              </a:ext>
            </a:extLst>
          </p:cNvPr>
          <p:cNvSpPr txBox="1"/>
          <p:nvPr/>
        </p:nvSpPr>
        <p:spPr>
          <a:xfrm>
            <a:off x="3364590" y="3215247"/>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ATCATCGAAGGTA</a:t>
            </a:r>
          </a:p>
        </p:txBody>
      </p:sp>
      <p:sp>
        <p:nvSpPr>
          <p:cNvPr id="57" name="TextBox 56">
            <a:extLst>
              <a:ext uri="{FF2B5EF4-FFF2-40B4-BE49-F238E27FC236}">
                <a16:creationId xmlns:a16="http://schemas.microsoft.com/office/drawing/2014/main" id="{06FF8A9D-E993-41C5-A540-51EB5C8C1BAC}"/>
              </a:ext>
            </a:extLst>
          </p:cNvPr>
          <p:cNvSpPr txBox="1"/>
          <p:nvPr/>
        </p:nvSpPr>
        <p:spPr>
          <a:xfrm>
            <a:off x="3321120" y="1124795"/>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58" name="TextBox 57">
            <a:extLst>
              <a:ext uri="{FF2B5EF4-FFF2-40B4-BE49-F238E27FC236}">
                <a16:creationId xmlns:a16="http://schemas.microsoft.com/office/drawing/2014/main" id="{0261693E-4B53-43FE-8FB1-217024B55E84}"/>
              </a:ext>
            </a:extLst>
          </p:cNvPr>
          <p:cNvSpPr txBox="1"/>
          <p:nvPr/>
        </p:nvSpPr>
        <p:spPr>
          <a:xfrm>
            <a:off x="3321120" y="14848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cxnSp>
        <p:nvCxnSpPr>
          <p:cNvPr id="59" name="Straight Arrow Connector 58">
            <a:extLst>
              <a:ext uri="{FF2B5EF4-FFF2-40B4-BE49-F238E27FC236}">
                <a16:creationId xmlns:a16="http://schemas.microsoft.com/office/drawing/2014/main" id="{2E03FBB3-72F0-4FDC-85F0-860E6C0BD50F}"/>
              </a:ext>
            </a:extLst>
          </p:cNvPr>
          <p:cNvCxnSpPr>
            <a:cxnSpLocks/>
          </p:cNvCxnSpPr>
          <p:nvPr/>
        </p:nvCxnSpPr>
        <p:spPr>
          <a:xfrm>
            <a:off x="5217047" y="4499788"/>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6F1EBEF-D00E-4A91-AFFB-5670C6B77F21}"/>
              </a:ext>
            </a:extLst>
          </p:cNvPr>
          <p:cNvCxnSpPr>
            <a:cxnSpLocks/>
          </p:cNvCxnSpPr>
          <p:nvPr/>
        </p:nvCxnSpPr>
        <p:spPr>
          <a:xfrm>
            <a:off x="5217047" y="337670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B7D7326-6688-4FE6-81E4-419E921B7A5E}"/>
              </a:ext>
            </a:extLst>
          </p:cNvPr>
          <p:cNvCxnSpPr>
            <a:cxnSpLocks/>
          </p:cNvCxnSpPr>
          <p:nvPr/>
        </p:nvCxnSpPr>
        <p:spPr>
          <a:xfrm>
            <a:off x="5217047" y="231763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F3C7130-2E8A-4AAE-A799-529CC8F20650}"/>
              </a:ext>
            </a:extLst>
          </p:cNvPr>
          <p:cNvCxnSpPr>
            <a:cxnSpLocks/>
          </p:cNvCxnSpPr>
          <p:nvPr/>
        </p:nvCxnSpPr>
        <p:spPr>
          <a:xfrm>
            <a:off x="5217047" y="128478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24625A9-B77D-4AA0-80FE-23DE0FE86442}"/>
              </a:ext>
            </a:extLst>
          </p:cNvPr>
          <p:cNvCxnSpPr>
            <a:cxnSpLocks/>
          </p:cNvCxnSpPr>
          <p:nvPr/>
        </p:nvCxnSpPr>
        <p:spPr>
          <a:xfrm>
            <a:off x="5217047" y="35299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1AD7EB2A-031A-443A-BF34-C64A38F6192F}"/>
              </a:ext>
            </a:extLst>
          </p:cNvPr>
          <p:cNvSpPr/>
          <p:nvPr/>
        </p:nvSpPr>
        <p:spPr>
          <a:xfrm>
            <a:off x="6262241" y="4144567"/>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F513F6AA-9CB2-4CF1-9F55-187E95582335}"/>
              </a:ext>
            </a:extLst>
          </p:cNvPr>
          <p:cNvGrpSpPr/>
          <p:nvPr/>
        </p:nvGrpSpPr>
        <p:grpSpPr>
          <a:xfrm>
            <a:off x="6254931" y="2972318"/>
            <a:ext cx="899776" cy="895170"/>
            <a:chOff x="6262241" y="3184553"/>
            <a:chExt cx="899776" cy="895170"/>
          </a:xfrm>
        </p:grpSpPr>
        <p:pic>
          <p:nvPicPr>
            <p:cNvPr id="69" name="Picture 68" descr="Shape&#10;&#10;Description automatically generated with medium confidence">
              <a:extLst>
                <a:ext uri="{FF2B5EF4-FFF2-40B4-BE49-F238E27FC236}">
                  <a16:creationId xmlns:a16="http://schemas.microsoft.com/office/drawing/2014/main" id="{0BCF78A1-CA20-4653-8313-C15957858C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1451" y="3260651"/>
              <a:ext cx="573364" cy="756605"/>
            </a:xfrm>
            <a:prstGeom prst="rect">
              <a:avLst/>
            </a:prstGeom>
          </p:spPr>
        </p:pic>
        <p:sp>
          <p:nvSpPr>
            <p:cNvPr id="70" name="Rectangle: Rounded Corners 69">
              <a:extLst>
                <a:ext uri="{FF2B5EF4-FFF2-40B4-BE49-F238E27FC236}">
                  <a16:creationId xmlns:a16="http://schemas.microsoft.com/office/drawing/2014/main" id="{A1F2555A-F96C-4D31-B88E-A743EE608212}"/>
                </a:ext>
              </a:extLst>
            </p:cNvPr>
            <p:cNvSpPr/>
            <p:nvPr/>
          </p:nvSpPr>
          <p:spPr>
            <a:xfrm>
              <a:off x="6262241" y="3184553"/>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71" name="Picture 70" descr="Shape&#10;&#10;Description automatically generated with medium confidence">
            <a:extLst>
              <a:ext uri="{FF2B5EF4-FFF2-40B4-BE49-F238E27FC236}">
                <a16:creationId xmlns:a16="http://schemas.microsoft.com/office/drawing/2014/main" id="{B36786C2-1568-46A2-83E8-C1DB0958D48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05536" y="1068723"/>
            <a:ext cx="899776" cy="534242"/>
          </a:xfrm>
          <a:prstGeom prst="rect">
            <a:avLst/>
          </a:prstGeom>
        </p:spPr>
      </p:pic>
      <p:grpSp>
        <p:nvGrpSpPr>
          <p:cNvPr id="72" name="Group 71">
            <a:extLst>
              <a:ext uri="{FF2B5EF4-FFF2-40B4-BE49-F238E27FC236}">
                <a16:creationId xmlns:a16="http://schemas.microsoft.com/office/drawing/2014/main" id="{CD8549FA-51A0-40FC-9160-6B12EEFA8BBB}"/>
              </a:ext>
            </a:extLst>
          </p:cNvPr>
          <p:cNvGrpSpPr/>
          <p:nvPr/>
        </p:nvGrpSpPr>
        <p:grpSpPr>
          <a:xfrm>
            <a:off x="151694" y="4636452"/>
            <a:ext cx="1784637" cy="391525"/>
            <a:chOff x="151694" y="4636452"/>
            <a:chExt cx="1784637" cy="391525"/>
          </a:xfrm>
        </p:grpSpPr>
        <p:sp>
          <p:nvSpPr>
            <p:cNvPr id="73" name="Rectangle: Rounded Corners 72">
              <a:extLst>
                <a:ext uri="{FF2B5EF4-FFF2-40B4-BE49-F238E27FC236}">
                  <a16:creationId xmlns:a16="http://schemas.microsoft.com/office/drawing/2014/main" id="{83D12C02-5B1F-442F-AF94-A79CE2B62D6A}"/>
                </a:ext>
              </a:extLst>
            </p:cNvPr>
            <p:cNvSpPr/>
            <p:nvPr/>
          </p:nvSpPr>
          <p:spPr>
            <a:xfrm>
              <a:off x="151694" y="4636452"/>
              <a:ext cx="393540" cy="391525"/>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E6B51E5A-FE60-4002-ACB0-4A4DFB0930B7}"/>
                </a:ext>
              </a:extLst>
            </p:cNvPr>
            <p:cNvSpPr txBox="1"/>
            <p:nvPr/>
          </p:nvSpPr>
          <p:spPr>
            <a:xfrm>
              <a:off x="539548" y="4662938"/>
              <a:ext cx="1396783"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 Flightless</a:t>
              </a:r>
            </a:p>
          </p:txBody>
        </p:sp>
      </p:grpSp>
    </p:spTree>
    <p:extLst>
      <p:ext uri="{BB962C8B-B14F-4D97-AF65-F5344CB8AC3E}">
        <p14:creationId xmlns:p14="http://schemas.microsoft.com/office/powerpoint/2010/main" val="39898781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C2A91F1B-1FA1-451C-9897-3FC59ED0D911}"/>
              </a:ext>
            </a:extLst>
          </p:cNvPr>
          <p:cNvSpPr/>
          <p:nvPr/>
        </p:nvSpPr>
        <p:spPr>
          <a:xfrm>
            <a:off x="3558531" y="3387571"/>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ECD8022-48D7-492A-BA30-F88AB90D0866}"/>
              </a:ext>
            </a:extLst>
          </p:cNvPr>
          <p:cNvGrpSpPr/>
          <p:nvPr/>
        </p:nvGrpSpPr>
        <p:grpSpPr>
          <a:xfrm>
            <a:off x="308473" y="393308"/>
            <a:ext cx="2916736" cy="3988289"/>
            <a:chOff x="5686012" y="482205"/>
            <a:chExt cx="1930503" cy="3988289"/>
          </a:xfrm>
        </p:grpSpPr>
        <p:cxnSp>
          <p:nvCxnSpPr>
            <p:cNvPr id="31" name="Straight Connector 30">
              <a:extLst>
                <a:ext uri="{FF2B5EF4-FFF2-40B4-BE49-F238E27FC236}">
                  <a16:creationId xmlns:a16="http://schemas.microsoft.com/office/drawing/2014/main" id="{328E0ECB-3AB0-4101-A20E-90C1490E2BDE}"/>
                </a:ext>
              </a:extLst>
            </p:cNvPr>
            <p:cNvCxnSpPr>
              <a:cxnSpLocks/>
            </p:cNvCxnSpPr>
            <p:nvPr/>
          </p:nvCxnSpPr>
          <p:spPr>
            <a:xfrm flipH="1">
              <a:off x="5686012" y="482205"/>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FE94CE-815A-443E-8D36-A8844AF41064}"/>
                </a:ext>
              </a:extLst>
            </p:cNvPr>
            <p:cNvCxnSpPr>
              <a:cxnSpLocks/>
            </p:cNvCxnSpPr>
            <p:nvPr/>
          </p:nvCxnSpPr>
          <p:spPr>
            <a:xfrm flipH="1" flipV="1">
              <a:off x="5686012" y="2476349"/>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766A71-0416-4004-9D81-D0C80475EB77}"/>
                </a:ext>
              </a:extLst>
            </p:cNvPr>
            <p:cNvCxnSpPr>
              <a:cxnSpLocks/>
            </p:cNvCxnSpPr>
            <p:nvPr/>
          </p:nvCxnSpPr>
          <p:spPr>
            <a:xfrm flipH="1">
              <a:off x="7126752" y="3465604"/>
              <a:ext cx="470261" cy="490781"/>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6A1A99-943D-4699-ACD8-6719759DF9BE}"/>
                </a:ext>
              </a:extLst>
            </p:cNvPr>
            <p:cNvCxnSpPr>
              <a:cxnSpLocks/>
            </p:cNvCxnSpPr>
            <p:nvPr/>
          </p:nvCxnSpPr>
          <p:spPr>
            <a:xfrm flipH="1" flipV="1">
              <a:off x="6724163" y="1424741"/>
              <a:ext cx="872849" cy="910937"/>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28C276-981B-4DE7-8836-0E48EABE870E}"/>
                </a:ext>
              </a:extLst>
            </p:cNvPr>
            <p:cNvCxnSpPr>
              <a:cxnSpLocks/>
            </p:cNvCxnSpPr>
            <p:nvPr/>
          </p:nvCxnSpPr>
          <p:spPr>
            <a:xfrm flipH="1" flipV="1">
              <a:off x="7193487" y="928812"/>
              <a:ext cx="423028" cy="444868"/>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 name="Picture 4" descr="Shape&#10;&#10;Description automatically generated with medium confidence">
            <a:extLst>
              <a:ext uri="{FF2B5EF4-FFF2-40B4-BE49-F238E27FC236}">
                <a16:creationId xmlns:a16="http://schemas.microsoft.com/office/drawing/2014/main" id="{83C33B94-EBF5-436D-A003-12F1EA9EB9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3730" y="103763"/>
            <a:ext cx="502179" cy="579089"/>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C4DBFAE1-D5D7-435F-A692-E0245C93AD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7843" y="1909805"/>
            <a:ext cx="800986" cy="650801"/>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3C627E62-AE79-4138-BD7A-51D7D3E395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304326" y="4234749"/>
            <a:ext cx="800986" cy="517825"/>
          </a:xfrm>
          <a:prstGeom prst="rect">
            <a:avLst/>
          </a:prstGeom>
        </p:spPr>
      </p:pic>
      <p:sp>
        <p:nvSpPr>
          <p:cNvPr id="38" name="TextBox 37">
            <a:extLst>
              <a:ext uri="{FF2B5EF4-FFF2-40B4-BE49-F238E27FC236}">
                <a16:creationId xmlns:a16="http://schemas.microsoft.com/office/drawing/2014/main" id="{7AAAB007-FD42-41CA-9A61-49AC25AB92C8}"/>
              </a:ext>
            </a:extLst>
          </p:cNvPr>
          <p:cNvSpPr txBox="1"/>
          <p:nvPr/>
        </p:nvSpPr>
        <p:spPr>
          <a:xfrm>
            <a:off x="3321120" y="4324384"/>
            <a:ext cx="1725806" cy="338554"/>
          </a:xfrm>
          <a:prstGeom prst="rect">
            <a:avLst/>
          </a:prstGeom>
          <a:noFill/>
        </p:spPr>
        <p:txBody>
          <a:bodyPr wrap="square" rtlCol="0">
            <a:spAutoFit/>
          </a:bodyPr>
          <a:lstStyle/>
          <a:p>
            <a:pPr algn="l"/>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AC</a:t>
            </a:r>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TC</a:t>
            </a:r>
            <a:r>
              <a:rPr lang="en-US" sz="1600" u="sng" dirty="0">
                <a:solidFill>
                  <a:schemeClr val="accent6"/>
                </a:solidFill>
                <a:latin typeface="Source Sans Pro" panose="020B0503030403020204" pitchFamily="34" charset="0"/>
                <a:ea typeface="Source Sans Pro" panose="020B0503030403020204" pitchFamily="34" charset="0"/>
              </a:rPr>
              <a:t>AT</a:t>
            </a:r>
            <a:r>
              <a:rPr lang="en-US" sz="1600" dirty="0">
                <a:latin typeface="Source Sans Pro" panose="020B0503030403020204" pitchFamily="34" charset="0"/>
                <a:ea typeface="Source Sans Pro" panose="020B0503030403020204" pitchFamily="34" charset="0"/>
              </a:rPr>
              <a:t>AGC</a:t>
            </a:r>
            <a:r>
              <a:rPr lang="en-US" sz="1600" u="sng" dirty="0">
                <a:solidFill>
                  <a:schemeClr val="accent6"/>
                </a:solidFill>
                <a:latin typeface="Source Sans Pro" panose="020B0503030403020204" pitchFamily="34" charset="0"/>
                <a:ea typeface="Source Sans Pro" panose="020B0503030403020204" pitchFamily="34" charset="0"/>
              </a:rPr>
              <a:t>GC</a:t>
            </a:r>
          </a:p>
        </p:txBody>
      </p:sp>
      <p:sp>
        <p:nvSpPr>
          <p:cNvPr id="39" name="TextBox 38">
            <a:extLst>
              <a:ext uri="{FF2B5EF4-FFF2-40B4-BE49-F238E27FC236}">
                <a16:creationId xmlns:a16="http://schemas.microsoft.com/office/drawing/2014/main" id="{49F8ED96-6A2A-4C81-984C-67DD776325A4}"/>
              </a:ext>
            </a:extLst>
          </p:cNvPr>
          <p:cNvSpPr txBox="1"/>
          <p:nvPr/>
        </p:nvSpPr>
        <p:spPr>
          <a:xfrm>
            <a:off x="3343129" y="214835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40" name="TextBox 39">
            <a:extLst>
              <a:ext uri="{FF2B5EF4-FFF2-40B4-BE49-F238E27FC236}">
                <a16:creationId xmlns:a16="http://schemas.microsoft.com/office/drawing/2014/main" id="{9FE12F12-E45B-4F40-B666-03231660B157}"/>
              </a:ext>
            </a:extLst>
          </p:cNvPr>
          <p:cNvSpPr txBox="1"/>
          <p:nvPr/>
        </p:nvSpPr>
        <p:spPr>
          <a:xfrm>
            <a:off x="3343129" y="3065386"/>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t>
            </a:r>
            <a:r>
              <a:rPr lang="en-US" sz="1600" u="sng" dirty="0">
                <a:solidFill>
                  <a:schemeClr val="accent6"/>
                </a:solidFill>
                <a:latin typeface="Source Sans Pro" panose="020B0503030403020204" pitchFamily="34" charset="0"/>
                <a:ea typeface="Source Sans Pro" panose="020B0503030403020204" pitchFamily="34" charset="0"/>
              </a:rPr>
              <a:t>T</a:t>
            </a:r>
            <a:r>
              <a:rPr lang="en-US" sz="1600" dirty="0">
                <a:latin typeface="Source Sans Pro" panose="020B0503030403020204" pitchFamily="34" charset="0"/>
                <a:ea typeface="Source Sans Pro" panose="020B0503030403020204" pitchFamily="34" charset="0"/>
              </a:rPr>
              <a:t>CATCG</a:t>
            </a:r>
            <a:r>
              <a:rPr lang="en-US" sz="1600" u="sng" dirty="0">
                <a:solidFill>
                  <a:schemeClr val="accent6"/>
                </a:solidFill>
                <a:latin typeface="Source Sans Pro" panose="020B0503030403020204" pitchFamily="34" charset="0"/>
                <a:ea typeface="Source Sans Pro" panose="020B0503030403020204" pitchFamily="34" charset="0"/>
              </a:rPr>
              <a:t>A</a:t>
            </a:r>
            <a:r>
              <a:rPr lang="en-US" sz="1600" dirty="0">
                <a:latin typeface="Source Sans Pro" panose="020B0503030403020204" pitchFamily="34" charset="0"/>
                <a:ea typeface="Source Sans Pro" panose="020B0503030403020204" pitchFamily="34" charset="0"/>
              </a:rPr>
              <a:t>AG</a:t>
            </a:r>
            <a:r>
              <a:rPr lang="en-US" sz="1600" u="sng" dirty="0">
                <a:solidFill>
                  <a:schemeClr val="accent6"/>
                </a:solidFill>
                <a:latin typeface="Source Sans Pro" panose="020B0503030403020204" pitchFamily="34" charset="0"/>
                <a:ea typeface="Source Sans Pro" panose="020B0503030403020204" pitchFamily="34" charset="0"/>
              </a:rPr>
              <a:t>GT</a:t>
            </a:r>
            <a:r>
              <a:rPr lang="en-US" sz="1600" dirty="0">
                <a:latin typeface="Source Sans Pro" panose="020B0503030403020204" pitchFamily="34" charset="0"/>
                <a:ea typeface="Source Sans Pro" panose="020B0503030403020204" pitchFamily="34" charset="0"/>
              </a:rPr>
              <a:t>A</a:t>
            </a:r>
          </a:p>
        </p:txBody>
      </p:sp>
      <p:sp>
        <p:nvSpPr>
          <p:cNvPr id="41" name="TextBox 40">
            <a:extLst>
              <a:ext uri="{FF2B5EF4-FFF2-40B4-BE49-F238E27FC236}">
                <a16:creationId xmlns:a16="http://schemas.microsoft.com/office/drawing/2014/main" id="{C6838A79-9589-489A-BC9C-AE1B3F46C2F5}"/>
              </a:ext>
            </a:extLst>
          </p:cNvPr>
          <p:cNvSpPr txBox="1"/>
          <p:nvPr/>
        </p:nvSpPr>
        <p:spPr>
          <a:xfrm>
            <a:off x="3321120" y="1124795"/>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42" name="TextBox 41">
            <a:extLst>
              <a:ext uri="{FF2B5EF4-FFF2-40B4-BE49-F238E27FC236}">
                <a16:creationId xmlns:a16="http://schemas.microsoft.com/office/drawing/2014/main" id="{FA61586E-51B4-4866-9B39-D2DF84838B65}"/>
              </a:ext>
            </a:extLst>
          </p:cNvPr>
          <p:cNvSpPr txBox="1"/>
          <p:nvPr/>
        </p:nvSpPr>
        <p:spPr>
          <a:xfrm>
            <a:off x="3321120" y="14848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cxnSp>
        <p:nvCxnSpPr>
          <p:cNvPr id="43" name="Straight Arrow Connector 42">
            <a:extLst>
              <a:ext uri="{FF2B5EF4-FFF2-40B4-BE49-F238E27FC236}">
                <a16:creationId xmlns:a16="http://schemas.microsoft.com/office/drawing/2014/main" id="{58F89C4F-D444-4833-8C58-E236E5C01C87}"/>
              </a:ext>
            </a:extLst>
          </p:cNvPr>
          <p:cNvCxnSpPr>
            <a:cxnSpLocks/>
          </p:cNvCxnSpPr>
          <p:nvPr/>
        </p:nvCxnSpPr>
        <p:spPr>
          <a:xfrm>
            <a:off x="5217047" y="4499788"/>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220BEB-B124-4BCB-9F83-68FE68D12253}"/>
              </a:ext>
            </a:extLst>
          </p:cNvPr>
          <p:cNvCxnSpPr>
            <a:cxnSpLocks/>
          </p:cNvCxnSpPr>
          <p:nvPr/>
        </p:nvCxnSpPr>
        <p:spPr>
          <a:xfrm>
            <a:off x="5217047" y="337670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7B3492A-1684-4049-878D-ED9B92647BF8}"/>
              </a:ext>
            </a:extLst>
          </p:cNvPr>
          <p:cNvCxnSpPr>
            <a:cxnSpLocks/>
          </p:cNvCxnSpPr>
          <p:nvPr/>
        </p:nvCxnSpPr>
        <p:spPr>
          <a:xfrm>
            <a:off x="5217047" y="231763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62E638-AD1D-404B-868B-F893599542F3}"/>
              </a:ext>
            </a:extLst>
          </p:cNvPr>
          <p:cNvCxnSpPr>
            <a:cxnSpLocks/>
          </p:cNvCxnSpPr>
          <p:nvPr/>
        </p:nvCxnSpPr>
        <p:spPr>
          <a:xfrm>
            <a:off x="5217047" y="128478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5726D05-76CB-4C14-A09E-F10777D8A2D3}"/>
              </a:ext>
            </a:extLst>
          </p:cNvPr>
          <p:cNvCxnSpPr>
            <a:cxnSpLocks/>
          </p:cNvCxnSpPr>
          <p:nvPr/>
        </p:nvCxnSpPr>
        <p:spPr>
          <a:xfrm>
            <a:off x="5217047" y="35299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323D41A-AFA6-4E85-8CA9-1E0520E43EBC}"/>
              </a:ext>
            </a:extLst>
          </p:cNvPr>
          <p:cNvSpPr txBox="1"/>
          <p:nvPr/>
        </p:nvSpPr>
        <p:spPr>
          <a:xfrm>
            <a:off x="3582259" y="3387571"/>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50" name="Rectangle: Rounded Corners 49">
            <a:extLst>
              <a:ext uri="{FF2B5EF4-FFF2-40B4-BE49-F238E27FC236}">
                <a16:creationId xmlns:a16="http://schemas.microsoft.com/office/drawing/2014/main" id="{8AF016A9-72A4-422A-9BFF-65A2244A3E7A}"/>
              </a:ext>
            </a:extLst>
          </p:cNvPr>
          <p:cNvSpPr/>
          <p:nvPr/>
        </p:nvSpPr>
        <p:spPr>
          <a:xfrm>
            <a:off x="3550698" y="4662938"/>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F98C160-084C-4230-8612-0D7401B979FA}"/>
              </a:ext>
            </a:extLst>
          </p:cNvPr>
          <p:cNvSpPr txBox="1"/>
          <p:nvPr/>
        </p:nvSpPr>
        <p:spPr>
          <a:xfrm>
            <a:off x="3574426" y="4662938"/>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36" name="Rectangle: Rounded Corners 35">
            <a:extLst>
              <a:ext uri="{FF2B5EF4-FFF2-40B4-BE49-F238E27FC236}">
                <a16:creationId xmlns:a16="http://schemas.microsoft.com/office/drawing/2014/main" id="{103FCAD0-8A32-9A49-715C-53DAC96B0F6B}"/>
              </a:ext>
            </a:extLst>
          </p:cNvPr>
          <p:cNvSpPr/>
          <p:nvPr/>
        </p:nvSpPr>
        <p:spPr>
          <a:xfrm>
            <a:off x="6262241" y="4144567"/>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192625BD-4D96-32B4-B8AD-C8DAD05B4EE8}"/>
              </a:ext>
            </a:extLst>
          </p:cNvPr>
          <p:cNvGrpSpPr/>
          <p:nvPr/>
        </p:nvGrpSpPr>
        <p:grpSpPr>
          <a:xfrm>
            <a:off x="151694" y="4636452"/>
            <a:ext cx="1784637" cy="391525"/>
            <a:chOff x="151694" y="4636452"/>
            <a:chExt cx="1784637" cy="391525"/>
          </a:xfrm>
        </p:grpSpPr>
        <p:sp>
          <p:nvSpPr>
            <p:cNvPr id="37" name="Rectangle: Rounded Corners 36">
              <a:extLst>
                <a:ext uri="{FF2B5EF4-FFF2-40B4-BE49-F238E27FC236}">
                  <a16:creationId xmlns:a16="http://schemas.microsoft.com/office/drawing/2014/main" id="{1A22BC28-2657-6D47-5C84-A6B7D13362B3}"/>
                </a:ext>
              </a:extLst>
            </p:cNvPr>
            <p:cNvSpPr/>
            <p:nvPr/>
          </p:nvSpPr>
          <p:spPr>
            <a:xfrm>
              <a:off x="151694" y="4636452"/>
              <a:ext cx="393540" cy="391525"/>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5F69B9D-BBAF-0022-2AAF-B120DA5B0C8F}"/>
                </a:ext>
              </a:extLst>
            </p:cNvPr>
            <p:cNvSpPr txBox="1"/>
            <p:nvPr/>
          </p:nvSpPr>
          <p:spPr>
            <a:xfrm>
              <a:off x="539548" y="4662938"/>
              <a:ext cx="1396783"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 Flightless</a:t>
              </a:r>
            </a:p>
          </p:txBody>
        </p:sp>
      </p:grpSp>
      <p:grpSp>
        <p:nvGrpSpPr>
          <p:cNvPr id="8" name="Group 7">
            <a:extLst>
              <a:ext uri="{FF2B5EF4-FFF2-40B4-BE49-F238E27FC236}">
                <a16:creationId xmlns:a16="http://schemas.microsoft.com/office/drawing/2014/main" id="{A65E7227-3FA0-49D7-A9BD-887559BEF2BA}"/>
              </a:ext>
            </a:extLst>
          </p:cNvPr>
          <p:cNvGrpSpPr/>
          <p:nvPr/>
        </p:nvGrpSpPr>
        <p:grpSpPr>
          <a:xfrm>
            <a:off x="6254931" y="2972318"/>
            <a:ext cx="899776" cy="895170"/>
            <a:chOff x="6262241" y="3184553"/>
            <a:chExt cx="899776" cy="895170"/>
          </a:xfrm>
        </p:grpSpPr>
        <p:pic>
          <p:nvPicPr>
            <p:cNvPr id="9" name="Picture 8" descr="Shape&#10;&#10;Description automatically generated with medium confidence">
              <a:extLst>
                <a:ext uri="{FF2B5EF4-FFF2-40B4-BE49-F238E27FC236}">
                  <a16:creationId xmlns:a16="http://schemas.microsoft.com/office/drawing/2014/main" id="{A8997567-A643-4E34-866E-33B516D6E69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1451" y="3260651"/>
              <a:ext cx="573364" cy="756605"/>
            </a:xfrm>
            <a:prstGeom prst="rect">
              <a:avLst/>
            </a:prstGeom>
          </p:spPr>
        </p:pic>
        <p:sp>
          <p:nvSpPr>
            <p:cNvPr id="53" name="Rectangle: Rounded Corners 52">
              <a:extLst>
                <a:ext uri="{FF2B5EF4-FFF2-40B4-BE49-F238E27FC236}">
                  <a16:creationId xmlns:a16="http://schemas.microsoft.com/office/drawing/2014/main" id="{9DD863A1-E69A-4B14-969F-95696966C3BF}"/>
                </a:ext>
              </a:extLst>
            </p:cNvPr>
            <p:cNvSpPr/>
            <p:nvPr/>
          </p:nvSpPr>
          <p:spPr>
            <a:xfrm>
              <a:off x="6262241" y="3184553"/>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12" name="Picture 11" descr="Shape&#10;&#10;Description automatically generated with medium confidence">
            <a:extLst>
              <a:ext uri="{FF2B5EF4-FFF2-40B4-BE49-F238E27FC236}">
                <a16:creationId xmlns:a16="http://schemas.microsoft.com/office/drawing/2014/main" id="{B5F26315-82CC-486D-9CBF-1288D5EEA5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05536" y="1068723"/>
            <a:ext cx="899776" cy="534242"/>
          </a:xfrm>
          <a:prstGeom prst="rect">
            <a:avLst/>
          </a:prstGeom>
        </p:spPr>
      </p:pic>
    </p:spTree>
    <p:extLst>
      <p:ext uri="{BB962C8B-B14F-4D97-AF65-F5344CB8AC3E}">
        <p14:creationId xmlns:p14="http://schemas.microsoft.com/office/powerpoint/2010/main" val="26013178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6723CB35-9BF9-458C-88A6-7629BDBA8F97}"/>
              </a:ext>
            </a:extLst>
          </p:cNvPr>
          <p:cNvSpPr/>
          <p:nvPr/>
        </p:nvSpPr>
        <p:spPr>
          <a:xfrm>
            <a:off x="2917636" y="2079359"/>
            <a:ext cx="2047524" cy="476554"/>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16BDEEF-6100-4768-86AE-A5A6925B747F}"/>
              </a:ext>
            </a:extLst>
          </p:cNvPr>
          <p:cNvSpPr txBox="1"/>
          <p:nvPr/>
        </p:nvSpPr>
        <p:spPr>
          <a:xfrm>
            <a:off x="2944393" y="2050079"/>
            <a:ext cx="1989950" cy="523220"/>
          </a:xfrm>
          <a:prstGeom prst="rect">
            <a:avLst/>
          </a:prstGeom>
          <a:noFill/>
        </p:spPr>
        <p:txBody>
          <a:bodyPr wrap="square" rtlCol="0">
            <a:spAutoFit/>
          </a:bodyPr>
          <a:lstStyle/>
          <a:p>
            <a:pPr algn="l"/>
            <a:r>
              <a:rPr lang="en-US" sz="2800" dirty="0" err="1">
                <a:solidFill>
                  <a:schemeClr val="bg1"/>
                </a:solidFill>
                <a:latin typeface="Source Sans Pro" panose="020B0503030403020204" pitchFamily="34" charset="0"/>
                <a:ea typeface="Source Sans Pro" panose="020B0503030403020204" pitchFamily="34" charset="0"/>
              </a:rPr>
              <a:t>PhyloAcc</a:t>
            </a:r>
            <a:r>
              <a:rPr lang="en-US" sz="2800" dirty="0">
                <a:solidFill>
                  <a:schemeClr val="bg1"/>
                </a:solidFill>
                <a:latin typeface="Source Sans Pro" panose="020B0503030403020204" pitchFamily="34" charset="0"/>
                <a:ea typeface="Source Sans Pro" panose="020B0503030403020204" pitchFamily="34" charset="0"/>
              </a:rPr>
              <a:t> v1</a:t>
            </a:r>
            <a:endParaRPr lang="en-US" sz="3200" dirty="0">
              <a:solidFill>
                <a:schemeClr val="bg1"/>
              </a:solidFill>
              <a:latin typeface="Source Sans Pro" panose="020B0503030403020204" pitchFamily="34" charset="0"/>
              <a:ea typeface="Source Sans Pro" panose="020B0503030403020204" pitchFamily="34" charset="0"/>
            </a:endParaRPr>
          </a:p>
        </p:txBody>
      </p:sp>
      <p:sp>
        <p:nvSpPr>
          <p:cNvPr id="29" name="TextBox 28">
            <a:extLst>
              <a:ext uri="{FF2B5EF4-FFF2-40B4-BE49-F238E27FC236}">
                <a16:creationId xmlns:a16="http://schemas.microsoft.com/office/drawing/2014/main" id="{162E14AC-3B23-4105-AF22-10153885C45D}"/>
              </a:ext>
            </a:extLst>
          </p:cNvPr>
          <p:cNvSpPr txBox="1"/>
          <p:nvPr/>
        </p:nvSpPr>
        <p:spPr>
          <a:xfrm>
            <a:off x="3454733" y="2603350"/>
            <a:ext cx="969269"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Hu et al. 2019</a:t>
            </a:r>
          </a:p>
        </p:txBody>
      </p:sp>
      <p:grpSp>
        <p:nvGrpSpPr>
          <p:cNvPr id="36" name="Group 35">
            <a:extLst>
              <a:ext uri="{FF2B5EF4-FFF2-40B4-BE49-F238E27FC236}">
                <a16:creationId xmlns:a16="http://schemas.microsoft.com/office/drawing/2014/main" id="{987B1875-EE96-48DD-804F-9A70807F78C3}"/>
              </a:ext>
            </a:extLst>
          </p:cNvPr>
          <p:cNvGrpSpPr/>
          <p:nvPr/>
        </p:nvGrpSpPr>
        <p:grpSpPr>
          <a:xfrm>
            <a:off x="151694" y="4636452"/>
            <a:ext cx="1784637" cy="391525"/>
            <a:chOff x="151694" y="4636452"/>
            <a:chExt cx="1784637" cy="391525"/>
          </a:xfrm>
        </p:grpSpPr>
        <p:sp>
          <p:nvSpPr>
            <p:cNvPr id="37" name="Rectangle: Rounded Corners 36">
              <a:extLst>
                <a:ext uri="{FF2B5EF4-FFF2-40B4-BE49-F238E27FC236}">
                  <a16:creationId xmlns:a16="http://schemas.microsoft.com/office/drawing/2014/main" id="{5E7EFB33-7DD8-8498-E278-CD15EE0AFDDA}"/>
                </a:ext>
              </a:extLst>
            </p:cNvPr>
            <p:cNvSpPr/>
            <p:nvPr/>
          </p:nvSpPr>
          <p:spPr>
            <a:xfrm>
              <a:off x="151694" y="4636452"/>
              <a:ext cx="393540" cy="391525"/>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325543E-4090-7CB5-E722-BA619F43B5B0}"/>
                </a:ext>
              </a:extLst>
            </p:cNvPr>
            <p:cNvSpPr txBox="1"/>
            <p:nvPr/>
          </p:nvSpPr>
          <p:spPr>
            <a:xfrm>
              <a:off x="539548" y="4662938"/>
              <a:ext cx="1396783"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 Flightless</a:t>
              </a:r>
            </a:p>
          </p:txBody>
        </p:sp>
      </p:grpSp>
      <p:sp>
        <p:nvSpPr>
          <p:cNvPr id="54" name="Rectangle: Rounded Corners 53">
            <a:extLst>
              <a:ext uri="{FF2B5EF4-FFF2-40B4-BE49-F238E27FC236}">
                <a16:creationId xmlns:a16="http://schemas.microsoft.com/office/drawing/2014/main" id="{74C58632-FA83-4691-BA14-D6D409D5FBCF}"/>
              </a:ext>
            </a:extLst>
          </p:cNvPr>
          <p:cNvSpPr/>
          <p:nvPr/>
        </p:nvSpPr>
        <p:spPr>
          <a:xfrm>
            <a:off x="5408589" y="3387571"/>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16266B3D-0658-4942-B5C6-EF3DED21FA73}"/>
              </a:ext>
            </a:extLst>
          </p:cNvPr>
          <p:cNvGrpSpPr/>
          <p:nvPr/>
        </p:nvGrpSpPr>
        <p:grpSpPr>
          <a:xfrm>
            <a:off x="308473" y="393308"/>
            <a:ext cx="2399017" cy="3988289"/>
            <a:chOff x="5686012" y="482205"/>
            <a:chExt cx="1930503" cy="3988289"/>
          </a:xfrm>
        </p:grpSpPr>
        <p:cxnSp>
          <p:nvCxnSpPr>
            <p:cNvPr id="56" name="Straight Connector 55">
              <a:extLst>
                <a:ext uri="{FF2B5EF4-FFF2-40B4-BE49-F238E27FC236}">
                  <a16:creationId xmlns:a16="http://schemas.microsoft.com/office/drawing/2014/main" id="{FB1BC8A6-13BF-4173-A274-0E1A2FFAF7DE}"/>
                </a:ext>
              </a:extLst>
            </p:cNvPr>
            <p:cNvCxnSpPr>
              <a:cxnSpLocks/>
            </p:cNvCxnSpPr>
            <p:nvPr/>
          </p:nvCxnSpPr>
          <p:spPr>
            <a:xfrm flipH="1">
              <a:off x="5686012" y="482205"/>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F501636-826E-49F5-8A70-C108D1190ACE}"/>
                </a:ext>
              </a:extLst>
            </p:cNvPr>
            <p:cNvCxnSpPr>
              <a:cxnSpLocks/>
            </p:cNvCxnSpPr>
            <p:nvPr/>
          </p:nvCxnSpPr>
          <p:spPr>
            <a:xfrm flipH="1" flipV="1">
              <a:off x="5686012" y="2476349"/>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2A680FE-311D-428A-B4B0-EE33CD188A71}"/>
                </a:ext>
              </a:extLst>
            </p:cNvPr>
            <p:cNvCxnSpPr>
              <a:cxnSpLocks/>
            </p:cNvCxnSpPr>
            <p:nvPr/>
          </p:nvCxnSpPr>
          <p:spPr>
            <a:xfrm flipH="1">
              <a:off x="7126752" y="3465604"/>
              <a:ext cx="470261" cy="490781"/>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E8F9DA-8473-4B54-AD7A-78019EB2781B}"/>
                </a:ext>
              </a:extLst>
            </p:cNvPr>
            <p:cNvCxnSpPr>
              <a:cxnSpLocks/>
            </p:cNvCxnSpPr>
            <p:nvPr/>
          </p:nvCxnSpPr>
          <p:spPr>
            <a:xfrm flipH="1" flipV="1">
              <a:off x="6724163" y="1424741"/>
              <a:ext cx="872849" cy="910937"/>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DC83C4D-E516-443E-8CED-D2383CDDEC24}"/>
                </a:ext>
              </a:extLst>
            </p:cNvPr>
            <p:cNvCxnSpPr>
              <a:cxnSpLocks/>
            </p:cNvCxnSpPr>
            <p:nvPr/>
          </p:nvCxnSpPr>
          <p:spPr>
            <a:xfrm flipH="1" flipV="1">
              <a:off x="7193487" y="928812"/>
              <a:ext cx="423028" cy="444868"/>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1" name="Picture 60" descr="Shape&#10;&#10;Description automatically generated with medium confidence">
            <a:extLst>
              <a:ext uri="{FF2B5EF4-FFF2-40B4-BE49-F238E27FC236}">
                <a16:creationId xmlns:a16="http://schemas.microsoft.com/office/drawing/2014/main" id="{9BFB113D-DDC6-4D8E-9A63-059B672F14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3788" y="103763"/>
            <a:ext cx="502179" cy="579089"/>
          </a:xfrm>
          <a:prstGeom prst="rect">
            <a:avLst/>
          </a:prstGeom>
        </p:spPr>
      </p:pic>
      <p:pic>
        <p:nvPicPr>
          <p:cNvPr id="62" name="Picture 61" descr="Shape&#10;&#10;Description automatically generated with medium confidence">
            <a:extLst>
              <a:ext uri="{FF2B5EF4-FFF2-40B4-BE49-F238E27FC236}">
                <a16:creationId xmlns:a16="http://schemas.microsoft.com/office/drawing/2014/main" id="{42B41068-FA12-4C95-8ED4-55C6F45364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7901" y="1909805"/>
            <a:ext cx="800986" cy="650801"/>
          </a:xfrm>
          <a:prstGeom prst="rect">
            <a:avLst/>
          </a:prstGeom>
        </p:spPr>
      </p:pic>
      <p:pic>
        <p:nvPicPr>
          <p:cNvPr id="63" name="Picture 62" descr="Shape&#10;&#10;Description automatically generated with medium confidence">
            <a:extLst>
              <a:ext uri="{FF2B5EF4-FFF2-40B4-BE49-F238E27FC236}">
                <a16:creationId xmlns:a16="http://schemas.microsoft.com/office/drawing/2014/main" id="{67BB54D9-F49A-4FF8-B910-1EA2A2F3F2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154384" y="4234749"/>
            <a:ext cx="800986" cy="517825"/>
          </a:xfrm>
          <a:prstGeom prst="rect">
            <a:avLst/>
          </a:prstGeom>
        </p:spPr>
      </p:pic>
      <p:sp>
        <p:nvSpPr>
          <p:cNvPr id="64" name="TextBox 63">
            <a:extLst>
              <a:ext uri="{FF2B5EF4-FFF2-40B4-BE49-F238E27FC236}">
                <a16:creationId xmlns:a16="http://schemas.microsoft.com/office/drawing/2014/main" id="{F2752EA7-A807-4129-AA86-8A93417C6C29}"/>
              </a:ext>
            </a:extLst>
          </p:cNvPr>
          <p:cNvSpPr txBox="1"/>
          <p:nvPr/>
        </p:nvSpPr>
        <p:spPr>
          <a:xfrm>
            <a:off x="5171178" y="4324384"/>
            <a:ext cx="1725806" cy="338554"/>
          </a:xfrm>
          <a:prstGeom prst="rect">
            <a:avLst/>
          </a:prstGeom>
          <a:noFill/>
        </p:spPr>
        <p:txBody>
          <a:bodyPr wrap="square" rtlCol="0">
            <a:spAutoFit/>
          </a:bodyPr>
          <a:lstStyle/>
          <a:p>
            <a:pPr algn="l"/>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AC</a:t>
            </a:r>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TC</a:t>
            </a:r>
            <a:r>
              <a:rPr lang="en-US" sz="1600" u="sng" dirty="0">
                <a:solidFill>
                  <a:schemeClr val="accent6"/>
                </a:solidFill>
                <a:latin typeface="Source Sans Pro" panose="020B0503030403020204" pitchFamily="34" charset="0"/>
                <a:ea typeface="Source Sans Pro" panose="020B0503030403020204" pitchFamily="34" charset="0"/>
              </a:rPr>
              <a:t>AT</a:t>
            </a:r>
            <a:r>
              <a:rPr lang="en-US" sz="1600" dirty="0">
                <a:latin typeface="Source Sans Pro" panose="020B0503030403020204" pitchFamily="34" charset="0"/>
                <a:ea typeface="Source Sans Pro" panose="020B0503030403020204" pitchFamily="34" charset="0"/>
              </a:rPr>
              <a:t>AGC</a:t>
            </a:r>
            <a:r>
              <a:rPr lang="en-US" sz="1600" u="sng" dirty="0">
                <a:solidFill>
                  <a:schemeClr val="accent6"/>
                </a:solidFill>
                <a:latin typeface="Source Sans Pro" panose="020B0503030403020204" pitchFamily="34" charset="0"/>
                <a:ea typeface="Source Sans Pro" panose="020B0503030403020204" pitchFamily="34" charset="0"/>
              </a:rPr>
              <a:t>GC</a:t>
            </a:r>
          </a:p>
        </p:txBody>
      </p:sp>
      <p:sp>
        <p:nvSpPr>
          <p:cNvPr id="65" name="TextBox 64">
            <a:extLst>
              <a:ext uri="{FF2B5EF4-FFF2-40B4-BE49-F238E27FC236}">
                <a16:creationId xmlns:a16="http://schemas.microsoft.com/office/drawing/2014/main" id="{C355F522-1C95-495E-A203-D3A56CA62682}"/>
              </a:ext>
            </a:extLst>
          </p:cNvPr>
          <p:cNvSpPr txBox="1"/>
          <p:nvPr/>
        </p:nvSpPr>
        <p:spPr>
          <a:xfrm>
            <a:off x="5193187" y="214835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66" name="TextBox 65">
            <a:extLst>
              <a:ext uri="{FF2B5EF4-FFF2-40B4-BE49-F238E27FC236}">
                <a16:creationId xmlns:a16="http://schemas.microsoft.com/office/drawing/2014/main" id="{8B2676A8-48B1-44FC-89DD-E7509C29A4A6}"/>
              </a:ext>
            </a:extLst>
          </p:cNvPr>
          <p:cNvSpPr txBox="1"/>
          <p:nvPr/>
        </p:nvSpPr>
        <p:spPr>
          <a:xfrm>
            <a:off x="5193187" y="3065386"/>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t>
            </a:r>
            <a:r>
              <a:rPr lang="en-US" sz="1600" u="sng" dirty="0">
                <a:solidFill>
                  <a:schemeClr val="accent6"/>
                </a:solidFill>
                <a:latin typeface="Source Sans Pro" panose="020B0503030403020204" pitchFamily="34" charset="0"/>
                <a:ea typeface="Source Sans Pro" panose="020B0503030403020204" pitchFamily="34" charset="0"/>
              </a:rPr>
              <a:t>T</a:t>
            </a:r>
            <a:r>
              <a:rPr lang="en-US" sz="1600" dirty="0">
                <a:latin typeface="Source Sans Pro" panose="020B0503030403020204" pitchFamily="34" charset="0"/>
                <a:ea typeface="Source Sans Pro" panose="020B0503030403020204" pitchFamily="34" charset="0"/>
              </a:rPr>
              <a:t>CATCG</a:t>
            </a:r>
            <a:r>
              <a:rPr lang="en-US" sz="1600" u="sng" dirty="0">
                <a:solidFill>
                  <a:schemeClr val="accent6"/>
                </a:solidFill>
                <a:latin typeface="Source Sans Pro" panose="020B0503030403020204" pitchFamily="34" charset="0"/>
                <a:ea typeface="Source Sans Pro" panose="020B0503030403020204" pitchFamily="34" charset="0"/>
              </a:rPr>
              <a:t>A</a:t>
            </a:r>
            <a:r>
              <a:rPr lang="en-US" sz="1600" dirty="0">
                <a:latin typeface="Source Sans Pro" panose="020B0503030403020204" pitchFamily="34" charset="0"/>
                <a:ea typeface="Source Sans Pro" panose="020B0503030403020204" pitchFamily="34" charset="0"/>
              </a:rPr>
              <a:t>AG</a:t>
            </a:r>
            <a:r>
              <a:rPr lang="en-US" sz="1600" u="sng" dirty="0">
                <a:solidFill>
                  <a:schemeClr val="accent6"/>
                </a:solidFill>
                <a:latin typeface="Source Sans Pro" panose="020B0503030403020204" pitchFamily="34" charset="0"/>
                <a:ea typeface="Source Sans Pro" panose="020B0503030403020204" pitchFamily="34" charset="0"/>
              </a:rPr>
              <a:t>GT</a:t>
            </a:r>
            <a:r>
              <a:rPr lang="en-US" sz="1600" dirty="0">
                <a:latin typeface="Source Sans Pro" panose="020B0503030403020204" pitchFamily="34" charset="0"/>
                <a:ea typeface="Source Sans Pro" panose="020B0503030403020204" pitchFamily="34" charset="0"/>
              </a:rPr>
              <a:t>A</a:t>
            </a:r>
          </a:p>
        </p:txBody>
      </p:sp>
      <p:sp>
        <p:nvSpPr>
          <p:cNvPr id="67" name="TextBox 66">
            <a:extLst>
              <a:ext uri="{FF2B5EF4-FFF2-40B4-BE49-F238E27FC236}">
                <a16:creationId xmlns:a16="http://schemas.microsoft.com/office/drawing/2014/main" id="{B2581686-46A5-4AF8-9A9C-5EA04D9146A3}"/>
              </a:ext>
            </a:extLst>
          </p:cNvPr>
          <p:cNvSpPr txBox="1"/>
          <p:nvPr/>
        </p:nvSpPr>
        <p:spPr>
          <a:xfrm>
            <a:off x="5171178" y="1124795"/>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68" name="TextBox 67">
            <a:extLst>
              <a:ext uri="{FF2B5EF4-FFF2-40B4-BE49-F238E27FC236}">
                <a16:creationId xmlns:a16="http://schemas.microsoft.com/office/drawing/2014/main" id="{E93D689C-A21F-4E42-965C-2F71B76BD6E4}"/>
              </a:ext>
            </a:extLst>
          </p:cNvPr>
          <p:cNvSpPr txBox="1"/>
          <p:nvPr/>
        </p:nvSpPr>
        <p:spPr>
          <a:xfrm>
            <a:off x="5171178" y="14848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cxnSp>
        <p:nvCxnSpPr>
          <p:cNvPr id="69" name="Straight Arrow Connector 68">
            <a:extLst>
              <a:ext uri="{FF2B5EF4-FFF2-40B4-BE49-F238E27FC236}">
                <a16:creationId xmlns:a16="http://schemas.microsoft.com/office/drawing/2014/main" id="{35FFA386-3D99-493E-BEFE-B4EC1D7F2232}"/>
              </a:ext>
            </a:extLst>
          </p:cNvPr>
          <p:cNvCxnSpPr>
            <a:cxnSpLocks/>
          </p:cNvCxnSpPr>
          <p:nvPr/>
        </p:nvCxnSpPr>
        <p:spPr>
          <a:xfrm>
            <a:off x="7067105" y="4499788"/>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03E706B-B46A-4F8F-BB0D-275A5F3C6306}"/>
              </a:ext>
            </a:extLst>
          </p:cNvPr>
          <p:cNvCxnSpPr>
            <a:cxnSpLocks/>
          </p:cNvCxnSpPr>
          <p:nvPr/>
        </p:nvCxnSpPr>
        <p:spPr>
          <a:xfrm>
            <a:off x="7067105" y="337670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9DC6662-4C6E-49DD-8B78-6A2ED218FD84}"/>
              </a:ext>
            </a:extLst>
          </p:cNvPr>
          <p:cNvCxnSpPr>
            <a:cxnSpLocks/>
          </p:cNvCxnSpPr>
          <p:nvPr/>
        </p:nvCxnSpPr>
        <p:spPr>
          <a:xfrm>
            <a:off x="7067105" y="231763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61A281-8D64-4793-8C58-5DEADBF5350A}"/>
              </a:ext>
            </a:extLst>
          </p:cNvPr>
          <p:cNvCxnSpPr>
            <a:cxnSpLocks/>
          </p:cNvCxnSpPr>
          <p:nvPr/>
        </p:nvCxnSpPr>
        <p:spPr>
          <a:xfrm>
            <a:off x="7067105" y="128478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6D03317-20C3-4F1C-9CD6-6843A6DA650F}"/>
              </a:ext>
            </a:extLst>
          </p:cNvPr>
          <p:cNvCxnSpPr>
            <a:cxnSpLocks/>
          </p:cNvCxnSpPr>
          <p:nvPr/>
        </p:nvCxnSpPr>
        <p:spPr>
          <a:xfrm>
            <a:off x="7067105" y="35299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FE9611D-042C-444E-82DA-D934000557DC}"/>
              </a:ext>
            </a:extLst>
          </p:cNvPr>
          <p:cNvSpPr txBox="1"/>
          <p:nvPr/>
        </p:nvSpPr>
        <p:spPr>
          <a:xfrm>
            <a:off x="5432317" y="3387571"/>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75" name="Rectangle: Rounded Corners 74">
            <a:extLst>
              <a:ext uri="{FF2B5EF4-FFF2-40B4-BE49-F238E27FC236}">
                <a16:creationId xmlns:a16="http://schemas.microsoft.com/office/drawing/2014/main" id="{60A3C929-56EF-4BEC-899F-07371076F9D2}"/>
              </a:ext>
            </a:extLst>
          </p:cNvPr>
          <p:cNvSpPr/>
          <p:nvPr/>
        </p:nvSpPr>
        <p:spPr>
          <a:xfrm>
            <a:off x="5400756" y="4662938"/>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273B2972-D963-4B9C-B9D9-21457BAEF5F7}"/>
              </a:ext>
            </a:extLst>
          </p:cNvPr>
          <p:cNvSpPr txBox="1"/>
          <p:nvPr/>
        </p:nvSpPr>
        <p:spPr>
          <a:xfrm>
            <a:off x="5424484" y="4662938"/>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77" name="Rectangle: Rounded Corners 76">
            <a:extLst>
              <a:ext uri="{FF2B5EF4-FFF2-40B4-BE49-F238E27FC236}">
                <a16:creationId xmlns:a16="http://schemas.microsoft.com/office/drawing/2014/main" id="{BE8561DE-2E6E-40EB-9355-E3946E50EC06}"/>
              </a:ext>
            </a:extLst>
          </p:cNvPr>
          <p:cNvSpPr/>
          <p:nvPr/>
        </p:nvSpPr>
        <p:spPr>
          <a:xfrm>
            <a:off x="8112299" y="4144567"/>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2F5988EC-E88A-4DB5-BB63-A2F2BF951194}"/>
              </a:ext>
            </a:extLst>
          </p:cNvPr>
          <p:cNvGrpSpPr/>
          <p:nvPr/>
        </p:nvGrpSpPr>
        <p:grpSpPr>
          <a:xfrm>
            <a:off x="8104989" y="2972318"/>
            <a:ext cx="899776" cy="895170"/>
            <a:chOff x="6262241" y="3184553"/>
            <a:chExt cx="899776" cy="895170"/>
          </a:xfrm>
        </p:grpSpPr>
        <p:pic>
          <p:nvPicPr>
            <p:cNvPr id="79" name="Picture 78" descr="Shape&#10;&#10;Description automatically generated with medium confidence">
              <a:extLst>
                <a:ext uri="{FF2B5EF4-FFF2-40B4-BE49-F238E27FC236}">
                  <a16:creationId xmlns:a16="http://schemas.microsoft.com/office/drawing/2014/main" id="{087F39C7-2700-4884-8209-8459C09F72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1451" y="3260651"/>
              <a:ext cx="573364" cy="756605"/>
            </a:xfrm>
            <a:prstGeom prst="rect">
              <a:avLst/>
            </a:prstGeom>
          </p:spPr>
        </p:pic>
        <p:sp>
          <p:nvSpPr>
            <p:cNvPr id="80" name="Rectangle: Rounded Corners 79">
              <a:extLst>
                <a:ext uri="{FF2B5EF4-FFF2-40B4-BE49-F238E27FC236}">
                  <a16:creationId xmlns:a16="http://schemas.microsoft.com/office/drawing/2014/main" id="{0B193EAE-2A61-46A5-AB54-0588226FCC3D}"/>
                </a:ext>
              </a:extLst>
            </p:cNvPr>
            <p:cNvSpPr/>
            <p:nvPr/>
          </p:nvSpPr>
          <p:spPr>
            <a:xfrm>
              <a:off x="6262241" y="3184553"/>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81" name="Picture 80" descr="Shape&#10;&#10;Description automatically generated with medium confidence">
            <a:extLst>
              <a:ext uri="{FF2B5EF4-FFF2-40B4-BE49-F238E27FC236}">
                <a16:creationId xmlns:a16="http://schemas.microsoft.com/office/drawing/2014/main" id="{8ADA30D5-AFE3-4EB4-8979-D1F9A06C4A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5594" y="1068723"/>
            <a:ext cx="899776" cy="534242"/>
          </a:xfrm>
          <a:prstGeom prst="rect">
            <a:avLst/>
          </a:prstGeom>
        </p:spPr>
      </p:pic>
    </p:spTree>
    <p:extLst>
      <p:ext uri="{BB962C8B-B14F-4D97-AF65-F5344CB8AC3E}">
        <p14:creationId xmlns:p14="http://schemas.microsoft.com/office/powerpoint/2010/main" val="2403071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402DF02-4BC0-089A-DE0C-C68E52C32252}"/>
              </a:ext>
            </a:extLst>
          </p:cNvPr>
          <p:cNvSpPr/>
          <p:nvPr/>
        </p:nvSpPr>
        <p:spPr>
          <a:xfrm>
            <a:off x="3616214" y="2198628"/>
            <a:ext cx="2047524" cy="476554"/>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DB6BFF-93E0-B6C0-2273-B5CD1DC12B6C}"/>
              </a:ext>
            </a:extLst>
          </p:cNvPr>
          <p:cNvSpPr txBox="1"/>
          <p:nvPr/>
        </p:nvSpPr>
        <p:spPr>
          <a:xfrm>
            <a:off x="3642971" y="2169348"/>
            <a:ext cx="1989950" cy="523220"/>
          </a:xfrm>
          <a:prstGeom prst="rect">
            <a:avLst/>
          </a:prstGeom>
          <a:noFill/>
        </p:spPr>
        <p:txBody>
          <a:bodyPr wrap="square" rtlCol="0">
            <a:spAutoFit/>
          </a:bodyPr>
          <a:lstStyle/>
          <a:p>
            <a:pPr algn="l"/>
            <a:r>
              <a:rPr lang="en-US" sz="2800" dirty="0" err="1">
                <a:solidFill>
                  <a:schemeClr val="bg1"/>
                </a:solidFill>
                <a:latin typeface="Source Sans Pro" panose="020B0503030403020204" pitchFamily="34" charset="0"/>
                <a:ea typeface="Source Sans Pro" panose="020B0503030403020204" pitchFamily="34" charset="0"/>
              </a:rPr>
              <a:t>PhyloAcc</a:t>
            </a:r>
            <a:r>
              <a:rPr lang="en-US" sz="2800" dirty="0">
                <a:solidFill>
                  <a:schemeClr val="bg1"/>
                </a:solidFill>
                <a:latin typeface="Source Sans Pro" panose="020B0503030403020204" pitchFamily="34" charset="0"/>
                <a:ea typeface="Source Sans Pro" panose="020B0503030403020204" pitchFamily="34" charset="0"/>
              </a:rPr>
              <a:t> v1</a:t>
            </a:r>
            <a:endParaRPr lang="en-US" sz="3200" dirty="0">
              <a:solidFill>
                <a:schemeClr val="bg1"/>
              </a:solidFill>
              <a:latin typeface="Source Sans Pro" panose="020B0503030403020204" pitchFamily="34" charset="0"/>
              <a:ea typeface="Source Sans Pro" panose="020B0503030403020204" pitchFamily="34" charset="0"/>
            </a:endParaRPr>
          </a:p>
        </p:txBody>
      </p:sp>
      <p:sp>
        <p:nvSpPr>
          <p:cNvPr id="8" name="TextBox 7">
            <a:extLst>
              <a:ext uri="{FF2B5EF4-FFF2-40B4-BE49-F238E27FC236}">
                <a16:creationId xmlns:a16="http://schemas.microsoft.com/office/drawing/2014/main" id="{14CB3D50-66FD-EB8A-7863-F5F751578B37}"/>
              </a:ext>
            </a:extLst>
          </p:cNvPr>
          <p:cNvSpPr txBox="1"/>
          <p:nvPr/>
        </p:nvSpPr>
        <p:spPr>
          <a:xfrm>
            <a:off x="4160115" y="2707296"/>
            <a:ext cx="969269"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Hu et al. 2019</a:t>
            </a:r>
          </a:p>
        </p:txBody>
      </p:sp>
      <p:sp>
        <p:nvSpPr>
          <p:cNvPr id="17" name="Rectangle: Rounded Corners 16">
            <a:extLst>
              <a:ext uri="{FF2B5EF4-FFF2-40B4-BE49-F238E27FC236}">
                <a16:creationId xmlns:a16="http://schemas.microsoft.com/office/drawing/2014/main" id="{4FA957AE-A6A0-4EA1-0689-4BD818800816}"/>
              </a:ext>
            </a:extLst>
          </p:cNvPr>
          <p:cNvSpPr/>
          <p:nvPr/>
        </p:nvSpPr>
        <p:spPr>
          <a:xfrm>
            <a:off x="50680" y="3252033"/>
            <a:ext cx="2828393" cy="707886"/>
          </a:xfrm>
          <a:prstGeom prst="roundRect">
            <a:avLst/>
          </a:prstGeom>
          <a:solidFill>
            <a:schemeClr val="tx2"/>
          </a:solidFill>
          <a:ln>
            <a:solidFill>
              <a:schemeClr val="tx2">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044162F-2652-FDF8-8DF2-FF8A310C5BA2}"/>
              </a:ext>
            </a:extLst>
          </p:cNvPr>
          <p:cNvSpPr txBox="1"/>
          <p:nvPr/>
        </p:nvSpPr>
        <p:spPr>
          <a:xfrm>
            <a:off x="46169" y="3252033"/>
            <a:ext cx="2828393" cy="707886"/>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283,369 non-coding loci</a:t>
            </a:r>
          </a:p>
          <a:p>
            <a:pPr algn="ctr"/>
            <a:r>
              <a:rPr lang="en-US" sz="2000" dirty="0">
                <a:solidFill>
                  <a:schemeClr val="bg1"/>
                </a:solidFill>
                <a:latin typeface="Source Sans Pro" panose="020B0503030403020204" pitchFamily="34" charset="0"/>
                <a:ea typeface="Source Sans Pro" panose="020B0503030403020204" pitchFamily="34" charset="0"/>
              </a:rPr>
              <a:t>62 mammal species</a:t>
            </a:r>
          </a:p>
        </p:txBody>
      </p:sp>
      <p:sp>
        <p:nvSpPr>
          <p:cNvPr id="19" name="Rectangle: Rounded Corners 18">
            <a:extLst>
              <a:ext uri="{FF2B5EF4-FFF2-40B4-BE49-F238E27FC236}">
                <a16:creationId xmlns:a16="http://schemas.microsoft.com/office/drawing/2014/main" id="{B316448C-60DB-8477-44F9-129EF90647B7}"/>
              </a:ext>
            </a:extLst>
          </p:cNvPr>
          <p:cNvSpPr/>
          <p:nvPr/>
        </p:nvSpPr>
        <p:spPr>
          <a:xfrm>
            <a:off x="6448126" y="3199971"/>
            <a:ext cx="2504661" cy="707886"/>
          </a:xfrm>
          <a:prstGeom prst="roundRect">
            <a:avLst/>
          </a:prstGeom>
          <a:solidFill>
            <a:schemeClr val="tx2"/>
          </a:solidFill>
          <a:ln>
            <a:solidFill>
              <a:schemeClr val="tx2">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61D41CE-2E71-AFD4-C407-EC750310B67D}"/>
              </a:ext>
            </a:extLst>
          </p:cNvPr>
          <p:cNvSpPr txBox="1"/>
          <p:nvPr/>
        </p:nvSpPr>
        <p:spPr>
          <a:xfrm>
            <a:off x="6457591" y="3199971"/>
            <a:ext cx="2495196" cy="707886"/>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2,106 loci accelerated in marine mammals</a:t>
            </a:r>
          </a:p>
        </p:txBody>
      </p:sp>
      <p:cxnSp>
        <p:nvCxnSpPr>
          <p:cNvPr id="21" name="Straight Arrow Connector 20">
            <a:extLst>
              <a:ext uri="{FF2B5EF4-FFF2-40B4-BE49-F238E27FC236}">
                <a16:creationId xmlns:a16="http://schemas.microsoft.com/office/drawing/2014/main" id="{E0A4EF58-167F-E79E-AD17-A877E68464E3}"/>
              </a:ext>
            </a:extLst>
          </p:cNvPr>
          <p:cNvCxnSpPr>
            <a:cxnSpLocks/>
          </p:cNvCxnSpPr>
          <p:nvPr/>
        </p:nvCxnSpPr>
        <p:spPr>
          <a:xfrm flipV="1">
            <a:off x="2935945" y="2707296"/>
            <a:ext cx="645218" cy="44340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EC2F19D-C874-127F-48AB-561BEB583387}"/>
              </a:ext>
            </a:extLst>
          </p:cNvPr>
          <p:cNvCxnSpPr>
            <a:cxnSpLocks/>
          </p:cNvCxnSpPr>
          <p:nvPr/>
        </p:nvCxnSpPr>
        <p:spPr>
          <a:xfrm>
            <a:off x="5746711" y="2707296"/>
            <a:ext cx="645218" cy="44340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CD8F9F-3480-E432-5677-746854D18F56}"/>
              </a:ext>
            </a:extLst>
          </p:cNvPr>
          <p:cNvSpPr txBox="1"/>
          <p:nvPr/>
        </p:nvSpPr>
        <p:spPr>
          <a:xfrm>
            <a:off x="7215821" y="3912765"/>
            <a:ext cx="969269"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Hu et al. 2019</a:t>
            </a:r>
          </a:p>
        </p:txBody>
      </p:sp>
      <p:pic>
        <p:nvPicPr>
          <p:cNvPr id="3" name="Picture 2" descr="A black rectangle with a black background&#10;&#10;Description automatically generated with low confidence">
            <a:extLst>
              <a:ext uri="{FF2B5EF4-FFF2-40B4-BE49-F238E27FC236}">
                <a16:creationId xmlns:a16="http://schemas.microsoft.com/office/drawing/2014/main" id="{A01DD0F3-4D22-E213-814F-9B767030DC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1643" y="3252033"/>
            <a:ext cx="1025564" cy="1136556"/>
          </a:xfrm>
          <a:prstGeom prst="rect">
            <a:avLst/>
          </a:prstGeom>
        </p:spPr>
      </p:pic>
    </p:spTree>
    <p:extLst>
      <p:ext uri="{BB962C8B-B14F-4D97-AF65-F5344CB8AC3E}">
        <p14:creationId xmlns:p14="http://schemas.microsoft.com/office/powerpoint/2010/main" val="41322559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402DF02-4BC0-089A-DE0C-C68E52C32252}"/>
              </a:ext>
            </a:extLst>
          </p:cNvPr>
          <p:cNvSpPr/>
          <p:nvPr/>
        </p:nvSpPr>
        <p:spPr>
          <a:xfrm>
            <a:off x="3616214" y="2198628"/>
            <a:ext cx="2047524" cy="476554"/>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DB6BFF-93E0-B6C0-2273-B5CD1DC12B6C}"/>
              </a:ext>
            </a:extLst>
          </p:cNvPr>
          <p:cNvSpPr txBox="1"/>
          <p:nvPr/>
        </p:nvSpPr>
        <p:spPr>
          <a:xfrm>
            <a:off x="3642971" y="2169348"/>
            <a:ext cx="1989950" cy="523220"/>
          </a:xfrm>
          <a:prstGeom prst="rect">
            <a:avLst/>
          </a:prstGeom>
          <a:noFill/>
        </p:spPr>
        <p:txBody>
          <a:bodyPr wrap="square" rtlCol="0">
            <a:spAutoFit/>
          </a:bodyPr>
          <a:lstStyle/>
          <a:p>
            <a:pPr algn="l"/>
            <a:r>
              <a:rPr lang="en-US" sz="2800" dirty="0" err="1">
                <a:solidFill>
                  <a:schemeClr val="bg1"/>
                </a:solidFill>
                <a:latin typeface="Source Sans Pro" panose="020B0503030403020204" pitchFamily="34" charset="0"/>
                <a:ea typeface="Source Sans Pro" panose="020B0503030403020204" pitchFamily="34" charset="0"/>
              </a:rPr>
              <a:t>PhyloAcc</a:t>
            </a:r>
            <a:r>
              <a:rPr lang="en-US" sz="2800" dirty="0">
                <a:solidFill>
                  <a:schemeClr val="bg1"/>
                </a:solidFill>
                <a:latin typeface="Source Sans Pro" panose="020B0503030403020204" pitchFamily="34" charset="0"/>
                <a:ea typeface="Source Sans Pro" panose="020B0503030403020204" pitchFamily="34" charset="0"/>
              </a:rPr>
              <a:t> v1</a:t>
            </a:r>
            <a:endParaRPr lang="en-US" sz="3200" dirty="0">
              <a:solidFill>
                <a:schemeClr val="bg1"/>
              </a:solidFill>
              <a:latin typeface="Source Sans Pro" panose="020B0503030403020204" pitchFamily="34" charset="0"/>
              <a:ea typeface="Source Sans Pro" panose="020B0503030403020204" pitchFamily="34" charset="0"/>
            </a:endParaRPr>
          </a:p>
        </p:txBody>
      </p:sp>
      <p:sp>
        <p:nvSpPr>
          <p:cNvPr id="8" name="TextBox 7">
            <a:extLst>
              <a:ext uri="{FF2B5EF4-FFF2-40B4-BE49-F238E27FC236}">
                <a16:creationId xmlns:a16="http://schemas.microsoft.com/office/drawing/2014/main" id="{14CB3D50-66FD-EB8A-7863-F5F751578B37}"/>
              </a:ext>
            </a:extLst>
          </p:cNvPr>
          <p:cNvSpPr txBox="1"/>
          <p:nvPr/>
        </p:nvSpPr>
        <p:spPr>
          <a:xfrm>
            <a:off x="4160115" y="2707296"/>
            <a:ext cx="969269"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Hu et al. 2019</a:t>
            </a:r>
          </a:p>
        </p:txBody>
      </p:sp>
      <p:cxnSp>
        <p:nvCxnSpPr>
          <p:cNvPr id="9" name="Straight Arrow Connector 8">
            <a:extLst>
              <a:ext uri="{FF2B5EF4-FFF2-40B4-BE49-F238E27FC236}">
                <a16:creationId xmlns:a16="http://schemas.microsoft.com/office/drawing/2014/main" id="{06D9D055-4D6D-0688-94B0-F948E2B3A5DE}"/>
              </a:ext>
            </a:extLst>
          </p:cNvPr>
          <p:cNvCxnSpPr>
            <a:cxnSpLocks/>
          </p:cNvCxnSpPr>
          <p:nvPr/>
        </p:nvCxnSpPr>
        <p:spPr>
          <a:xfrm>
            <a:off x="2924944" y="1725948"/>
            <a:ext cx="645218" cy="44340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F3D8341-7DFF-2BFB-6F0C-E09B1E796532}"/>
              </a:ext>
            </a:extLst>
          </p:cNvPr>
          <p:cNvCxnSpPr>
            <a:cxnSpLocks/>
          </p:cNvCxnSpPr>
          <p:nvPr/>
        </p:nvCxnSpPr>
        <p:spPr>
          <a:xfrm flipV="1">
            <a:off x="5705730" y="1725948"/>
            <a:ext cx="645218" cy="44340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12" name="Picture 11" descr="Shape&#10;&#10;Description automatically generated with medium confidence">
            <a:extLst>
              <a:ext uri="{FF2B5EF4-FFF2-40B4-BE49-F238E27FC236}">
                <a16:creationId xmlns:a16="http://schemas.microsoft.com/office/drawing/2014/main" id="{14E00D8A-8E40-8C37-F927-51D314284A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7596" y="739681"/>
            <a:ext cx="941788" cy="1242772"/>
          </a:xfrm>
          <a:prstGeom prst="rect">
            <a:avLst/>
          </a:prstGeom>
        </p:spPr>
      </p:pic>
      <p:sp>
        <p:nvSpPr>
          <p:cNvPr id="13" name="Rectangle: Rounded Corners 12">
            <a:extLst>
              <a:ext uri="{FF2B5EF4-FFF2-40B4-BE49-F238E27FC236}">
                <a16:creationId xmlns:a16="http://schemas.microsoft.com/office/drawing/2014/main" id="{007A710F-B92A-08DE-C27A-D0CF6B705721}"/>
              </a:ext>
            </a:extLst>
          </p:cNvPr>
          <p:cNvSpPr/>
          <p:nvPr/>
        </p:nvSpPr>
        <p:spPr>
          <a:xfrm>
            <a:off x="60145" y="1015256"/>
            <a:ext cx="2828393" cy="707886"/>
          </a:xfrm>
          <a:prstGeom prst="roundRect">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29EC93B-0A1B-448C-89F6-848A8E05E588}"/>
              </a:ext>
            </a:extLst>
          </p:cNvPr>
          <p:cNvSpPr txBox="1"/>
          <p:nvPr/>
        </p:nvSpPr>
        <p:spPr>
          <a:xfrm>
            <a:off x="60146" y="1015256"/>
            <a:ext cx="2828393" cy="707886"/>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284,001 non-coding loci</a:t>
            </a:r>
          </a:p>
          <a:p>
            <a:pPr algn="ctr"/>
            <a:r>
              <a:rPr lang="en-US" sz="2000" dirty="0">
                <a:solidFill>
                  <a:schemeClr val="bg1"/>
                </a:solidFill>
                <a:latin typeface="Source Sans Pro" panose="020B0503030403020204" pitchFamily="34" charset="0"/>
                <a:ea typeface="Source Sans Pro" panose="020B0503030403020204" pitchFamily="34" charset="0"/>
              </a:rPr>
              <a:t>42 bird species</a:t>
            </a:r>
          </a:p>
        </p:txBody>
      </p:sp>
      <p:sp>
        <p:nvSpPr>
          <p:cNvPr id="15" name="Rectangle: Rounded Corners 14">
            <a:extLst>
              <a:ext uri="{FF2B5EF4-FFF2-40B4-BE49-F238E27FC236}">
                <a16:creationId xmlns:a16="http://schemas.microsoft.com/office/drawing/2014/main" id="{8F575E58-B57D-FF3D-3ADF-C9F32695CF9B}"/>
              </a:ext>
            </a:extLst>
          </p:cNvPr>
          <p:cNvSpPr/>
          <p:nvPr/>
        </p:nvSpPr>
        <p:spPr>
          <a:xfrm>
            <a:off x="6457591" y="963194"/>
            <a:ext cx="2504661" cy="707886"/>
          </a:xfrm>
          <a:prstGeom prst="roundRect">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9582E5D-04D3-297E-073B-9E70EC312915}"/>
              </a:ext>
            </a:extLst>
          </p:cNvPr>
          <p:cNvSpPr txBox="1"/>
          <p:nvPr/>
        </p:nvSpPr>
        <p:spPr>
          <a:xfrm>
            <a:off x="6295724" y="963194"/>
            <a:ext cx="2828393" cy="707886"/>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806 loci accelerated in ratites</a:t>
            </a:r>
          </a:p>
        </p:txBody>
      </p:sp>
      <p:sp>
        <p:nvSpPr>
          <p:cNvPr id="17" name="Rectangle: Rounded Corners 16">
            <a:extLst>
              <a:ext uri="{FF2B5EF4-FFF2-40B4-BE49-F238E27FC236}">
                <a16:creationId xmlns:a16="http://schemas.microsoft.com/office/drawing/2014/main" id="{4FA957AE-A6A0-4EA1-0689-4BD818800816}"/>
              </a:ext>
            </a:extLst>
          </p:cNvPr>
          <p:cNvSpPr/>
          <p:nvPr/>
        </p:nvSpPr>
        <p:spPr>
          <a:xfrm>
            <a:off x="50680" y="3252033"/>
            <a:ext cx="2828393" cy="707886"/>
          </a:xfrm>
          <a:prstGeom prst="roundRect">
            <a:avLst/>
          </a:prstGeom>
          <a:solidFill>
            <a:schemeClr val="tx2"/>
          </a:solidFill>
          <a:ln>
            <a:solidFill>
              <a:schemeClr val="tx2">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044162F-2652-FDF8-8DF2-FF8A310C5BA2}"/>
              </a:ext>
            </a:extLst>
          </p:cNvPr>
          <p:cNvSpPr txBox="1"/>
          <p:nvPr/>
        </p:nvSpPr>
        <p:spPr>
          <a:xfrm>
            <a:off x="46169" y="3252033"/>
            <a:ext cx="2828393" cy="707886"/>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283,369 non-coding loci</a:t>
            </a:r>
          </a:p>
          <a:p>
            <a:pPr algn="ctr"/>
            <a:r>
              <a:rPr lang="en-US" sz="2000" dirty="0">
                <a:solidFill>
                  <a:schemeClr val="bg1"/>
                </a:solidFill>
                <a:latin typeface="Source Sans Pro" panose="020B0503030403020204" pitchFamily="34" charset="0"/>
                <a:ea typeface="Source Sans Pro" panose="020B0503030403020204" pitchFamily="34" charset="0"/>
              </a:rPr>
              <a:t>62 mammal species</a:t>
            </a:r>
          </a:p>
        </p:txBody>
      </p:sp>
      <p:sp>
        <p:nvSpPr>
          <p:cNvPr id="19" name="Rectangle: Rounded Corners 18">
            <a:extLst>
              <a:ext uri="{FF2B5EF4-FFF2-40B4-BE49-F238E27FC236}">
                <a16:creationId xmlns:a16="http://schemas.microsoft.com/office/drawing/2014/main" id="{B316448C-60DB-8477-44F9-129EF90647B7}"/>
              </a:ext>
            </a:extLst>
          </p:cNvPr>
          <p:cNvSpPr/>
          <p:nvPr/>
        </p:nvSpPr>
        <p:spPr>
          <a:xfrm>
            <a:off x="6448126" y="3199971"/>
            <a:ext cx="2504661" cy="707886"/>
          </a:xfrm>
          <a:prstGeom prst="roundRect">
            <a:avLst/>
          </a:prstGeom>
          <a:solidFill>
            <a:schemeClr val="tx2"/>
          </a:solidFill>
          <a:ln>
            <a:solidFill>
              <a:schemeClr val="tx2">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61D41CE-2E71-AFD4-C407-EC750310B67D}"/>
              </a:ext>
            </a:extLst>
          </p:cNvPr>
          <p:cNvSpPr txBox="1"/>
          <p:nvPr/>
        </p:nvSpPr>
        <p:spPr>
          <a:xfrm>
            <a:off x="6457591" y="3199971"/>
            <a:ext cx="2495196" cy="707886"/>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2,106 loci accelerated in marine mammals</a:t>
            </a:r>
          </a:p>
        </p:txBody>
      </p:sp>
      <p:cxnSp>
        <p:nvCxnSpPr>
          <p:cNvPr id="21" name="Straight Arrow Connector 20">
            <a:extLst>
              <a:ext uri="{FF2B5EF4-FFF2-40B4-BE49-F238E27FC236}">
                <a16:creationId xmlns:a16="http://schemas.microsoft.com/office/drawing/2014/main" id="{E0A4EF58-167F-E79E-AD17-A877E68464E3}"/>
              </a:ext>
            </a:extLst>
          </p:cNvPr>
          <p:cNvCxnSpPr>
            <a:cxnSpLocks/>
          </p:cNvCxnSpPr>
          <p:nvPr/>
        </p:nvCxnSpPr>
        <p:spPr>
          <a:xfrm flipV="1">
            <a:off x="2935945" y="2707296"/>
            <a:ext cx="645218" cy="44340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EC2F19D-C874-127F-48AB-561BEB583387}"/>
              </a:ext>
            </a:extLst>
          </p:cNvPr>
          <p:cNvCxnSpPr>
            <a:cxnSpLocks/>
          </p:cNvCxnSpPr>
          <p:nvPr/>
        </p:nvCxnSpPr>
        <p:spPr>
          <a:xfrm>
            <a:off x="5746711" y="2707296"/>
            <a:ext cx="645218" cy="44340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3E07E0B-18AC-5F08-30A1-EA05FFE0C392}"/>
              </a:ext>
            </a:extLst>
          </p:cNvPr>
          <p:cNvSpPr txBox="1"/>
          <p:nvPr/>
        </p:nvSpPr>
        <p:spPr>
          <a:xfrm>
            <a:off x="852885" y="1736232"/>
            <a:ext cx="1214960" cy="246221"/>
          </a:xfrm>
          <a:prstGeom prst="rect">
            <a:avLst/>
          </a:prstGeom>
          <a:noFill/>
        </p:spPr>
        <p:txBody>
          <a:bodyPr wrap="square" rtlCol="0">
            <a:spAutoFit/>
          </a:bodyPr>
          <a:lstStyle/>
          <a:p>
            <a:pPr algn="ctr"/>
            <a:r>
              <a:rPr lang="en-US" sz="1000" i="1" dirty="0" err="1">
                <a:solidFill>
                  <a:schemeClr val="tx1">
                    <a:lumMod val="75000"/>
                    <a:lumOff val="25000"/>
                  </a:schemeClr>
                </a:solidFill>
                <a:latin typeface="Source Sans Pro" panose="020B0503030403020204" pitchFamily="34" charset="0"/>
                <a:ea typeface="Source Sans Pro" panose="020B0503030403020204" pitchFamily="34" charset="0"/>
              </a:rPr>
              <a:t>Sackton</a:t>
            </a: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 et al. 2019</a:t>
            </a:r>
          </a:p>
        </p:txBody>
      </p:sp>
      <p:sp>
        <p:nvSpPr>
          <p:cNvPr id="26" name="TextBox 25">
            <a:extLst>
              <a:ext uri="{FF2B5EF4-FFF2-40B4-BE49-F238E27FC236}">
                <a16:creationId xmlns:a16="http://schemas.microsoft.com/office/drawing/2014/main" id="{5BE80B5A-7B1E-A689-E650-F24A04C1A3EF}"/>
              </a:ext>
            </a:extLst>
          </p:cNvPr>
          <p:cNvSpPr txBox="1"/>
          <p:nvPr/>
        </p:nvSpPr>
        <p:spPr>
          <a:xfrm>
            <a:off x="7225285" y="1671080"/>
            <a:ext cx="969269"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Hu et al. 2019</a:t>
            </a:r>
          </a:p>
        </p:txBody>
      </p:sp>
      <p:sp>
        <p:nvSpPr>
          <p:cNvPr id="27" name="TextBox 26">
            <a:extLst>
              <a:ext uri="{FF2B5EF4-FFF2-40B4-BE49-F238E27FC236}">
                <a16:creationId xmlns:a16="http://schemas.microsoft.com/office/drawing/2014/main" id="{93CD8F9F-3480-E432-5677-746854D18F56}"/>
              </a:ext>
            </a:extLst>
          </p:cNvPr>
          <p:cNvSpPr txBox="1"/>
          <p:nvPr/>
        </p:nvSpPr>
        <p:spPr>
          <a:xfrm>
            <a:off x="7215821" y="3912765"/>
            <a:ext cx="969269"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Hu et al. 2019</a:t>
            </a:r>
          </a:p>
        </p:txBody>
      </p:sp>
      <p:pic>
        <p:nvPicPr>
          <p:cNvPr id="29" name="Picture 28" descr="A black rectangle with a black background&#10;&#10;Description automatically generated with low confidence">
            <a:extLst>
              <a:ext uri="{FF2B5EF4-FFF2-40B4-BE49-F238E27FC236}">
                <a16:creationId xmlns:a16="http://schemas.microsoft.com/office/drawing/2014/main" id="{68C3AADE-AC68-6193-E5DB-A5959607CB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1643" y="3252033"/>
            <a:ext cx="1025564" cy="1136556"/>
          </a:xfrm>
          <a:prstGeom prst="rect">
            <a:avLst/>
          </a:prstGeom>
        </p:spPr>
      </p:pic>
    </p:spTree>
    <p:extLst>
      <p:ext uri="{BB962C8B-B14F-4D97-AF65-F5344CB8AC3E}">
        <p14:creationId xmlns:p14="http://schemas.microsoft.com/office/powerpoint/2010/main" val="11816502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5DDDE33B-818F-42D8-8376-49D8F47863E1}"/>
              </a:ext>
            </a:extLst>
          </p:cNvPr>
          <p:cNvSpPr/>
          <p:nvPr/>
        </p:nvSpPr>
        <p:spPr>
          <a:xfrm>
            <a:off x="2917636" y="2079359"/>
            <a:ext cx="2047524" cy="476554"/>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BB4BABA-0D56-4ED9-91F6-778B805AA7DA}"/>
              </a:ext>
            </a:extLst>
          </p:cNvPr>
          <p:cNvSpPr txBox="1"/>
          <p:nvPr/>
        </p:nvSpPr>
        <p:spPr>
          <a:xfrm>
            <a:off x="2944393" y="2050079"/>
            <a:ext cx="1989950" cy="523220"/>
          </a:xfrm>
          <a:prstGeom prst="rect">
            <a:avLst/>
          </a:prstGeom>
          <a:noFill/>
        </p:spPr>
        <p:txBody>
          <a:bodyPr wrap="square" rtlCol="0">
            <a:spAutoFit/>
          </a:bodyPr>
          <a:lstStyle/>
          <a:p>
            <a:pPr algn="l"/>
            <a:r>
              <a:rPr lang="en-US" sz="2800" dirty="0" err="1">
                <a:solidFill>
                  <a:schemeClr val="bg1"/>
                </a:solidFill>
                <a:latin typeface="Source Sans Pro" panose="020B0503030403020204" pitchFamily="34" charset="0"/>
                <a:ea typeface="Source Sans Pro" panose="020B0503030403020204" pitchFamily="34" charset="0"/>
              </a:rPr>
              <a:t>PhyloAcc</a:t>
            </a:r>
            <a:r>
              <a:rPr lang="en-US" sz="2800" dirty="0">
                <a:solidFill>
                  <a:schemeClr val="bg1"/>
                </a:solidFill>
                <a:latin typeface="Source Sans Pro" panose="020B0503030403020204" pitchFamily="34" charset="0"/>
                <a:ea typeface="Source Sans Pro" panose="020B0503030403020204" pitchFamily="34" charset="0"/>
              </a:rPr>
              <a:t> v1</a:t>
            </a:r>
            <a:endParaRPr lang="en-US" sz="3200" dirty="0">
              <a:solidFill>
                <a:schemeClr val="bg1"/>
              </a:solidFill>
              <a:latin typeface="Source Sans Pro" panose="020B0503030403020204" pitchFamily="34" charset="0"/>
              <a:ea typeface="Source Sans Pro" panose="020B0503030403020204" pitchFamily="34" charset="0"/>
            </a:endParaRPr>
          </a:p>
        </p:txBody>
      </p:sp>
      <p:sp>
        <p:nvSpPr>
          <p:cNvPr id="56" name="TextBox 55">
            <a:extLst>
              <a:ext uri="{FF2B5EF4-FFF2-40B4-BE49-F238E27FC236}">
                <a16:creationId xmlns:a16="http://schemas.microsoft.com/office/drawing/2014/main" id="{C7E60A34-5458-4C38-9B19-9D7664B83E6E}"/>
              </a:ext>
            </a:extLst>
          </p:cNvPr>
          <p:cNvSpPr txBox="1"/>
          <p:nvPr/>
        </p:nvSpPr>
        <p:spPr>
          <a:xfrm>
            <a:off x="3454733" y="2603350"/>
            <a:ext cx="969269"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Hu et al. 2019</a:t>
            </a:r>
          </a:p>
        </p:txBody>
      </p:sp>
      <p:grpSp>
        <p:nvGrpSpPr>
          <p:cNvPr id="57" name="Group 56">
            <a:extLst>
              <a:ext uri="{FF2B5EF4-FFF2-40B4-BE49-F238E27FC236}">
                <a16:creationId xmlns:a16="http://schemas.microsoft.com/office/drawing/2014/main" id="{AE545011-995B-4EBA-8054-729F00C79396}"/>
              </a:ext>
            </a:extLst>
          </p:cNvPr>
          <p:cNvGrpSpPr/>
          <p:nvPr/>
        </p:nvGrpSpPr>
        <p:grpSpPr>
          <a:xfrm>
            <a:off x="151694" y="4636452"/>
            <a:ext cx="1784637" cy="391525"/>
            <a:chOff x="151694" y="4636452"/>
            <a:chExt cx="1784637" cy="391525"/>
          </a:xfrm>
        </p:grpSpPr>
        <p:sp>
          <p:nvSpPr>
            <p:cNvPr id="58" name="Rectangle: Rounded Corners 57">
              <a:extLst>
                <a:ext uri="{FF2B5EF4-FFF2-40B4-BE49-F238E27FC236}">
                  <a16:creationId xmlns:a16="http://schemas.microsoft.com/office/drawing/2014/main" id="{8B91BF03-AAEE-47DB-9C86-C1190779B611}"/>
                </a:ext>
              </a:extLst>
            </p:cNvPr>
            <p:cNvSpPr/>
            <p:nvPr/>
          </p:nvSpPr>
          <p:spPr>
            <a:xfrm>
              <a:off x="151694" y="4636452"/>
              <a:ext cx="393540" cy="391525"/>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5127C951-77BD-46A3-8675-2F5B6E2217B1}"/>
                </a:ext>
              </a:extLst>
            </p:cNvPr>
            <p:cNvSpPr txBox="1"/>
            <p:nvPr/>
          </p:nvSpPr>
          <p:spPr>
            <a:xfrm>
              <a:off x="539548" y="4662938"/>
              <a:ext cx="1396783"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 Flightless</a:t>
              </a:r>
            </a:p>
          </p:txBody>
        </p:sp>
      </p:grpSp>
      <p:sp>
        <p:nvSpPr>
          <p:cNvPr id="60" name="Rectangle: Rounded Corners 59">
            <a:extLst>
              <a:ext uri="{FF2B5EF4-FFF2-40B4-BE49-F238E27FC236}">
                <a16:creationId xmlns:a16="http://schemas.microsoft.com/office/drawing/2014/main" id="{CCA1FE62-E5F4-4E37-B6FA-4B8905C48851}"/>
              </a:ext>
            </a:extLst>
          </p:cNvPr>
          <p:cNvSpPr/>
          <p:nvPr/>
        </p:nvSpPr>
        <p:spPr>
          <a:xfrm>
            <a:off x="5408589" y="3387571"/>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DEFD51EF-FD1C-45AC-A232-A4A3844FB69E}"/>
              </a:ext>
            </a:extLst>
          </p:cNvPr>
          <p:cNvGrpSpPr/>
          <p:nvPr/>
        </p:nvGrpSpPr>
        <p:grpSpPr>
          <a:xfrm>
            <a:off x="308473" y="393308"/>
            <a:ext cx="2399017" cy="3988289"/>
            <a:chOff x="5686012" y="482205"/>
            <a:chExt cx="1930503" cy="3988289"/>
          </a:xfrm>
        </p:grpSpPr>
        <p:cxnSp>
          <p:nvCxnSpPr>
            <p:cNvPr id="62" name="Straight Connector 61">
              <a:extLst>
                <a:ext uri="{FF2B5EF4-FFF2-40B4-BE49-F238E27FC236}">
                  <a16:creationId xmlns:a16="http://schemas.microsoft.com/office/drawing/2014/main" id="{EA587DA2-1E97-421A-80F8-95EF14B24A77}"/>
                </a:ext>
              </a:extLst>
            </p:cNvPr>
            <p:cNvCxnSpPr>
              <a:cxnSpLocks/>
            </p:cNvCxnSpPr>
            <p:nvPr/>
          </p:nvCxnSpPr>
          <p:spPr>
            <a:xfrm flipH="1">
              <a:off x="5686012" y="482205"/>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DBAAFA9-E029-472B-B92E-C378CFD080CE}"/>
                </a:ext>
              </a:extLst>
            </p:cNvPr>
            <p:cNvCxnSpPr>
              <a:cxnSpLocks/>
            </p:cNvCxnSpPr>
            <p:nvPr/>
          </p:nvCxnSpPr>
          <p:spPr>
            <a:xfrm flipH="1" flipV="1">
              <a:off x="5686012" y="2476349"/>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DA0FDB4-1EA0-40BF-A7DC-D9BFF3562C9A}"/>
                </a:ext>
              </a:extLst>
            </p:cNvPr>
            <p:cNvCxnSpPr>
              <a:cxnSpLocks/>
            </p:cNvCxnSpPr>
            <p:nvPr/>
          </p:nvCxnSpPr>
          <p:spPr>
            <a:xfrm flipH="1">
              <a:off x="7126752" y="3465604"/>
              <a:ext cx="470261" cy="490781"/>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8386254-C49A-4AFA-BADA-3E08A323199B}"/>
                </a:ext>
              </a:extLst>
            </p:cNvPr>
            <p:cNvCxnSpPr>
              <a:cxnSpLocks/>
            </p:cNvCxnSpPr>
            <p:nvPr/>
          </p:nvCxnSpPr>
          <p:spPr>
            <a:xfrm flipH="1" flipV="1">
              <a:off x="6724163" y="1424741"/>
              <a:ext cx="872849" cy="910937"/>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7D58D79-4C4C-4703-B61B-C7B85E0E78B8}"/>
                </a:ext>
              </a:extLst>
            </p:cNvPr>
            <p:cNvCxnSpPr>
              <a:cxnSpLocks/>
            </p:cNvCxnSpPr>
            <p:nvPr/>
          </p:nvCxnSpPr>
          <p:spPr>
            <a:xfrm flipH="1" flipV="1">
              <a:off x="7193487" y="928812"/>
              <a:ext cx="423028" cy="444868"/>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7" name="Picture 66" descr="Shape&#10;&#10;Description automatically generated with medium confidence">
            <a:extLst>
              <a:ext uri="{FF2B5EF4-FFF2-40B4-BE49-F238E27FC236}">
                <a16:creationId xmlns:a16="http://schemas.microsoft.com/office/drawing/2014/main" id="{62F97881-388B-47E1-9A00-5A5D2EAD20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3788" y="103763"/>
            <a:ext cx="502179" cy="579089"/>
          </a:xfrm>
          <a:prstGeom prst="rect">
            <a:avLst/>
          </a:prstGeom>
        </p:spPr>
      </p:pic>
      <p:pic>
        <p:nvPicPr>
          <p:cNvPr id="68" name="Picture 67" descr="Shape&#10;&#10;Description automatically generated with medium confidence">
            <a:extLst>
              <a:ext uri="{FF2B5EF4-FFF2-40B4-BE49-F238E27FC236}">
                <a16:creationId xmlns:a16="http://schemas.microsoft.com/office/drawing/2014/main" id="{BF60497C-8BCB-4988-B221-603921BA10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7901" y="1909805"/>
            <a:ext cx="800986" cy="650801"/>
          </a:xfrm>
          <a:prstGeom prst="rect">
            <a:avLst/>
          </a:prstGeom>
        </p:spPr>
      </p:pic>
      <p:pic>
        <p:nvPicPr>
          <p:cNvPr id="69" name="Picture 68" descr="Shape&#10;&#10;Description automatically generated with medium confidence">
            <a:extLst>
              <a:ext uri="{FF2B5EF4-FFF2-40B4-BE49-F238E27FC236}">
                <a16:creationId xmlns:a16="http://schemas.microsoft.com/office/drawing/2014/main" id="{724ECF80-ACEF-4EF0-AD3D-239D9B4EA2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154384" y="4234749"/>
            <a:ext cx="800986" cy="517825"/>
          </a:xfrm>
          <a:prstGeom prst="rect">
            <a:avLst/>
          </a:prstGeom>
        </p:spPr>
      </p:pic>
      <p:sp>
        <p:nvSpPr>
          <p:cNvPr id="70" name="TextBox 69">
            <a:extLst>
              <a:ext uri="{FF2B5EF4-FFF2-40B4-BE49-F238E27FC236}">
                <a16:creationId xmlns:a16="http://schemas.microsoft.com/office/drawing/2014/main" id="{288EFE03-2B2F-4556-BE8A-3AD7C053C62D}"/>
              </a:ext>
            </a:extLst>
          </p:cNvPr>
          <p:cNvSpPr txBox="1"/>
          <p:nvPr/>
        </p:nvSpPr>
        <p:spPr>
          <a:xfrm>
            <a:off x="5171178" y="4324384"/>
            <a:ext cx="1725806" cy="338554"/>
          </a:xfrm>
          <a:prstGeom prst="rect">
            <a:avLst/>
          </a:prstGeom>
          <a:noFill/>
        </p:spPr>
        <p:txBody>
          <a:bodyPr wrap="square" rtlCol="0">
            <a:spAutoFit/>
          </a:bodyPr>
          <a:lstStyle/>
          <a:p>
            <a:pPr algn="l"/>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AC</a:t>
            </a:r>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TC</a:t>
            </a:r>
            <a:r>
              <a:rPr lang="en-US" sz="1600" u="sng" dirty="0">
                <a:solidFill>
                  <a:schemeClr val="accent6"/>
                </a:solidFill>
                <a:latin typeface="Source Sans Pro" panose="020B0503030403020204" pitchFamily="34" charset="0"/>
                <a:ea typeface="Source Sans Pro" panose="020B0503030403020204" pitchFamily="34" charset="0"/>
              </a:rPr>
              <a:t>AT</a:t>
            </a:r>
            <a:r>
              <a:rPr lang="en-US" sz="1600" dirty="0">
                <a:latin typeface="Source Sans Pro" panose="020B0503030403020204" pitchFamily="34" charset="0"/>
                <a:ea typeface="Source Sans Pro" panose="020B0503030403020204" pitchFamily="34" charset="0"/>
              </a:rPr>
              <a:t>AGC</a:t>
            </a:r>
            <a:r>
              <a:rPr lang="en-US" sz="1600" u="sng" dirty="0">
                <a:solidFill>
                  <a:schemeClr val="accent6"/>
                </a:solidFill>
                <a:latin typeface="Source Sans Pro" panose="020B0503030403020204" pitchFamily="34" charset="0"/>
                <a:ea typeface="Source Sans Pro" panose="020B0503030403020204" pitchFamily="34" charset="0"/>
              </a:rPr>
              <a:t>GC</a:t>
            </a:r>
          </a:p>
        </p:txBody>
      </p:sp>
      <p:sp>
        <p:nvSpPr>
          <p:cNvPr id="71" name="TextBox 70">
            <a:extLst>
              <a:ext uri="{FF2B5EF4-FFF2-40B4-BE49-F238E27FC236}">
                <a16:creationId xmlns:a16="http://schemas.microsoft.com/office/drawing/2014/main" id="{71C5FCFF-2475-44D6-B426-1D1D438385DF}"/>
              </a:ext>
            </a:extLst>
          </p:cNvPr>
          <p:cNvSpPr txBox="1"/>
          <p:nvPr/>
        </p:nvSpPr>
        <p:spPr>
          <a:xfrm>
            <a:off x="5193187" y="214835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72" name="TextBox 71">
            <a:extLst>
              <a:ext uri="{FF2B5EF4-FFF2-40B4-BE49-F238E27FC236}">
                <a16:creationId xmlns:a16="http://schemas.microsoft.com/office/drawing/2014/main" id="{D2489011-7C05-4255-8861-FC398DC5177F}"/>
              </a:ext>
            </a:extLst>
          </p:cNvPr>
          <p:cNvSpPr txBox="1"/>
          <p:nvPr/>
        </p:nvSpPr>
        <p:spPr>
          <a:xfrm>
            <a:off x="5193187" y="3065386"/>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t>
            </a:r>
            <a:r>
              <a:rPr lang="en-US" sz="1600" u="sng" dirty="0">
                <a:solidFill>
                  <a:schemeClr val="accent6"/>
                </a:solidFill>
                <a:latin typeface="Source Sans Pro" panose="020B0503030403020204" pitchFamily="34" charset="0"/>
                <a:ea typeface="Source Sans Pro" panose="020B0503030403020204" pitchFamily="34" charset="0"/>
              </a:rPr>
              <a:t>T</a:t>
            </a:r>
            <a:r>
              <a:rPr lang="en-US" sz="1600" dirty="0">
                <a:latin typeface="Source Sans Pro" panose="020B0503030403020204" pitchFamily="34" charset="0"/>
                <a:ea typeface="Source Sans Pro" panose="020B0503030403020204" pitchFamily="34" charset="0"/>
              </a:rPr>
              <a:t>CATCG</a:t>
            </a:r>
            <a:r>
              <a:rPr lang="en-US" sz="1600" u="sng" dirty="0">
                <a:solidFill>
                  <a:schemeClr val="accent6"/>
                </a:solidFill>
                <a:latin typeface="Source Sans Pro" panose="020B0503030403020204" pitchFamily="34" charset="0"/>
                <a:ea typeface="Source Sans Pro" panose="020B0503030403020204" pitchFamily="34" charset="0"/>
              </a:rPr>
              <a:t>A</a:t>
            </a:r>
            <a:r>
              <a:rPr lang="en-US" sz="1600" dirty="0">
                <a:latin typeface="Source Sans Pro" panose="020B0503030403020204" pitchFamily="34" charset="0"/>
                <a:ea typeface="Source Sans Pro" panose="020B0503030403020204" pitchFamily="34" charset="0"/>
              </a:rPr>
              <a:t>AG</a:t>
            </a:r>
            <a:r>
              <a:rPr lang="en-US" sz="1600" u="sng" dirty="0">
                <a:solidFill>
                  <a:schemeClr val="accent6"/>
                </a:solidFill>
                <a:latin typeface="Source Sans Pro" panose="020B0503030403020204" pitchFamily="34" charset="0"/>
                <a:ea typeface="Source Sans Pro" panose="020B0503030403020204" pitchFamily="34" charset="0"/>
              </a:rPr>
              <a:t>GT</a:t>
            </a:r>
            <a:r>
              <a:rPr lang="en-US" sz="1600" dirty="0">
                <a:latin typeface="Source Sans Pro" panose="020B0503030403020204" pitchFamily="34" charset="0"/>
                <a:ea typeface="Source Sans Pro" panose="020B0503030403020204" pitchFamily="34" charset="0"/>
              </a:rPr>
              <a:t>A</a:t>
            </a:r>
          </a:p>
        </p:txBody>
      </p:sp>
      <p:sp>
        <p:nvSpPr>
          <p:cNvPr id="73" name="TextBox 72">
            <a:extLst>
              <a:ext uri="{FF2B5EF4-FFF2-40B4-BE49-F238E27FC236}">
                <a16:creationId xmlns:a16="http://schemas.microsoft.com/office/drawing/2014/main" id="{984E5C92-5F7C-4DD6-BE63-9E6691B5E5A2}"/>
              </a:ext>
            </a:extLst>
          </p:cNvPr>
          <p:cNvSpPr txBox="1"/>
          <p:nvPr/>
        </p:nvSpPr>
        <p:spPr>
          <a:xfrm>
            <a:off x="5171178" y="1124795"/>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74" name="TextBox 73">
            <a:extLst>
              <a:ext uri="{FF2B5EF4-FFF2-40B4-BE49-F238E27FC236}">
                <a16:creationId xmlns:a16="http://schemas.microsoft.com/office/drawing/2014/main" id="{EF6D1223-A7CD-476C-A9C8-110326DEA371}"/>
              </a:ext>
            </a:extLst>
          </p:cNvPr>
          <p:cNvSpPr txBox="1"/>
          <p:nvPr/>
        </p:nvSpPr>
        <p:spPr>
          <a:xfrm>
            <a:off x="5171178" y="14848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cxnSp>
        <p:nvCxnSpPr>
          <p:cNvPr id="75" name="Straight Arrow Connector 74">
            <a:extLst>
              <a:ext uri="{FF2B5EF4-FFF2-40B4-BE49-F238E27FC236}">
                <a16:creationId xmlns:a16="http://schemas.microsoft.com/office/drawing/2014/main" id="{F1BEEF96-EF7B-4F65-B890-7675DE0708DD}"/>
              </a:ext>
            </a:extLst>
          </p:cNvPr>
          <p:cNvCxnSpPr>
            <a:cxnSpLocks/>
          </p:cNvCxnSpPr>
          <p:nvPr/>
        </p:nvCxnSpPr>
        <p:spPr>
          <a:xfrm>
            <a:off x="7067105" y="4499788"/>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6AC615D-1BAF-4CEF-B71E-265220591351}"/>
              </a:ext>
            </a:extLst>
          </p:cNvPr>
          <p:cNvCxnSpPr>
            <a:cxnSpLocks/>
          </p:cNvCxnSpPr>
          <p:nvPr/>
        </p:nvCxnSpPr>
        <p:spPr>
          <a:xfrm>
            <a:off x="7067105" y="337670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772F6A6-2CD9-492B-A3D6-35BFF8443A27}"/>
              </a:ext>
            </a:extLst>
          </p:cNvPr>
          <p:cNvCxnSpPr>
            <a:cxnSpLocks/>
          </p:cNvCxnSpPr>
          <p:nvPr/>
        </p:nvCxnSpPr>
        <p:spPr>
          <a:xfrm>
            <a:off x="7067105" y="231763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C94E615-A788-4969-8EEE-095AE6A5DEB9}"/>
              </a:ext>
            </a:extLst>
          </p:cNvPr>
          <p:cNvCxnSpPr>
            <a:cxnSpLocks/>
          </p:cNvCxnSpPr>
          <p:nvPr/>
        </p:nvCxnSpPr>
        <p:spPr>
          <a:xfrm>
            <a:off x="7067105" y="128478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54DD9CB-C798-4461-A901-293ACCA16EB1}"/>
              </a:ext>
            </a:extLst>
          </p:cNvPr>
          <p:cNvCxnSpPr>
            <a:cxnSpLocks/>
          </p:cNvCxnSpPr>
          <p:nvPr/>
        </p:nvCxnSpPr>
        <p:spPr>
          <a:xfrm>
            <a:off x="7067105" y="35299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CA2A3489-8F0F-4023-A8CD-F7A23D02CAF9}"/>
              </a:ext>
            </a:extLst>
          </p:cNvPr>
          <p:cNvSpPr txBox="1"/>
          <p:nvPr/>
        </p:nvSpPr>
        <p:spPr>
          <a:xfrm>
            <a:off x="5432317" y="3387571"/>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81" name="Rectangle: Rounded Corners 80">
            <a:extLst>
              <a:ext uri="{FF2B5EF4-FFF2-40B4-BE49-F238E27FC236}">
                <a16:creationId xmlns:a16="http://schemas.microsoft.com/office/drawing/2014/main" id="{DA044643-EDBD-415C-A95C-EF5282A11E2D}"/>
              </a:ext>
            </a:extLst>
          </p:cNvPr>
          <p:cNvSpPr/>
          <p:nvPr/>
        </p:nvSpPr>
        <p:spPr>
          <a:xfrm>
            <a:off x="5400756" y="4662938"/>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D7AD1E3F-3AD5-489D-B708-B6D509F5380C}"/>
              </a:ext>
            </a:extLst>
          </p:cNvPr>
          <p:cNvSpPr txBox="1"/>
          <p:nvPr/>
        </p:nvSpPr>
        <p:spPr>
          <a:xfrm>
            <a:off x="5424484" y="4662938"/>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83" name="Rectangle: Rounded Corners 82">
            <a:extLst>
              <a:ext uri="{FF2B5EF4-FFF2-40B4-BE49-F238E27FC236}">
                <a16:creationId xmlns:a16="http://schemas.microsoft.com/office/drawing/2014/main" id="{DE326D2D-6742-49E6-8268-F729517664BD}"/>
              </a:ext>
            </a:extLst>
          </p:cNvPr>
          <p:cNvSpPr/>
          <p:nvPr/>
        </p:nvSpPr>
        <p:spPr>
          <a:xfrm>
            <a:off x="8112299" y="4144567"/>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EE6FFFE0-2F22-4EDD-BC6E-2ED7ABCFD99F}"/>
              </a:ext>
            </a:extLst>
          </p:cNvPr>
          <p:cNvGrpSpPr/>
          <p:nvPr/>
        </p:nvGrpSpPr>
        <p:grpSpPr>
          <a:xfrm>
            <a:off x="8104989" y="2972318"/>
            <a:ext cx="899776" cy="895170"/>
            <a:chOff x="6262241" y="3184553"/>
            <a:chExt cx="899776" cy="895170"/>
          </a:xfrm>
        </p:grpSpPr>
        <p:pic>
          <p:nvPicPr>
            <p:cNvPr id="85" name="Picture 84" descr="Shape&#10;&#10;Description automatically generated with medium confidence">
              <a:extLst>
                <a:ext uri="{FF2B5EF4-FFF2-40B4-BE49-F238E27FC236}">
                  <a16:creationId xmlns:a16="http://schemas.microsoft.com/office/drawing/2014/main" id="{3098A331-F3FF-4EF4-94CA-C8B4B648D6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1451" y="3260651"/>
              <a:ext cx="573364" cy="756605"/>
            </a:xfrm>
            <a:prstGeom prst="rect">
              <a:avLst/>
            </a:prstGeom>
          </p:spPr>
        </p:pic>
        <p:sp>
          <p:nvSpPr>
            <p:cNvPr id="86" name="Rectangle: Rounded Corners 85">
              <a:extLst>
                <a:ext uri="{FF2B5EF4-FFF2-40B4-BE49-F238E27FC236}">
                  <a16:creationId xmlns:a16="http://schemas.microsoft.com/office/drawing/2014/main" id="{30A81A07-9AC1-4A1F-895F-00EDD604A971}"/>
                </a:ext>
              </a:extLst>
            </p:cNvPr>
            <p:cNvSpPr/>
            <p:nvPr/>
          </p:nvSpPr>
          <p:spPr>
            <a:xfrm>
              <a:off x="6262241" y="3184553"/>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87" name="Picture 86" descr="Shape&#10;&#10;Description automatically generated with medium confidence">
            <a:extLst>
              <a:ext uri="{FF2B5EF4-FFF2-40B4-BE49-F238E27FC236}">
                <a16:creationId xmlns:a16="http://schemas.microsoft.com/office/drawing/2014/main" id="{56C5E123-39E9-4BBC-8A8F-2B9CF9EDD57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5594" y="1068723"/>
            <a:ext cx="899776" cy="534242"/>
          </a:xfrm>
          <a:prstGeom prst="rect">
            <a:avLst/>
          </a:prstGeom>
        </p:spPr>
      </p:pic>
    </p:spTree>
    <p:extLst>
      <p:ext uri="{BB962C8B-B14F-4D97-AF65-F5344CB8AC3E}">
        <p14:creationId xmlns:p14="http://schemas.microsoft.com/office/powerpoint/2010/main" val="790599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3AE288-3446-62D2-FB96-7F3F66003D98}"/>
              </a:ext>
            </a:extLst>
          </p:cNvPr>
          <p:cNvSpPr>
            <a:spLocks noGrp="1"/>
          </p:cNvSpPr>
          <p:nvPr>
            <p:ph type="title"/>
          </p:nvPr>
        </p:nvSpPr>
        <p:spPr>
          <a:xfrm>
            <a:off x="219075" y="176517"/>
            <a:ext cx="8743950" cy="857250"/>
          </a:xfrm>
        </p:spPr>
        <p:txBody>
          <a:bodyPr>
            <a:normAutofit fontScale="90000"/>
          </a:bodyPr>
          <a:lstStyle/>
          <a:p>
            <a:r>
              <a:rPr lang="en-US" dirty="0"/>
              <a:t>Genome assembly uses sequenced reads to infer the original genome sequence</a:t>
            </a:r>
          </a:p>
        </p:txBody>
      </p:sp>
      <p:sp>
        <p:nvSpPr>
          <p:cNvPr id="9" name="Rectangle: Rounded Corners 8">
            <a:extLst>
              <a:ext uri="{FF2B5EF4-FFF2-40B4-BE49-F238E27FC236}">
                <a16:creationId xmlns:a16="http://schemas.microsoft.com/office/drawing/2014/main" id="{94CD26EA-FC18-AF4B-17F6-BE4B2ED87292}"/>
              </a:ext>
            </a:extLst>
          </p:cNvPr>
          <p:cNvSpPr/>
          <p:nvPr/>
        </p:nvSpPr>
        <p:spPr>
          <a:xfrm>
            <a:off x="6043825" y="1202169"/>
            <a:ext cx="2047524" cy="725303"/>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43BD157-4A59-BFDC-AE9B-7C5B0A7EDC3A}"/>
              </a:ext>
            </a:extLst>
          </p:cNvPr>
          <p:cNvSpPr txBox="1"/>
          <p:nvPr/>
        </p:nvSpPr>
        <p:spPr>
          <a:xfrm>
            <a:off x="6072612" y="1241654"/>
            <a:ext cx="1989950" cy="646331"/>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Often the desired final product</a:t>
            </a:r>
            <a:endParaRPr lang="en-US" sz="3200" dirty="0">
              <a:solidFill>
                <a:schemeClr val="bg1"/>
              </a:solidFill>
              <a:latin typeface="Source Sans Pro" panose="020B0503030403020204" pitchFamily="34" charset="0"/>
              <a:ea typeface="Source Sans Pro" panose="020B0503030403020204" pitchFamily="34" charset="0"/>
            </a:endParaRPr>
          </a:p>
        </p:txBody>
      </p:sp>
      <p:sp>
        <p:nvSpPr>
          <p:cNvPr id="2" name="Rectangle: Rounded Corners 1">
            <a:extLst>
              <a:ext uri="{FF2B5EF4-FFF2-40B4-BE49-F238E27FC236}">
                <a16:creationId xmlns:a16="http://schemas.microsoft.com/office/drawing/2014/main" id="{471F40B9-A9DA-9847-AA26-36E016C66F52}"/>
              </a:ext>
            </a:extLst>
          </p:cNvPr>
          <p:cNvSpPr/>
          <p:nvPr/>
        </p:nvSpPr>
        <p:spPr>
          <a:xfrm>
            <a:off x="6043825" y="2366073"/>
            <a:ext cx="2047524" cy="725303"/>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FF96621-EF1D-A43D-74BD-3724FCEC7DE9}"/>
              </a:ext>
            </a:extLst>
          </p:cNvPr>
          <p:cNvSpPr txBox="1"/>
          <p:nvPr/>
        </p:nvSpPr>
        <p:spPr>
          <a:xfrm>
            <a:off x="6072612" y="2405558"/>
            <a:ext cx="1989950" cy="646331"/>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Becoming easier to achieve</a:t>
            </a:r>
            <a:endParaRPr lang="en-US" sz="3200" dirty="0">
              <a:solidFill>
                <a:schemeClr val="bg1"/>
              </a:solidFill>
              <a:latin typeface="Source Sans Pro" panose="020B0503030403020204" pitchFamily="34" charset="0"/>
              <a:ea typeface="Source Sans Pro" panose="020B0503030403020204" pitchFamily="34" charset="0"/>
            </a:endParaRPr>
          </a:p>
        </p:txBody>
      </p:sp>
      <p:pic>
        <p:nvPicPr>
          <p:cNvPr id="13" name="Picture 12">
            <a:extLst>
              <a:ext uri="{FF2B5EF4-FFF2-40B4-BE49-F238E27FC236}">
                <a16:creationId xmlns:a16="http://schemas.microsoft.com/office/drawing/2014/main" id="{FEC5512F-5B46-E3BD-758E-688F1C8693FB}"/>
              </a:ext>
            </a:extLst>
          </p:cNvPr>
          <p:cNvPicPr>
            <a:picLocks noChangeAspect="1"/>
          </p:cNvPicPr>
          <p:nvPr/>
        </p:nvPicPr>
        <p:blipFill>
          <a:blip r:embed="rId3"/>
          <a:stretch>
            <a:fillRect/>
          </a:stretch>
        </p:blipFill>
        <p:spPr>
          <a:xfrm>
            <a:off x="1060146" y="1315457"/>
            <a:ext cx="3912759" cy="3507396"/>
          </a:xfrm>
          <a:prstGeom prst="rect">
            <a:avLst/>
          </a:prstGeom>
        </p:spPr>
      </p:pic>
      <p:sp>
        <p:nvSpPr>
          <p:cNvPr id="14" name="TextBox 13">
            <a:extLst>
              <a:ext uri="{FF2B5EF4-FFF2-40B4-BE49-F238E27FC236}">
                <a16:creationId xmlns:a16="http://schemas.microsoft.com/office/drawing/2014/main" id="{BAEF2F87-77F1-9BD2-C414-D682DC51EA15}"/>
              </a:ext>
            </a:extLst>
          </p:cNvPr>
          <p:cNvSpPr txBox="1"/>
          <p:nvPr/>
        </p:nvSpPr>
        <p:spPr>
          <a:xfrm>
            <a:off x="219075" y="4836178"/>
            <a:ext cx="2168075" cy="261610"/>
          </a:xfrm>
          <a:prstGeom prst="rect">
            <a:avLst/>
          </a:prstGeom>
          <a:noFill/>
        </p:spPr>
        <p:txBody>
          <a:bodyPr wrap="square" rtlCol="0">
            <a:spAutoFit/>
          </a:bodyPr>
          <a:lstStyle/>
          <a:p>
            <a:r>
              <a:rPr lang="en-US" sz="1100" b="1" i="1" dirty="0">
                <a:solidFill>
                  <a:schemeClr val="bg1">
                    <a:lumMod val="50000"/>
                  </a:schemeClr>
                </a:solidFill>
              </a:rPr>
              <a:t>Source: </a:t>
            </a:r>
            <a:r>
              <a:rPr lang="en-US" sz="1100" b="1" i="1" dirty="0" err="1">
                <a:solidFill>
                  <a:schemeClr val="bg1">
                    <a:lumMod val="50000"/>
                  </a:schemeClr>
                </a:solidFill>
              </a:rPr>
              <a:t>Hotaling</a:t>
            </a:r>
            <a:r>
              <a:rPr lang="en-US" sz="1100" b="1" i="1" dirty="0">
                <a:solidFill>
                  <a:schemeClr val="bg1">
                    <a:lumMod val="50000"/>
                  </a:schemeClr>
                </a:solidFill>
              </a:rPr>
              <a:t> et al. 2021, PNAS</a:t>
            </a:r>
            <a:endParaRPr lang="en-US" b="1" i="1" dirty="0">
              <a:solidFill>
                <a:schemeClr val="bg1">
                  <a:lumMod val="50000"/>
                </a:schemeClr>
              </a:solidFill>
            </a:endParaRPr>
          </a:p>
        </p:txBody>
      </p:sp>
      <p:sp>
        <p:nvSpPr>
          <p:cNvPr id="4" name="Rectangle: Rounded Corners 3">
            <a:extLst>
              <a:ext uri="{FF2B5EF4-FFF2-40B4-BE49-F238E27FC236}">
                <a16:creationId xmlns:a16="http://schemas.microsoft.com/office/drawing/2014/main" id="{EF2690BD-4482-935A-5C56-7F33BBCA2DC3}"/>
              </a:ext>
            </a:extLst>
          </p:cNvPr>
          <p:cNvSpPr/>
          <p:nvPr/>
        </p:nvSpPr>
        <p:spPr>
          <a:xfrm>
            <a:off x="6072612" y="3529977"/>
            <a:ext cx="2047524" cy="1323718"/>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F8A9DE8-DBE8-215E-53C8-04927E8CC17A}"/>
              </a:ext>
            </a:extLst>
          </p:cNvPr>
          <p:cNvSpPr txBox="1"/>
          <p:nvPr/>
        </p:nvSpPr>
        <p:spPr>
          <a:xfrm>
            <a:off x="6101399" y="3569462"/>
            <a:ext cx="1989950" cy="1200329"/>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Still expensive and time-consuming to generate </a:t>
            </a:r>
            <a:r>
              <a:rPr lang="en-US" i="1" dirty="0">
                <a:solidFill>
                  <a:schemeClr val="bg1"/>
                </a:solidFill>
                <a:latin typeface="Source Sans Pro" panose="020B0503030403020204" pitchFamily="34" charset="0"/>
                <a:ea typeface="Source Sans Pro" panose="020B0503030403020204" pitchFamily="34" charset="0"/>
              </a:rPr>
              <a:t>high quality </a:t>
            </a:r>
            <a:r>
              <a:rPr lang="en-US" dirty="0">
                <a:solidFill>
                  <a:schemeClr val="bg1"/>
                </a:solidFill>
                <a:latin typeface="Source Sans Pro" panose="020B0503030403020204" pitchFamily="34" charset="0"/>
                <a:ea typeface="Source Sans Pro" panose="020B0503030403020204" pitchFamily="34" charset="0"/>
              </a:rPr>
              <a:t>assemblies</a:t>
            </a:r>
            <a:endParaRPr lang="en-US" sz="3200"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0255808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Rounded Corners 54">
            <a:extLst>
              <a:ext uri="{FF2B5EF4-FFF2-40B4-BE49-F238E27FC236}">
                <a16:creationId xmlns:a16="http://schemas.microsoft.com/office/drawing/2014/main" id="{BBD554B3-A877-4A5B-A5E5-829AF56FF9E0}"/>
              </a:ext>
            </a:extLst>
          </p:cNvPr>
          <p:cNvSpPr/>
          <p:nvPr/>
        </p:nvSpPr>
        <p:spPr>
          <a:xfrm>
            <a:off x="2917636" y="2079359"/>
            <a:ext cx="2047524" cy="476554"/>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F3D60187-55BE-41EF-9287-05BFA7F0853C}"/>
              </a:ext>
            </a:extLst>
          </p:cNvPr>
          <p:cNvSpPr txBox="1"/>
          <p:nvPr/>
        </p:nvSpPr>
        <p:spPr>
          <a:xfrm>
            <a:off x="2944393" y="2050079"/>
            <a:ext cx="1989950" cy="523220"/>
          </a:xfrm>
          <a:prstGeom prst="rect">
            <a:avLst/>
          </a:prstGeom>
          <a:noFill/>
        </p:spPr>
        <p:txBody>
          <a:bodyPr wrap="square" rtlCol="0">
            <a:spAutoFit/>
          </a:bodyPr>
          <a:lstStyle/>
          <a:p>
            <a:pPr algn="l"/>
            <a:r>
              <a:rPr lang="en-US" sz="2800" dirty="0" err="1">
                <a:solidFill>
                  <a:schemeClr val="bg1"/>
                </a:solidFill>
                <a:latin typeface="Source Sans Pro" panose="020B0503030403020204" pitchFamily="34" charset="0"/>
                <a:ea typeface="Source Sans Pro" panose="020B0503030403020204" pitchFamily="34" charset="0"/>
              </a:rPr>
              <a:t>PhyloAcc</a:t>
            </a:r>
            <a:r>
              <a:rPr lang="en-US" sz="2800" dirty="0">
                <a:solidFill>
                  <a:schemeClr val="bg1"/>
                </a:solidFill>
                <a:latin typeface="Source Sans Pro" panose="020B0503030403020204" pitchFamily="34" charset="0"/>
                <a:ea typeface="Source Sans Pro" panose="020B0503030403020204" pitchFamily="34" charset="0"/>
              </a:rPr>
              <a:t> v1</a:t>
            </a:r>
            <a:endParaRPr lang="en-US" sz="3200" dirty="0">
              <a:solidFill>
                <a:schemeClr val="bg1"/>
              </a:solidFill>
              <a:latin typeface="Source Sans Pro" panose="020B0503030403020204" pitchFamily="34" charset="0"/>
              <a:ea typeface="Source Sans Pro" panose="020B0503030403020204" pitchFamily="34" charset="0"/>
            </a:endParaRPr>
          </a:p>
        </p:txBody>
      </p:sp>
      <p:sp>
        <p:nvSpPr>
          <p:cNvPr id="57" name="TextBox 56">
            <a:extLst>
              <a:ext uri="{FF2B5EF4-FFF2-40B4-BE49-F238E27FC236}">
                <a16:creationId xmlns:a16="http://schemas.microsoft.com/office/drawing/2014/main" id="{A71EBA8A-4E49-4F84-B03E-C2DA7C3507B0}"/>
              </a:ext>
            </a:extLst>
          </p:cNvPr>
          <p:cNvSpPr txBox="1"/>
          <p:nvPr/>
        </p:nvSpPr>
        <p:spPr>
          <a:xfrm>
            <a:off x="3454733" y="2603350"/>
            <a:ext cx="969269"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Hu et al. 2019</a:t>
            </a:r>
          </a:p>
        </p:txBody>
      </p:sp>
      <p:grpSp>
        <p:nvGrpSpPr>
          <p:cNvPr id="58" name="Group 57">
            <a:extLst>
              <a:ext uri="{FF2B5EF4-FFF2-40B4-BE49-F238E27FC236}">
                <a16:creationId xmlns:a16="http://schemas.microsoft.com/office/drawing/2014/main" id="{7294AD0A-2B3D-4E76-8586-807171546C4F}"/>
              </a:ext>
            </a:extLst>
          </p:cNvPr>
          <p:cNvGrpSpPr/>
          <p:nvPr/>
        </p:nvGrpSpPr>
        <p:grpSpPr>
          <a:xfrm>
            <a:off x="151694" y="4636452"/>
            <a:ext cx="1784637" cy="391525"/>
            <a:chOff x="151694" y="4636452"/>
            <a:chExt cx="1784637" cy="391525"/>
          </a:xfrm>
        </p:grpSpPr>
        <p:sp>
          <p:nvSpPr>
            <p:cNvPr id="59" name="Rectangle: Rounded Corners 58">
              <a:extLst>
                <a:ext uri="{FF2B5EF4-FFF2-40B4-BE49-F238E27FC236}">
                  <a16:creationId xmlns:a16="http://schemas.microsoft.com/office/drawing/2014/main" id="{AD684E69-216D-471A-8701-D9EF955781CC}"/>
                </a:ext>
              </a:extLst>
            </p:cNvPr>
            <p:cNvSpPr/>
            <p:nvPr/>
          </p:nvSpPr>
          <p:spPr>
            <a:xfrm>
              <a:off x="151694" y="4636452"/>
              <a:ext cx="393540" cy="391525"/>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F3D22F0D-4266-43DD-85B2-6B55AA6CDC85}"/>
                </a:ext>
              </a:extLst>
            </p:cNvPr>
            <p:cNvSpPr txBox="1"/>
            <p:nvPr/>
          </p:nvSpPr>
          <p:spPr>
            <a:xfrm>
              <a:off x="539548" y="4662938"/>
              <a:ext cx="1396783"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 Flightless</a:t>
              </a:r>
            </a:p>
          </p:txBody>
        </p:sp>
      </p:grpSp>
      <p:sp>
        <p:nvSpPr>
          <p:cNvPr id="61" name="Rectangle: Rounded Corners 60">
            <a:extLst>
              <a:ext uri="{FF2B5EF4-FFF2-40B4-BE49-F238E27FC236}">
                <a16:creationId xmlns:a16="http://schemas.microsoft.com/office/drawing/2014/main" id="{C0572E65-B7A4-4DBA-A231-A98F86B9D6C2}"/>
              </a:ext>
            </a:extLst>
          </p:cNvPr>
          <p:cNvSpPr/>
          <p:nvPr/>
        </p:nvSpPr>
        <p:spPr>
          <a:xfrm>
            <a:off x="5408589" y="3387571"/>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EF808C17-46DA-42F0-AEBD-FC7D18551AA3}"/>
              </a:ext>
            </a:extLst>
          </p:cNvPr>
          <p:cNvGrpSpPr/>
          <p:nvPr/>
        </p:nvGrpSpPr>
        <p:grpSpPr>
          <a:xfrm>
            <a:off x="308473" y="393308"/>
            <a:ext cx="2399017" cy="3988289"/>
            <a:chOff x="5686012" y="482205"/>
            <a:chExt cx="1930503" cy="3988289"/>
          </a:xfrm>
        </p:grpSpPr>
        <p:cxnSp>
          <p:nvCxnSpPr>
            <p:cNvPr id="63" name="Straight Connector 62">
              <a:extLst>
                <a:ext uri="{FF2B5EF4-FFF2-40B4-BE49-F238E27FC236}">
                  <a16:creationId xmlns:a16="http://schemas.microsoft.com/office/drawing/2014/main" id="{A2BB71BC-4055-49A4-AC7D-2195C5AFC9D4}"/>
                </a:ext>
              </a:extLst>
            </p:cNvPr>
            <p:cNvCxnSpPr>
              <a:cxnSpLocks/>
            </p:cNvCxnSpPr>
            <p:nvPr/>
          </p:nvCxnSpPr>
          <p:spPr>
            <a:xfrm flipH="1">
              <a:off x="5686012" y="482205"/>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36732AB-8651-4225-93E4-5EBFBB193C0C}"/>
                </a:ext>
              </a:extLst>
            </p:cNvPr>
            <p:cNvCxnSpPr>
              <a:cxnSpLocks/>
            </p:cNvCxnSpPr>
            <p:nvPr/>
          </p:nvCxnSpPr>
          <p:spPr>
            <a:xfrm flipH="1" flipV="1">
              <a:off x="5686012" y="2476349"/>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A3B843B-D6A0-4E19-BF2F-A1E8AFECFC4B}"/>
                </a:ext>
              </a:extLst>
            </p:cNvPr>
            <p:cNvCxnSpPr>
              <a:cxnSpLocks/>
            </p:cNvCxnSpPr>
            <p:nvPr/>
          </p:nvCxnSpPr>
          <p:spPr>
            <a:xfrm flipH="1">
              <a:off x="7126752" y="3465604"/>
              <a:ext cx="470261" cy="490781"/>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914E9A5-63A6-4148-B36A-591ACBC6F103}"/>
                </a:ext>
              </a:extLst>
            </p:cNvPr>
            <p:cNvCxnSpPr>
              <a:cxnSpLocks/>
            </p:cNvCxnSpPr>
            <p:nvPr/>
          </p:nvCxnSpPr>
          <p:spPr>
            <a:xfrm flipH="1" flipV="1">
              <a:off x="6724163" y="1424741"/>
              <a:ext cx="872849" cy="910937"/>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642FEAB-E8D4-451A-A5F0-700035F52CBD}"/>
                </a:ext>
              </a:extLst>
            </p:cNvPr>
            <p:cNvCxnSpPr>
              <a:cxnSpLocks/>
            </p:cNvCxnSpPr>
            <p:nvPr/>
          </p:nvCxnSpPr>
          <p:spPr>
            <a:xfrm flipH="1" flipV="1">
              <a:off x="7193487" y="928812"/>
              <a:ext cx="423028" cy="444868"/>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8" name="Picture 67" descr="Shape&#10;&#10;Description automatically generated with medium confidence">
            <a:extLst>
              <a:ext uri="{FF2B5EF4-FFF2-40B4-BE49-F238E27FC236}">
                <a16:creationId xmlns:a16="http://schemas.microsoft.com/office/drawing/2014/main" id="{9CE3F93F-381A-430E-A1A2-85D7B0E6E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3788" y="103763"/>
            <a:ext cx="502179" cy="579089"/>
          </a:xfrm>
          <a:prstGeom prst="rect">
            <a:avLst/>
          </a:prstGeom>
        </p:spPr>
      </p:pic>
      <p:pic>
        <p:nvPicPr>
          <p:cNvPr id="69" name="Picture 68" descr="Shape&#10;&#10;Description automatically generated with medium confidence">
            <a:extLst>
              <a:ext uri="{FF2B5EF4-FFF2-40B4-BE49-F238E27FC236}">
                <a16:creationId xmlns:a16="http://schemas.microsoft.com/office/drawing/2014/main" id="{D4128869-1B32-4A06-A676-EB2E0898B4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7901" y="1909805"/>
            <a:ext cx="800986" cy="650801"/>
          </a:xfrm>
          <a:prstGeom prst="rect">
            <a:avLst/>
          </a:prstGeom>
        </p:spPr>
      </p:pic>
      <p:pic>
        <p:nvPicPr>
          <p:cNvPr id="70" name="Picture 69" descr="Shape&#10;&#10;Description automatically generated with medium confidence">
            <a:extLst>
              <a:ext uri="{FF2B5EF4-FFF2-40B4-BE49-F238E27FC236}">
                <a16:creationId xmlns:a16="http://schemas.microsoft.com/office/drawing/2014/main" id="{79045A82-4E28-49B6-BA36-A51962599D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154384" y="4234749"/>
            <a:ext cx="800986" cy="517825"/>
          </a:xfrm>
          <a:prstGeom prst="rect">
            <a:avLst/>
          </a:prstGeom>
        </p:spPr>
      </p:pic>
      <p:sp>
        <p:nvSpPr>
          <p:cNvPr id="71" name="TextBox 70">
            <a:extLst>
              <a:ext uri="{FF2B5EF4-FFF2-40B4-BE49-F238E27FC236}">
                <a16:creationId xmlns:a16="http://schemas.microsoft.com/office/drawing/2014/main" id="{60BE3BE2-9B6A-4E78-BF4C-6F2EEBD6B04C}"/>
              </a:ext>
            </a:extLst>
          </p:cNvPr>
          <p:cNvSpPr txBox="1"/>
          <p:nvPr/>
        </p:nvSpPr>
        <p:spPr>
          <a:xfrm>
            <a:off x="5171178" y="4324384"/>
            <a:ext cx="1725806" cy="338554"/>
          </a:xfrm>
          <a:prstGeom prst="rect">
            <a:avLst/>
          </a:prstGeom>
          <a:noFill/>
        </p:spPr>
        <p:txBody>
          <a:bodyPr wrap="square" rtlCol="0">
            <a:spAutoFit/>
          </a:bodyPr>
          <a:lstStyle/>
          <a:p>
            <a:pPr algn="l"/>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AC</a:t>
            </a:r>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TC</a:t>
            </a:r>
            <a:r>
              <a:rPr lang="en-US" sz="1600" u="sng" dirty="0">
                <a:solidFill>
                  <a:schemeClr val="accent6"/>
                </a:solidFill>
                <a:latin typeface="Source Sans Pro" panose="020B0503030403020204" pitchFamily="34" charset="0"/>
                <a:ea typeface="Source Sans Pro" panose="020B0503030403020204" pitchFamily="34" charset="0"/>
              </a:rPr>
              <a:t>AT</a:t>
            </a:r>
            <a:r>
              <a:rPr lang="en-US" sz="1600" dirty="0">
                <a:latin typeface="Source Sans Pro" panose="020B0503030403020204" pitchFamily="34" charset="0"/>
                <a:ea typeface="Source Sans Pro" panose="020B0503030403020204" pitchFamily="34" charset="0"/>
              </a:rPr>
              <a:t>AGC</a:t>
            </a:r>
            <a:r>
              <a:rPr lang="en-US" sz="1600" u="sng" dirty="0">
                <a:solidFill>
                  <a:schemeClr val="accent6"/>
                </a:solidFill>
                <a:latin typeface="Source Sans Pro" panose="020B0503030403020204" pitchFamily="34" charset="0"/>
                <a:ea typeface="Source Sans Pro" panose="020B0503030403020204" pitchFamily="34" charset="0"/>
              </a:rPr>
              <a:t>GC</a:t>
            </a:r>
          </a:p>
        </p:txBody>
      </p:sp>
      <p:sp>
        <p:nvSpPr>
          <p:cNvPr id="72" name="TextBox 71">
            <a:extLst>
              <a:ext uri="{FF2B5EF4-FFF2-40B4-BE49-F238E27FC236}">
                <a16:creationId xmlns:a16="http://schemas.microsoft.com/office/drawing/2014/main" id="{650F9BCE-2925-4478-8641-9CD7C715232D}"/>
              </a:ext>
            </a:extLst>
          </p:cNvPr>
          <p:cNvSpPr txBox="1"/>
          <p:nvPr/>
        </p:nvSpPr>
        <p:spPr>
          <a:xfrm>
            <a:off x="5193187" y="214835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73" name="TextBox 72">
            <a:extLst>
              <a:ext uri="{FF2B5EF4-FFF2-40B4-BE49-F238E27FC236}">
                <a16:creationId xmlns:a16="http://schemas.microsoft.com/office/drawing/2014/main" id="{A277B82F-7A3D-45AA-B4E5-D1F689EF69D1}"/>
              </a:ext>
            </a:extLst>
          </p:cNvPr>
          <p:cNvSpPr txBox="1"/>
          <p:nvPr/>
        </p:nvSpPr>
        <p:spPr>
          <a:xfrm>
            <a:off x="5193187" y="3065386"/>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t>
            </a:r>
            <a:r>
              <a:rPr lang="en-US" sz="1600" u="sng" dirty="0">
                <a:solidFill>
                  <a:schemeClr val="accent6"/>
                </a:solidFill>
                <a:latin typeface="Source Sans Pro" panose="020B0503030403020204" pitchFamily="34" charset="0"/>
                <a:ea typeface="Source Sans Pro" panose="020B0503030403020204" pitchFamily="34" charset="0"/>
              </a:rPr>
              <a:t>T</a:t>
            </a:r>
            <a:r>
              <a:rPr lang="en-US" sz="1600" dirty="0">
                <a:latin typeface="Source Sans Pro" panose="020B0503030403020204" pitchFamily="34" charset="0"/>
                <a:ea typeface="Source Sans Pro" panose="020B0503030403020204" pitchFamily="34" charset="0"/>
              </a:rPr>
              <a:t>CATCG</a:t>
            </a:r>
            <a:r>
              <a:rPr lang="en-US" sz="1600" u="sng" dirty="0">
                <a:solidFill>
                  <a:schemeClr val="accent6"/>
                </a:solidFill>
                <a:latin typeface="Source Sans Pro" panose="020B0503030403020204" pitchFamily="34" charset="0"/>
                <a:ea typeface="Source Sans Pro" panose="020B0503030403020204" pitchFamily="34" charset="0"/>
              </a:rPr>
              <a:t>A</a:t>
            </a:r>
            <a:r>
              <a:rPr lang="en-US" sz="1600" dirty="0">
                <a:latin typeface="Source Sans Pro" panose="020B0503030403020204" pitchFamily="34" charset="0"/>
                <a:ea typeface="Source Sans Pro" panose="020B0503030403020204" pitchFamily="34" charset="0"/>
              </a:rPr>
              <a:t>AG</a:t>
            </a:r>
            <a:r>
              <a:rPr lang="en-US" sz="1600" u="sng" dirty="0">
                <a:solidFill>
                  <a:schemeClr val="accent6"/>
                </a:solidFill>
                <a:latin typeface="Source Sans Pro" panose="020B0503030403020204" pitchFamily="34" charset="0"/>
                <a:ea typeface="Source Sans Pro" panose="020B0503030403020204" pitchFamily="34" charset="0"/>
              </a:rPr>
              <a:t>GT</a:t>
            </a:r>
            <a:r>
              <a:rPr lang="en-US" sz="1600" dirty="0">
                <a:latin typeface="Source Sans Pro" panose="020B0503030403020204" pitchFamily="34" charset="0"/>
                <a:ea typeface="Source Sans Pro" panose="020B0503030403020204" pitchFamily="34" charset="0"/>
              </a:rPr>
              <a:t>A</a:t>
            </a:r>
          </a:p>
        </p:txBody>
      </p:sp>
      <p:sp>
        <p:nvSpPr>
          <p:cNvPr id="74" name="TextBox 73">
            <a:extLst>
              <a:ext uri="{FF2B5EF4-FFF2-40B4-BE49-F238E27FC236}">
                <a16:creationId xmlns:a16="http://schemas.microsoft.com/office/drawing/2014/main" id="{14F047BC-B9E6-4CA8-8677-B8148715756F}"/>
              </a:ext>
            </a:extLst>
          </p:cNvPr>
          <p:cNvSpPr txBox="1"/>
          <p:nvPr/>
        </p:nvSpPr>
        <p:spPr>
          <a:xfrm>
            <a:off x="5171178" y="1124795"/>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75" name="TextBox 74">
            <a:extLst>
              <a:ext uri="{FF2B5EF4-FFF2-40B4-BE49-F238E27FC236}">
                <a16:creationId xmlns:a16="http://schemas.microsoft.com/office/drawing/2014/main" id="{6D6CF496-4A5F-4FF8-9F62-4850FAA48604}"/>
              </a:ext>
            </a:extLst>
          </p:cNvPr>
          <p:cNvSpPr txBox="1"/>
          <p:nvPr/>
        </p:nvSpPr>
        <p:spPr>
          <a:xfrm>
            <a:off x="5171178" y="14848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cxnSp>
        <p:nvCxnSpPr>
          <p:cNvPr id="76" name="Straight Arrow Connector 75">
            <a:extLst>
              <a:ext uri="{FF2B5EF4-FFF2-40B4-BE49-F238E27FC236}">
                <a16:creationId xmlns:a16="http://schemas.microsoft.com/office/drawing/2014/main" id="{A84F23C4-587D-4E26-B725-94F6822B83DE}"/>
              </a:ext>
            </a:extLst>
          </p:cNvPr>
          <p:cNvCxnSpPr>
            <a:cxnSpLocks/>
          </p:cNvCxnSpPr>
          <p:nvPr/>
        </p:nvCxnSpPr>
        <p:spPr>
          <a:xfrm>
            <a:off x="7067105" y="4499788"/>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6BC96DF-AD40-42AA-B920-8130D5C67AE7}"/>
              </a:ext>
            </a:extLst>
          </p:cNvPr>
          <p:cNvCxnSpPr>
            <a:cxnSpLocks/>
          </p:cNvCxnSpPr>
          <p:nvPr/>
        </p:nvCxnSpPr>
        <p:spPr>
          <a:xfrm>
            <a:off x="7067105" y="337670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E1A2687-EA62-4EC8-BC87-CAE7234CA3A9}"/>
              </a:ext>
            </a:extLst>
          </p:cNvPr>
          <p:cNvCxnSpPr>
            <a:cxnSpLocks/>
          </p:cNvCxnSpPr>
          <p:nvPr/>
        </p:nvCxnSpPr>
        <p:spPr>
          <a:xfrm>
            <a:off x="7067105" y="231763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C411A70-4D32-4615-A90C-C17EC4FBDEA8}"/>
              </a:ext>
            </a:extLst>
          </p:cNvPr>
          <p:cNvCxnSpPr>
            <a:cxnSpLocks/>
          </p:cNvCxnSpPr>
          <p:nvPr/>
        </p:nvCxnSpPr>
        <p:spPr>
          <a:xfrm>
            <a:off x="7067105" y="128478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5D403A9-7A27-402A-95E4-D7FF8A8A3245}"/>
              </a:ext>
            </a:extLst>
          </p:cNvPr>
          <p:cNvCxnSpPr>
            <a:cxnSpLocks/>
          </p:cNvCxnSpPr>
          <p:nvPr/>
        </p:nvCxnSpPr>
        <p:spPr>
          <a:xfrm>
            <a:off x="7067105" y="35299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E25452E1-9F26-4570-B984-3A350FF4279C}"/>
              </a:ext>
            </a:extLst>
          </p:cNvPr>
          <p:cNvSpPr txBox="1"/>
          <p:nvPr/>
        </p:nvSpPr>
        <p:spPr>
          <a:xfrm>
            <a:off x="5432317" y="3387571"/>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82" name="Rectangle: Rounded Corners 81">
            <a:extLst>
              <a:ext uri="{FF2B5EF4-FFF2-40B4-BE49-F238E27FC236}">
                <a16:creationId xmlns:a16="http://schemas.microsoft.com/office/drawing/2014/main" id="{24906768-DE83-4895-A8C3-80F5EE50CCA2}"/>
              </a:ext>
            </a:extLst>
          </p:cNvPr>
          <p:cNvSpPr/>
          <p:nvPr/>
        </p:nvSpPr>
        <p:spPr>
          <a:xfrm>
            <a:off x="5400756" y="4662938"/>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2D4A6A3E-91C2-4F2D-9768-2D83963E03FD}"/>
              </a:ext>
            </a:extLst>
          </p:cNvPr>
          <p:cNvSpPr txBox="1"/>
          <p:nvPr/>
        </p:nvSpPr>
        <p:spPr>
          <a:xfrm>
            <a:off x="5424484" y="4662938"/>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84" name="Rectangle: Rounded Corners 83">
            <a:extLst>
              <a:ext uri="{FF2B5EF4-FFF2-40B4-BE49-F238E27FC236}">
                <a16:creationId xmlns:a16="http://schemas.microsoft.com/office/drawing/2014/main" id="{D346AF63-56FF-4CDF-BFD5-C8012AC6CBA1}"/>
              </a:ext>
            </a:extLst>
          </p:cNvPr>
          <p:cNvSpPr/>
          <p:nvPr/>
        </p:nvSpPr>
        <p:spPr>
          <a:xfrm>
            <a:off x="8112299" y="4144567"/>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3DE1C654-C11C-464A-B3C9-E57433375AF7}"/>
              </a:ext>
            </a:extLst>
          </p:cNvPr>
          <p:cNvGrpSpPr/>
          <p:nvPr/>
        </p:nvGrpSpPr>
        <p:grpSpPr>
          <a:xfrm>
            <a:off x="8104989" y="2972318"/>
            <a:ext cx="899776" cy="895170"/>
            <a:chOff x="6262241" y="3184553"/>
            <a:chExt cx="899776" cy="895170"/>
          </a:xfrm>
        </p:grpSpPr>
        <p:pic>
          <p:nvPicPr>
            <p:cNvPr id="86" name="Picture 85" descr="Shape&#10;&#10;Description automatically generated with medium confidence">
              <a:extLst>
                <a:ext uri="{FF2B5EF4-FFF2-40B4-BE49-F238E27FC236}">
                  <a16:creationId xmlns:a16="http://schemas.microsoft.com/office/drawing/2014/main" id="{B6B40BF5-0B42-4F0D-B58C-99DE878C07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1451" y="3260651"/>
              <a:ext cx="573364" cy="756605"/>
            </a:xfrm>
            <a:prstGeom prst="rect">
              <a:avLst/>
            </a:prstGeom>
          </p:spPr>
        </p:pic>
        <p:sp>
          <p:nvSpPr>
            <p:cNvPr id="87" name="Rectangle: Rounded Corners 86">
              <a:extLst>
                <a:ext uri="{FF2B5EF4-FFF2-40B4-BE49-F238E27FC236}">
                  <a16:creationId xmlns:a16="http://schemas.microsoft.com/office/drawing/2014/main" id="{B1FA1421-3AA8-4619-8FBC-5C33D7AC59BA}"/>
                </a:ext>
              </a:extLst>
            </p:cNvPr>
            <p:cNvSpPr/>
            <p:nvPr/>
          </p:nvSpPr>
          <p:spPr>
            <a:xfrm>
              <a:off x="6262241" y="3184553"/>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88" name="Picture 87" descr="Shape&#10;&#10;Description automatically generated with medium confidence">
            <a:extLst>
              <a:ext uri="{FF2B5EF4-FFF2-40B4-BE49-F238E27FC236}">
                <a16:creationId xmlns:a16="http://schemas.microsoft.com/office/drawing/2014/main" id="{E5354F64-0E7C-4F1F-870F-6D4DA523C7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5594" y="1068723"/>
            <a:ext cx="899776" cy="534242"/>
          </a:xfrm>
          <a:prstGeom prst="rect">
            <a:avLst/>
          </a:prstGeom>
        </p:spPr>
      </p:pic>
      <p:sp>
        <p:nvSpPr>
          <p:cNvPr id="89" name="Rectangle 88">
            <a:extLst>
              <a:ext uri="{FF2B5EF4-FFF2-40B4-BE49-F238E27FC236}">
                <a16:creationId xmlns:a16="http://schemas.microsoft.com/office/drawing/2014/main" id="{68AC7035-D972-4AAF-AC66-865F47F03C48}"/>
              </a:ext>
            </a:extLst>
          </p:cNvPr>
          <p:cNvSpPr/>
          <p:nvPr/>
        </p:nvSpPr>
        <p:spPr>
          <a:xfrm>
            <a:off x="0" y="1238"/>
            <a:ext cx="9144000" cy="5144121"/>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extBox 89">
            <a:extLst>
              <a:ext uri="{FF2B5EF4-FFF2-40B4-BE49-F238E27FC236}">
                <a16:creationId xmlns:a16="http://schemas.microsoft.com/office/drawing/2014/main" id="{E1CDFBBE-61D1-45E1-852C-CF59A02B1E3A}"/>
              </a:ext>
            </a:extLst>
          </p:cNvPr>
          <p:cNvSpPr txBox="1"/>
          <p:nvPr/>
        </p:nvSpPr>
        <p:spPr>
          <a:xfrm>
            <a:off x="0" y="2135195"/>
            <a:ext cx="9144000" cy="830997"/>
          </a:xfrm>
          <a:prstGeom prst="rect">
            <a:avLst/>
          </a:prstGeom>
          <a:solidFill>
            <a:schemeClr val="bg1"/>
          </a:solidFill>
        </p:spPr>
        <p:txBody>
          <a:bodyPr wrap="square" rtlCol="0">
            <a:spAutoFit/>
          </a:bodyPr>
          <a:lstStyle/>
          <a:p>
            <a:pPr algn="ctr"/>
            <a:r>
              <a:rPr lang="en-US" sz="2400" b="1" dirty="0">
                <a:latin typeface="Source Sans Pro" panose="020B0503030403020204" pitchFamily="34" charset="0"/>
                <a:ea typeface="Source Sans Pro" panose="020B0503030403020204" pitchFamily="34" charset="0"/>
              </a:rPr>
              <a:t>Phylogenetic discordance</a:t>
            </a:r>
            <a:r>
              <a:rPr lang="en-US" sz="2400" dirty="0">
                <a:latin typeface="Source Sans Pro" panose="020B0503030403020204" pitchFamily="34" charset="0"/>
                <a:ea typeface="Source Sans Pro" panose="020B0503030403020204" pitchFamily="34" charset="0"/>
              </a:rPr>
              <a:t> poses a problem for inferring rates of molecular evolution</a:t>
            </a:r>
            <a:endParaRPr lang="en-US" sz="2400" b="1"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9509642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fontScale="90000"/>
          </a:bodyPr>
          <a:lstStyle/>
          <a:p>
            <a:r>
              <a:rPr lang="en-US" dirty="0"/>
              <a:t>Phylogenies from different loci can disagree with each other</a:t>
            </a:r>
          </a:p>
        </p:txBody>
      </p:sp>
      <p:pic>
        <p:nvPicPr>
          <p:cNvPr id="16" name="Picture 15">
            <a:extLst>
              <a:ext uri="{FF2B5EF4-FFF2-40B4-BE49-F238E27FC236}">
                <a16:creationId xmlns:a16="http://schemas.microsoft.com/office/drawing/2014/main" id="{75821AB2-03C3-42F2-8759-675682BC17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11640" y="1700385"/>
            <a:ext cx="1563392" cy="1286701"/>
          </a:xfrm>
          <a:prstGeom prst="rect">
            <a:avLst/>
          </a:prstGeom>
        </p:spPr>
      </p:pic>
      <p:sp>
        <p:nvSpPr>
          <p:cNvPr id="12" name="Rectangle: Rounded Corners 11">
            <a:extLst>
              <a:ext uri="{FF2B5EF4-FFF2-40B4-BE49-F238E27FC236}">
                <a16:creationId xmlns:a16="http://schemas.microsoft.com/office/drawing/2014/main" id="{A7A8AF38-6897-40B9-B66B-D3502F01F69C}"/>
              </a:ext>
            </a:extLst>
          </p:cNvPr>
          <p:cNvSpPr/>
          <p:nvPr/>
        </p:nvSpPr>
        <p:spPr>
          <a:xfrm>
            <a:off x="935934" y="3132096"/>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7" name="TextBox 16">
            <a:extLst>
              <a:ext uri="{FF2B5EF4-FFF2-40B4-BE49-F238E27FC236}">
                <a16:creationId xmlns:a16="http://schemas.microsoft.com/office/drawing/2014/main" id="{A4512828-931C-407D-8721-3B702852E547}"/>
              </a:ext>
            </a:extLst>
          </p:cNvPr>
          <p:cNvSpPr txBox="1"/>
          <p:nvPr/>
        </p:nvSpPr>
        <p:spPr>
          <a:xfrm>
            <a:off x="935934" y="3138324"/>
            <a:ext cx="135319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 1</a:t>
            </a:r>
          </a:p>
        </p:txBody>
      </p:sp>
      <p:sp>
        <p:nvSpPr>
          <p:cNvPr id="14" name="Rectangle: Rounded Corners 13">
            <a:extLst>
              <a:ext uri="{FF2B5EF4-FFF2-40B4-BE49-F238E27FC236}">
                <a16:creationId xmlns:a16="http://schemas.microsoft.com/office/drawing/2014/main" id="{303FF182-5B99-4CA5-9C5E-86F902B12D7E}"/>
              </a:ext>
            </a:extLst>
          </p:cNvPr>
          <p:cNvSpPr/>
          <p:nvPr/>
        </p:nvSpPr>
        <p:spPr>
          <a:xfrm>
            <a:off x="3924613" y="3136711"/>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8" name="Picture 17">
            <a:extLst>
              <a:ext uri="{FF2B5EF4-FFF2-40B4-BE49-F238E27FC236}">
                <a16:creationId xmlns:a16="http://schemas.microsoft.com/office/drawing/2014/main" id="{BEF79488-C216-4C26-8A49-E8C0C20AE8C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823274" y="1705000"/>
            <a:ext cx="1563392" cy="1286701"/>
          </a:xfrm>
          <a:prstGeom prst="rect">
            <a:avLst/>
          </a:prstGeom>
        </p:spPr>
      </p:pic>
      <p:sp>
        <p:nvSpPr>
          <p:cNvPr id="21" name="TextBox 20">
            <a:extLst>
              <a:ext uri="{FF2B5EF4-FFF2-40B4-BE49-F238E27FC236}">
                <a16:creationId xmlns:a16="http://schemas.microsoft.com/office/drawing/2014/main" id="{C60C7758-8368-469A-BD9A-A74FF5824ABF}"/>
              </a:ext>
            </a:extLst>
          </p:cNvPr>
          <p:cNvSpPr txBox="1"/>
          <p:nvPr/>
        </p:nvSpPr>
        <p:spPr>
          <a:xfrm>
            <a:off x="3924613" y="3142939"/>
            <a:ext cx="135319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 2</a:t>
            </a:r>
          </a:p>
        </p:txBody>
      </p:sp>
      <p:sp>
        <p:nvSpPr>
          <p:cNvPr id="19" name="Rectangle: Rounded Corners 18">
            <a:extLst>
              <a:ext uri="{FF2B5EF4-FFF2-40B4-BE49-F238E27FC236}">
                <a16:creationId xmlns:a16="http://schemas.microsoft.com/office/drawing/2014/main" id="{F01A02C4-0B88-419F-8355-22559CE933EE}"/>
              </a:ext>
            </a:extLst>
          </p:cNvPr>
          <p:cNvSpPr/>
          <p:nvPr/>
        </p:nvSpPr>
        <p:spPr>
          <a:xfrm>
            <a:off x="6901476" y="3128968"/>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22" name="Picture 21">
            <a:extLst>
              <a:ext uri="{FF2B5EF4-FFF2-40B4-BE49-F238E27FC236}">
                <a16:creationId xmlns:a16="http://schemas.microsoft.com/office/drawing/2014/main" id="{4FF02D21-49D6-4054-88FA-90538601AD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800137" y="1697257"/>
            <a:ext cx="1563392" cy="1286700"/>
          </a:xfrm>
          <a:prstGeom prst="rect">
            <a:avLst/>
          </a:prstGeom>
        </p:spPr>
      </p:pic>
      <p:sp>
        <p:nvSpPr>
          <p:cNvPr id="23" name="TextBox 22">
            <a:extLst>
              <a:ext uri="{FF2B5EF4-FFF2-40B4-BE49-F238E27FC236}">
                <a16:creationId xmlns:a16="http://schemas.microsoft.com/office/drawing/2014/main" id="{11C22421-CA4C-4724-A1E7-89B62E0D1F53}"/>
              </a:ext>
            </a:extLst>
          </p:cNvPr>
          <p:cNvSpPr txBox="1"/>
          <p:nvPr/>
        </p:nvSpPr>
        <p:spPr>
          <a:xfrm>
            <a:off x="6901476" y="3135196"/>
            <a:ext cx="135319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 3</a:t>
            </a:r>
          </a:p>
        </p:txBody>
      </p:sp>
    </p:spTree>
    <p:extLst>
      <p:ext uri="{BB962C8B-B14F-4D97-AF65-F5344CB8AC3E}">
        <p14:creationId xmlns:p14="http://schemas.microsoft.com/office/powerpoint/2010/main" val="14747166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fontScale="90000"/>
          </a:bodyPr>
          <a:lstStyle/>
          <a:p>
            <a:r>
              <a:rPr lang="en-US" dirty="0"/>
              <a:t>Phylogenies from different loci can disagree with an inferred species tree</a:t>
            </a:r>
          </a:p>
        </p:txBody>
      </p:sp>
      <p:grpSp>
        <p:nvGrpSpPr>
          <p:cNvPr id="7" name="Group 6">
            <a:extLst>
              <a:ext uri="{FF2B5EF4-FFF2-40B4-BE49-F238E27FC236}">
                <a16:creationId xmlns:a16="http://schemas.microsoft.com/office/drawing/2014/main" id="{9C3B2FE4-7394-4387-A522-1534864C5048}"/>
              </a:ext>
            </a:extLst>
          </p:cNvPr>
          <p:cNvGrpSpPr/>
          <p:nvPr/>
        </p:nvGrpSpPr>
        <p:grpSpPr>
          <a:xfrm>
            <a:off x="543284" y="1225994"/>
            <a:ext cx="2162125" cy="2882346"/>
            <a:chOff x="1777702" y="1218251"/>
            <a:chExt cx="2162125" cy="2882346"/>
          </a:xfrm>
        </p:grpSpPr>
        <p:pic>
          <p:nvPicPr>
            <p:cNvPr id="16" name="Picture 15">
              <a:extLst>
                <a:ext uri="{FF2B5EF4-FFF2-40B4-BE49-F238E27FC236}">
                  <a16:creationId xmlns:a16="http://schemas.microsoft.com/office/drawing/2014/main" id="{75821AB2-03C3-42F2-8759-675682BC17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6058" y="1692642"/>
              <a:ext cx="1563392" cy="1286701"/>
            </a:xfrm>
            <a:prstGeom prst="rect">
              <a:avLst/>
            </a:prstGeom>
          </p:spPr>
        </p:pic>
        <p:sp>
          <p:nvSpPr>
            <p:cNvPr id="12" name="Rectangle: Rounded Corners 11">
              <a:extLst>
                <a:ext uri="{FF2B5EF4-FFF2-40B4-BE49-F238E27FC236}">
                  <a16:creationId xmlns:a16="http://schemas.microsoft.com/office/drawing/2014/main" id="{A7A8AF38-6897-40B9-B66B-D3502F01F69C}"/>
                </a:ext>
              </a:extLst>
            </p:cNvPr>
            <p:cNvSpPr/>
            <p:nvPr/>
          </p:nvSpPr>
          <p:spPr>
            <a:xfrm>
              <a:off x="2170352" y="3124353"/>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7" name="TextBox 16">
              <a:extLst>
                <a:ext uri="{FF2B5EF4-FFF2-40B4-BE49-F238E27FC236}">
                  <a16:creationId xmlns:a16="http://schemas.microsoft.com/office/drawing/2014/main" id="{A4512828-931C-407D-8721-3B702852E547}"/>
                </a:ext>
              </a:extLst>
            </p:cNvPr>
            <p:cNvSpPr txBox="1"/>
            <p:nvPr/>
          </p:nvSpPr>
          <p:spPr>
            <a:xfrm>
              <a:off x="2170352" y="3130581"/>
              <a:ext cx="135319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 1</a:t>
              </a:r>
            </a:p>
          </p:txBody>
        </p:sp>
        <p:sp>
          <p:nvSpPr>
            <p:cNvPr id="24" name="Rectangle: Rounded Corners 23">
              <a:extLst>
                <a:ext uri="{FF2B5EF4-FFF2-40B4-BE49-F238E27FC236}">
                  <a16:creationId xmlns:a16="http://schemas.microsoft.com/office/drawing/2014/main" id="{D08104B1-F7BB-4C6B-A585-3CA3DFD00E9A}"/>
                </a:ext>
              </a:extLst>
            </p:cNvPr>
            <p:cNvSpPr/>
            <p:nvPr/>
          </p:nvSpPr>
          <p:spPr>
            <a:xfrm>
              <a:off x="2170352" y="3544285"/>
              <a:ext cx="1360714" cy="368154"/>
            </a:xfrm>
            <a:prstGeom prst="roundRect">
              <a:avLst/>
            </a:prstGeom>
            <a:solidFill>
              <a:srgbClr val="9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5" name="TextBox 24">
              <a:extLst>
                <a:ext uri="{FF2B5EF4-FFF2-40B4-BE49-F238E27FC236}">
                  <a16:creationId xmlns:a16="http://schemas.microsoft.com/office/drawing/2014/main" id="{D60AAFD6-CBAF-43BE-A1C2-35574753BF17}"/>
                </a:ext>
              </a:extLst>
            </p:cNvPr>
            <p:cNvSpPr txBox="1"/>
            <p:nvPr/>
          </p:nvSpPr>
          <p:spPr>
            <a:xfrm>
              <a:off x="2025625" y="1218251"/>
              <a:ext cx="168899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Concordant</a:t>
              </a:r>
            </a:p>
          </p:txBody>
        </p:sp>
        <p:sp>
          <p:nvSpPr>
            <p:cNvPr id="5" name="Rectangle: Rounded Corners 4">
              <a:extLst>
                <a:ext uri="{FF2B5EF4-FFF2-40B4-BE49-F238E27FC236}">
                  <a16:creationId xmlns:a16="http://schemas.microsoft.com/office/drawing/2014/main" id="{BAE1B511-F151-4F8E-8BC7-4814BE44322D}"/>
                </a:ext>
              </a:extLst>
            </p:cNvPr>
            <p:cNvSpPr/>
            <p:nvPr/>
          </p:nvSpPr>
          <p:spPr>
            <a:xfrm>
              <a:off x="1777702" y="1584577"/>
              <a:ext cx="2162125" cy="2516020"/>
            </a:xfrm>
            <a:prstGeom prst="roundRect">
              <a:avLst/>
            </a:prstGeom>
            <a:noFill/>
            <a:ln w="5080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51B759A-B61B-4509-80CB-A2009E8C2C5C}"/>
                </a:ext>
              </a:extLst>
            </p:cNvPr>
            <p:cNvSpPr txBox="1"/>
            <p:nvPr/>
          </p:nvSpPr>
          <p:spPr>
            <a:xfrm>
              <a:off x="2170351" y="3536879"/>
              <a:ext cx="135319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Species tree</a:t>
              </a:r>
            </a:p>
          </p:txBody>
        </p:sp>
      </p:grpSp>
      <p:grpSp>
        <p:nvGrpSpPr>
          <p:cNvPr id="3" name="Group 2">
            <a:extLst>
              <a:ext uri="{FF2B5EF4-FFF2-40B4-BE49-F238E27FC236}">
                <a16:creationId xmlns:a16="http://schemas.microsoft.com/office/drawing/2014/main" id="{B31E420A-A1CB-4C1E-AAB4-00122F1B77C1}"/>
              </a:ext>
            </a:extLst>
          </p:cNvPr>
          <p:cNvGrpSpPr/>
          <p:nvPr/>
        </p:nvGrpSpPr>
        <p:grpSpPr>
          <a:xfrm>
            <a:off x="3520147" y="1233737"/>
            <a:ext cx="2162125" cy="2874603"/>
            <a:chOff x="4214034" y="1225994"/>
            <a:chExt cx="2162125" cy="2874603"/>
          </a:xfrm>
        </p:grpSpPr>
        <p:grpSp>
          <p:nvGrpSpPr>
            <p:cNvPr id="8" name="Group 7">
              <a:extLst>
                <a:ext uri="{FF2B5EF4-FFF2-40B4-BE49-F238E27FC236}">
                  <a16:creationId xmlns:a16="http://schemas.microsoft.com/office/drawing/2014/main" id="{D60EEC18-4AD4-4D8A-8AAD-A84B0221B096}"/>
                </a:ext>
              </a:extLst>
            </p:cNvPr>
            <p:cNvGrpSpPr/>
            <p:nvPr/>
          </p:nvGrpSpPr>
          <p:grpSpPr>
            <a:xfrm>
              <a:off x="4214034" y="1584577"/>
              <a:ext cx="2162125" cy="2516020"/>
              <a:chOff x="4189957" y="1584577"/>
              <a:chExt cx="2162125" cy="2516020"/>
            </a:xfrm>
          </p:grpSpPr>
          <p:sp>
            <p:nvSpPr>
              <p:cNvPr id="14" name="Rectangle: Rounded Corners 13">
                <a:extLst>
                  <a:ext uri="{FF2B5EF4-FFF2-40B4-BE49-F238E27FC236}">
                    <a16:creationId xmlns:a16="http://schemas.microsoft.com/office/drawing/2014/main" id="{303FF182-5B99-4CA5-9C5E-86F902B12D7E}"/>
                  </a:ext>
                </a:extLst>
              </p:cNvPr>
              <p:cNvSpPr/>
              <p:nvPr/>
            </p:nvSpPr>
            <p:spPr>
              <a:xfrm>
                <a:off x="4594423" y="3128968"/>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8" name="Picture 17">
                <a:extLst>
                  <a:ext uri="{FF2B5EF4-FFF2-40B4-BE49-F238E27FC236}">
                    <a16:creationId xmlns:a16="http://schemas.microsoft.com/office/drawing/2014/main" id="{BEF79488-C216-4C26-8A49-E8C0C20AE8C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493084" y="1697257"/>
                <a:ext cx="1563392" cy="1286701"/>
              </a:xfrm>
              <a:prstGeom prst="rect">
                <a:avLst/>
              </a:prstGeom>
            </p:spPr>
          </p:pic>
          <p:sp>
            <p:nvSpPr>
              <p:cNvPr id="21" name="TextBox 20">
                <a:extLst>
                  <a:ext uri="{FF2B5EF4-FFF2-40B4-BE49-F238E27FC236}">
                    <a16:creationId xmlns:a16="http://schemas.microsoft.com/office/drawing/2014/main" id="{C60C7758-8368-469A-BD9A-A74FF5824ABF}"/>
                  </a:ext>
                </a:extLst>
              </p:cNvPr>
              <p:cNvSpPr txBox="1"/>
              <p:nvPr/>
            </p:nvSpPr>
            <p:spPr>
              <a:xfrm>
                <a:off x="4594423" y="3135196"/>
                <a:ext cx="135319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 2</a:t>
                </a:r>
              </a:p>
            </p:txBody>
          </p:sp>
          <p:sp>
            <p:nvSpPr>
              <p:cNvPr id="26" name="Rectangle: Rounded Corners 25">
                <a:extLst>
                  <a:ext uri="{FF2B5EF4-FFF2-40B4-BE49-F238E27FC236}">
                    <a16:creationId xmlns:a16="http://schemas.microsoft.com/office/drawing/2014/main" id="{16A084A8-6BA2-4906-BC30-1EC593D4BAE5}"/>
                  </a:ext>
                </a:extLst>
              </p:cNvPr>
              <p:cNvSpPr/>
              <p:nvPr/>
            </p:nvSpPr>
            <p:spPr>
              <a:xfrm>
                <a:off x="4189957" y="1584577"/>
                <a:ext cx="2162125" cy="2516020"/>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422241C5-D46E-414C-99B6-18D3AE1064E9}"/>
                </a:ext>
              </a:extLst>
            </p:cNvPr>
            <p:cNvSpPr txBox="1"/>
            <p:nvPr/>
          </p:nvSpPr>
          <p:spPr>
            <a:xfrm>
              <a:off x="4344422"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1</a:t>
              </a:r>
            </a:p>
          </p:txBody>
        </p:sp>
      </p:grpSp>
      <p:grpSp>
        <p:nvGrpSpPr>
          <p:cNvPr id="9" name="Group 8">
            <a:extLst>
              <a:ext uri="{FF2B5EF4-FFF2-40B4-BE49-F238E27FC236}">
                <a16:creationId xmlns:a16="http://schemas.microsoft.com/office/drawing/2014/main" id="{F69DCC43-5334-42C5-A19B-EE76C63E4AF3}"/>
              </a:ext>
            </a:extLst>
          </p:cNvPr>
          <p:cNvGrpSpPr/>
          <p:nvPr/>
        </p:nvGrpSpPr>
        <p:grpSpPr>
          <a:xfrm>
            <a:off x="6497010" y="1225994"/>
            <a:ext cx="2162125" cy="2874603"/>
            <a:chOff x="6650365" y="1225994"/>
            <a:chExt cx="2162125" cy="2874603"/>
          </a:xfrm>
        </p:grpSpPr>
        <p:sp>
          <p:nvSpPr>
            <p:cNvPr id="19" name="Rectangle: Rounded Corners 18">
              <a:extLst>
                <a:ext uri="{FF2B5EF4-FFF2-40B4-BE49-F238E27FC236}">
                  <a16:creationId xmlns:a16="http://schemas.microsoft.com/office/drawing/2014/main" id="{F01A02C4-0B88-419F-8355-22559CE933EE}"/>
                </a:ext>
              </a:extLst>
            </p:cNvPr>
            <p:cNvSpPr/>
            <p:nvPr/>
          </p:nvSpPr>
          <p:spPr>
            <a:xfrm>
              <a:off x="7054831" y="3128968"/>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22" name="Picture 21">
              <a:extLst>
                <a:ext uri="{FF2B5EF4-FFF2-40B4-BE49-F238E27FC236}">
                  <a16:creationId xmlns:a16="http://schemas.microsoft.com/office/drawing/2014/main" id="{4FF02D21-49D6-4054-88FA-90538601AD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953492" y="1697257"/>
              <a:ext cx="1563392" cy="1286700"/>
            </a:xfrm>
            <a:prstGeom prst="rect">
              <a:avLst/>
            </a:prstGeom>
          </p:spPr>
        </p:pic>
        <p:sp>
          <p:nvSpPr>
            <p:cNvPr id="23" name="TextBox 22">
              <a:extLst>
                <a:ext uri="{FF2B5EF4-FFF2-40B4-BE49-F238E27FC236}">
                  <a16:creationId xmlns:a16="http://schemas.microsoft.com/office/drawing/2014/main" id="{11C22421-CA4C-4724-A1E7-89B62E0D1F53}"/>
                </a:ext>
              </a:extLst>
            </p:cNvPr>
            <p:cNvSpPr txBox="1"/>
            <p:nvPr/>
          </p:nvSpPr>
          <p:spPr>
            <a:xfrm>
              <a:off x="7054831" y="3135196"/>
              <a:ext cx="135319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 3</a:t>
              </a:r>
            </a:p>
          </p:txBody>
        </p:sp>
        <p:sp>
          <p:nvSpPr>
            <p:cNvPr id="27" name="Rectangle: Rounded Corners 26">
              <a:extLst>
                <a:ext uri="{FF2B5EF4-FFF2-40B4-BE49-F238E27FC236}">
                  <a16:creationId xmlns:a16="http://schemas.microsoft.com/office/drawing/2014/main" id="{C63477AC-5A26-401B-9C6C-4865727CDF1F}"/>
                </a:ext>
              </a:extLst>
            </p:cNvPr>
            <p:cNvSpPr/>
            <p:nvPr/>
          </p:nvSpPr>
          <p:spPr>
            <a:xfrm>
              <a:off x="6650365" y="1584577"/>
              <a:ext cx="2162125" cy="2516020"/>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F8B8AA0-061A-4B0A-B172-AF4C9B9CA118}"/>
                </a:ext>
              </a:extLst>
            </p:cNvPr>
            <p:cNvSpPr txBox="1"/>
            <p:nvPr/>
          </p:nvSpPr>
          <p:spPr>
            <a:xfrm>
              <a:off x="6801658"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2</a:t>
              </a:r>
            </a:p>
          </p:txBody>
        </p:sp>
      </p:grpSp>
    </p:spTree>
    <p:extLst>
      <p:ext uri="{BB962C8B-B14F-4D97-AF65-F5344CB8AC3E}">
        <p14:creationId xmlns:p14="http://schemas.microsoft.com/office/powerpoint/2010/main" val="39694527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Autofit/>
          </a:bodyPr>
          <a:lstStyle/>
          <a:p>
            <a:r>
              <a:rPr lang="en-US" sz="2800" dirty="0"/>
              <a:t>Mapping traits or variation onto a species tree from discordant loci can cause incorrect inferences</a:t>
            </a:r>
          </a:p>
        </p:txBody>
      </p:sp>
      <p:pic>
        <p:nvPicPr>
          <p:cNvPr id="4" name="Picture 3">
            <a:extLst>
              <a:ext uri="{FF2B5EF4-FFF2-40B4-BE49-F238E27FC236}">
                <a16:creationId xmlns:a16="http://schemas.microsoft.com/office/drawing/2014/main" id="{133CCA4B-94A6-4BC4-9759-D1AC9C771B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87975" y="1334715"/>
            <a:ext cx="2343796" cy="1928987"/>
          </a:xfrm>
          <a:prstGeom prst="rect">
            <a:avLst/>
          </a:prstGeom>
        </p:spPr>
      </p:pic>
      <p:pic>
        <p:nvPicPr>
          <p:cNvPr id="8" name="Picture 7">
            <a:extLst>
              <a:ext uri="{FF2B5EF4-FFF2-40B4-BE49-F238E27FC236}">
                <a16:creationId xmlns:a16="http://schemas.microsoft.com/office/drawing/2014/main" id="{D41ACAA7-A4CE-49DF-812B-C4961BB7D6F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346961" y="1375841"/>
            <a:ext cx="2343795" cy="1928987"/>
          </a:xfrm>
          <a:prstGeom prst="rect">
            <a:avLst/>
          </a:prstGeom>
        </p:spPr>
      </p:pic>
      <p:sp>
        <p:nvSpPr>
          <p:cNvPr id="10" name="Rectangle: Rounded Corners 9">
            <a:extLst>
              <a:ext uri="{FF2B5EF4-FFF2-40B4-BE49-F238E27FC236}">
                <a16:creationId xmlns:a16="http://schemas.microsoft.com/office/drawing/2014/main" id="{B1F8A6B1-9B7C-48B4-919A-46858D228F09}"/>
              </a:ext>
            </a:extLst>
          </p:cNvPr>
          <p:cNvSpPr/>
          <p:nvPr/>
        </p:nvSpPr>
        <p:spPr>
          <a:xfrm>
            <a:off x="2032262" y="3408407"/>
            <a:ext cx="1360714" cy="368154"/>
          </a:xfrm>
          <a:prstGeom prst="roundRect">
            <a:avLst/>
          </a:prstGeom>
          <a:solidFill>
            <a:srgbClr val="9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TextBox 10">
            <a:extLst>
              <a:ext uri="{FF2B5EF4-FFF2-40B4-BE49-F238E27FC236}">
                <a16:creationId xmlns:a16="http://schemas.microsoft.com/office/drawing/2014/main" id="{44787CE5-6ECA-4C0B-A831-31E5253426CB}"/>
              </a:ext>
            </a:extLst>
          </p:cNvPr>
          <p:cNvSpPr txBox="1"/>
          <p:nvPr/>
        </p:nvSpPr>
        <p:spPr>
          <a:xfrm>
            <a:off x="2032262" y="3401001"/>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3" name="Rectangle: Rounded Corners 12">
            <a:extLst>
              <a:ext uri="{FF2B5EF4-FFF2-40B4-BE49-F238E27FC236}">
                <a16:creationId xmlns:a16="http://schemas.microsoft.com/office/drawing/2014/main" id="{E9B87E93-2FD8-431A-B311-FEBF55414594}"/>
              </a:ext>
            </a:extLst>
          </p:cNvPr>
          <p:cNvSpPr/>
          <p:nvPr/>
        </p:nvSpPr>
        <p:spPr>
          <a:xfrm>
            <a:off x="5913033" y="340217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4" name="TextBox 13">
            <a:extLst>
              <a:ext uri="{FF2B5EF4-FFF2-40B4-BE49-F238E27FC236}">
                <a16:creationId xmlns:a16="http://schemas.microsoft.com/office/drawing/2014/main" id="{F69F46EC-5A1B-403C-B0A5-D3A4710ADCB3}"/>
              </a:ext>
            </a:extLst>
          </p:cNvPr>
          <p:cNvSpPr txBox="1"/>
          <p:nvPr/>
        </p:nvSpPr>
        <p:spPr>
          <a:xfrm>
            <a:off x="5913033" y="340840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a:t>
            </a:r>
          </a:p>
        </p:txBody>
      </p:sp>
      <p:sp>
        <p:nvSpPr>
          <p:cNvPr id="12" name="TextBox 11">
            <a:extLst>
              <a:ext uri="{FF2B5EF4-FFF2-40B4-BE49-F238E27FC236}">
                <a16:creationId xmlns:a16="http://schemas.microsoft.com/office/drawing/2014/main" id="{5604BED3-4B75-46C1-B9E4-4677C768D000}"/>
              </a:ext>
            </a:extLst>
          </p:cNvPr>
          <p:cNvSpPr txBox="1"/>
          <p:nvPr/>
        </p:nvSpPr>
        <p:spPr>
          <a:xfrm>
            <a:off x="6923315" y="4816982"/>
            <a:ext cx="2024996" cy="246221"/>
          </a:xfrm>
          <a:prstGeom prst="rect">
            <a:avLst/>
          </a:prstGeom>
          <a:noFill/>
        </p:spPr>
        <p:txBody>
          <a:bodyPr wrap="square" rtlCol="0">
            <a:spAutoFit/>
          </a:bodyPr>
          <a:lstStyle/>
          <a:p>
            <a:pPr algn="l"/>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Adapted from Mendes &amp; Hahn 2016</a:t>
            </a:r>
          </a:p>
        </p:txBody>
      </p:sp>
    </p:spTree>
    <p:extLst>
      <p:ext uri="{BB962C8B-B14F-4D97-AF65-F5344CB8AC3E}">
        <p14:creationId xmlns:p14="http://schemas.microsoft.com/office/powerpoint/2010/main" val="1060340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Autofit/>
          </a:bodyPr>
          <a:lstStyle/>
          <a:p>
            <a:r>
              <a:rPr lang="en-US" sz="2800" dirty="0"/>
              <a:t>Mapping traits or variation onto a species tree from discordant loci can cause incorrect inferences</a:t>
            </a:r>
          </a:p>
        </p:txBody>
      </p:sp>
      <p:pic>
        <p:nvPicPr>
          <p:cNvPr id="4" name="Picture 3">
            <a:extLst>
              <a:ext uri="{FF2B5EF4-FFF2-40B4-BE49-F238E27FC236}">
                <a16:creationId xmlns:a16="http://schemas.microsoft.com/office/drawing/2014/main" id="{133CCA4B-94A6-4BC4-9759-D1AC9C771B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87975" y="1334715"/>
            <a:ext cx="2343796" cy="1928987"/>
          </a:xfrm>
          <a:prstGeom prst="rect">
            <a:avLst/>
          </a:prstGeom>
        </p:spPr>
      </p:pic>
      <p:pic>
        <p:nvPicPr>
          <p:cNvPr id="8" name="Picture 7">
            <a:extLst>
              <a:ext uri="{FF2B5EF4-FFF2-40B4-BE49-F238E27FC236}">
                <a16:creationId xmlns:a16="http://schemas.microsoft.com/office/drawing/2014/main" id="{D41ACAA7-A4CE-49DF-812B-C4961BB7D6F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346961" y="1375841"/>
            <a:ext cx="2343795" cy="1928986"/>
          </a:xfrm>
          <a:prstGeom prst="rect">
            <a:avLst/>
          </a:prstGeom>
        </p:spPr>
      </p:pic>
      <p:cxnSp>
        <p:nvCxnSpPr>
          <p:cNvPr id="10" name="Straight Arrow Connector 9">
            <a:extLst>
              <a:ext uri="{FF2B5EF4-FFF2-40B4-BE49-F238E27FC236}">
                <a16:creationId xmlns:a16="http://schemas.microsoft.com/office/drawing/2014/main" id="{B08719F2-6151-45A5-8AB4-4FD3349BBE24}"/>
              </a:ext>
            </a:extLst>
          </p:cNvPr>
          <p:cNvCxnSpPr>
            <a:cxnSpLocks/>
          </p:cNvCxnSpPr>
          <p:nvPr/>
        </p:nvCxnSpPr>
        <p:spPr>
          <a:xfrm flipH="1">
            <a:off x="6477000" y="2084614"/>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14BA6C0C-F620-435D-B5C9-2F1F834DC2ED}"/>
              </a:ext>
            </a:extLst>
          </p:cNvPr>
          <p:cNvSpPr txBox="1"/>
          <p:nvPr/>
        </p:nvSpPr>
        <p:spPr>
          <a:xfrm>
            <a:off x="5148942" y="3917721"/>
            <a:ext cx="2841172"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1 mutation on branch (B,C)</a:t>
            </a:r>
          </a:p>
        </p:txBody>
      </p:sp>
      <p:sp>
        <p:nvSpPr>
          <p:cNvPr id="20" name="Rectangle: Rounded Corners 19">
            <a:extLst>
              <a:ext uri="{FF2B5EF4-FFF2-40B4-BE49-F238E27FC236}">
                <a16:creationId xmlns:a16="http://schemas.microsoft.com/office/drawing/2014/main" id="{BF9FAFFB-511B-4626-879C-E2EE63390FE9}"/>
              </a:ext>
            </a:extLst>
          </p:cNvPr>
          <p:cNvSpPr/>
          <p:nvPr/>
        </p:nvSpPr>
        <p:spPr>
          <a:xfrm>
            <a:off x="5913033" y="340217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1" name="TextBox 20">
            <a:extLst>
              <a:ext uri="{FF2B5EF4-FFF2-40B4-BE49-F238E27FC236}">
                <a16:creationId xmlns:a16="http://schemas.microsoft.com/office/drawing/2014/main" id="{DEBA457A-C548-4FD2-9E4F-A83198FC1113}"/>
              </a:ext>
            </a:extLst>
          </p:cNvPr>
          <p:cNvSpPr txBox="1"/>
          <p:nvPr/>
        </p:nvSpPr>
        <p:spPr>
          <a:xfrm>
            <a:off x="5913033" y="340840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a:t>
            </a:r>
          </a:p>
        </p:txBody>
      </p:sp>
      <p:sp>
        <p:nvSpPr>
          <p:cNvPr id="12" name="Rectangle: Rounded Corners 11">
            <a:extLst>
              <a:ext uri="{FF2B5EF4-FFF2-40B4-BE49-F238E27FC236}">
                <a16:creationId xmlns:a16="http://schemas.microsoft.com/office/drawing/2014/main" id="{BCDDFBE6-B1DC-49B9-9673-4236193EAD82}"/>
              </a:ext>
            </a:extLst>
          </p:cNvPr>
          <p:cNvSpPr/>
          <p:nvPr/>
        </p:nvSpPr>
        <p:spPr>
          <a:xfrm>
            <a:off x="2032262" y="3408407"/>
            <a:ext cx="1360714" cy="368154"/>
          </a:xfrm>
          <a:prstGeom prst="roundRect">
            <a:avLst/>
          </a:prstGeom>
          <a:solidFill>
            <a:srgbClr val="9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3" name="TextBox 12">
            <a:extLst>
              <a:ext uri="{FF2B5EF4-FFF2-40B4-BE49-F238E27FC236}">
                <a16:creationId xmlns:a16="http://schemas.microsoft.com/office/drawing/2014/main" id="{97D2EEC4-2921-4B23-A07F-CEABAB62B725}"/>
              </a:ext>
            </a:extLst>
          </p:cNvPr>
          <p:cNvSpPr txBox="1"/>
          <p:nvPr/>
        </p:nvSpPr>
        <p:spPr>
          <a:xfrm>
            <a:off x="2032262" y="3401001"/>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4" name="TextBox 13">
            <a:extLst>
              <a:ext uri="{FF2B5EF4-FFF2-40B4-BE49-F238E27FC236}">
                <a16:creationId xmlns:a16="http://schemas.microsoft.com/office/drawing/2014/main" id="{E38FEA73-F2D1-4AD1-B681-EAC0809C0DC9}"/>
              </a:ext>
            </a:extLst>
          </p:cNvPr>
          <p:cNvSpPr txBox="1"/>
          <p:nvPr/>
        </p:nvSpPr>
        <p:spPr>
          <a:xfrm>
            <a:off x="6923315" y="4816982"/>
            <a:ext cx="2024996" cy="246221"/>
          </a:xfrm>
          <a:prstGeom prst="rect">
            <a:avLst/>
          </a:prstGeom>
          <a:noFill/>
        </p:spPr>
        <p:txBody>
          <a:bodyPr wrap="square" rtlCol="0">
            <a:spAutoFit/>
          </a:bodyPr>
          <a:lstStyle/>
          <a:p>
            <a:pPr algn="l"/>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Adapted from Mendes &amp; Hahn 2016</a:t>
            </a:r>
          </a:p>
        </p:txBody>
      </p:sp>
    </p:spTree>
    <p:extLst>
      <p:ext uri="{BB962C8B-B14F-4D97-AF65-F5344CB8AC3E}">
        <p14:creationId xmlns:p14="http://schemas.microsoft.com/office/powerpoint/2010/main" val="17786411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Autofit/>
          </a:bodyPr>
          <a:lstStyle/>
          <a:p>
            <a:r>
              <a:rPr lang="en-US" sz="2800" dirty="0"/>
              <a:t>Mapping traits or variation onto a species tree from discordant loci can cause incorrect inferences</a:t>
            </a:r>
          </a:p>
        </p:txBody>
      </p:sp>
      <p:pic>
        <p:nvPicPr>
          <p:cNvPr id="4" name="Picture 3">
            <a:extLst>
              <a:ext uri="{FF2B5EF4-FFF2-40B4-BE49-F238E27FC236}">
                <a16:creationId xmlns:a16="http://schemas.microsoft.com/office/drawing/2014/main" id="{133CCA4B-94A6-4BC4-9759-D1AC9C771B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87975" y="1334715"/>
            <a:ext cx="2343795" cy="1928987"/>
          </a:xfrm>
          <a:prstGeom prst="rect">
            <a:avLst/>
          </a:prstGeom>
        </p:spPr>
      </p:pic>
      <p:pic>
        <p:nvPicPr>
          <p:cNvPr id="8" name="Picture 7">
            <a:extLst>
              <a:ext uri="{FF2B5EF4-FFF2-40B4-BE49-F238E27FC236}">
                <a16:creationId xmlns:a16="http://schemas.microsoft.com/office/drawing/2014/main" id="{D41ACAA7-A4CE-49DF-812B-C4961BB7D6F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346961" y="1375841"/>
            <a:ext cx="2343795" cy="1928986"/>
          </a:xfrm>
          <a:prstGeom prst="rect">
            <a:avLst/>
          </a:prstGeom>
        </p:spPr>
      </p:pic>
      <p:cxnSp>
        <p:nvCxnSpPr>
          <p:cNvPr id="9" name="Straight Arrow Connector 8">
            <a:extLst>
              <a:ext uri="{FF2B5EF4-FFF2-40B4-BE49-F238E27FC236}">
                <a16:creationId xmlns:a16="http://schemas.microsoft.com/office/drawing/2014/main" id="{4BBC9C92-732C-4AFB-A914-50124A5864DF}"/>
              </a:ext>
            </a:extLst>
          </p:cNvPr>
          <p:cNvCxnSpPr>
            <a:cxnSpLocks/>
          </p:cNvCxnSpPr>
          <p:nvPr/>
        </p:nvCxnSpPr>
        <p:spPr>
          <a:xfrm flipH="1">
            <a:off x="6477000" y="2084614"/>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DBF0C43-765A-4844-BE9A-C6609FD66472}"/>
              </a:ext>
            </a:extLst>
          </p:cNvPr>
          <p:cNvSpPr txBox="1"/>
          <p:nvPr/>
        </p:nvSpPr>
        <p:spPr>
          <a:xfrm>
            <a:off x="5148942" y="3917721"/>
            <a:ext cx="2841172"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1 mutation on branch (B,C)</a:t>
            </a:r>
          </a:p>
        </p:txBody>
      </p:sp>
      <p:sp>
        <p:nvSpPr>
          <p:cNvPr id="16" name="Rectangle: Rounded Corners 15">
            <a:extLst>
              <a:ext uri="{FF2B5EF4-FFF2-40B4-BE49-F238E27FC236}">
                <a16:creationId xmlns:a16="http://schemas.microsoft.com/office/drawing/2014/main" id="{41A3050A-B659-4092-BCDD-DB20D9C52C65}"/>
              </a:ext>
            </a:extLst>
          </p:cNvPr>
          <p:cNvSpPr/>
          <p:nvPr/>
        </p:nvSpPr>
        <p:spPr>
          <a:xfrm>
            <a:off x="5913033" y="340217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7" name="TextBox 16">
            <a:extLst>
              <a:ext uri="{FF2B5EF4-FFF2-40B4-BE49-F238E27FC236}">
                <a16:creationId xmlns:a16="http://schemas.microsoft.com/office/drawing/2014/main" id="{B5EF36CC-30D6-4386-880D-86FF5BD831F8}"/>
              </a:ext>
            </a:extLst>
          </p:cNvPr>
          <p:cNvSpPr txBox="1"/>
          <p:nvPr/>
        </p:nvSpPr>
        <p:spPr>
          <a:xfrm>
            <a:off x="5913033" y="340840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a:t>
            </a:r>
          </a:p>
        </p:txBody>
      </p:sp>
      <p:sp>
        <p:nvSpPr>
          <p:cNvPr id="14" name="Rectangle: Rounded Corners 13">
            <a:extLst>
              <a:ext uri="{FF2B5EF4-FFF2-40B4-BE49-F238E27FC236}">
                <a16:creationId xmlns:a16="http://schemas.microsoft.com/office/drawing/2014/main" id="{E48F237C-D131-4CA0-B460-76E4F6CA349E}"/>
              </a:ext>
            </a:extLst>
          </p:cNvPr>
          <p:cNvSpPr/>
          <p:nvPr/>
        </p:nvSpPr>
        <p:spPr>
          <a:xfrm>
            <a:off x="2032262" y="3408407"/>
            <a:ext cx="1360714" cy="368154"/>
          </a:xfrm>
          <a:prstGeom prst="roundRect">
            <a:avLst/>
          </a:prstGeom>
          <a:solidFill>
            <a:srgbClr val="9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TextBox 17">
            <a:extLst>
              <a:ext uri="{FF2B5EF4-FFF2-40B4-BE49-F238E27FC236}">
                <a16:creationId xmlns:a16="http://schemas.microsoft.com/office/drawing/2014/main" id="{C592882D-CA2B-4AD7-B937-AD791478C12C}"/>
              </a:ext>
            </a:extLst>
          </p:cNvPr>
          <p:cNvSpPr txBox="1"/>
          <p:nvPr/>
        </p:nvSpPr>
        <p:spPr>
          <a:xfrm>
            <a:off x="2032262" y="3401001"/>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2" name="TextBox 11">
            <a:extLst>
              <a:ext uri="{FF2B5EF4-FFF2-40B4-BE49-F238E27FC236}">
                <a16:creationId xmlns:a16="http://schemas.microsoft.com/office/drawing/2014/main" id="{3A482DCD-C586-4DBC-88CF-E023DD8A8DCD}"/>
              </a:ext>
            </a:extLst>
          </p:cNvPr>
          <p:cNvSpPr txBox="1"/>
          <p:nvPr/>
        </p:nvSpPr>
        <p:spPr>
          <a:xfrm>
            <a:off x="6923315" y="4816982"/>
            <a:ext cx="2024996" cy="246221"/>
          </a:xfrm>
          <a:prstGeom prst="rect">
            <a:avLst/>
          </a:prstGeom>
          <a:noFill/>
        </p:spPr>
        <p:txBody>
          <a:bodyPr wrap="square" rtlCol="0">
            <a:spAutoFit/>
          </a:bodyPr>
          <a:lstStyle/>
          <a:p>
            <a:pPr algn="l"/>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Adapted from Mendes &amp; Hahn 2016</a:t>
            </a:r>
          </a:p>
        </p:txBody>
      </p:sp>
    </p:spTree>
    <p:extLst>
      <p:ext uri="{BB962C8B-B14F-4D97-AF65-F5344CB8AC3E}">
        <p14:creationId xmlns:p14="http://schemas.microsoft.com/office/powerpoint/2010/main" val="4271098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Autofit/>
          </a:bodyPr>
          <a:lstStyle/>
          <a:p>
            <a:r>
              <a:rPr lang="en-US" sz="2800" dirty="0"/>
              <a:t>Mapping traits or variation onto a species tree from discordant loci can cause incorrect inferences</a:t>
            </a:r>
          </a:p>
        </p:txBody>
      </p:sp>
      <p:pic>
        <p:nvPicPr>
          <p:cNvPr id="4" name="Picture 3">
            <a:extLst>
              <a:ext uri="{FF2B5EF4-FFF2-40B4-BE49-F238E27FC236}">
                <a16:creationId xmlns:a16="http://schemas.microsoft.com/office/drawing/2014/main" id="{133CCA4B-94A6-4BC4-9759-D1AC9C771B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87975" y="1334715"/>
            <a:ext cx="2343795" cy="1928987"/>
          </a:xfrm>
          <a:prstGeom prst="rect">
            <a:avLst/>
          </a:prstGeom>
        </p:spPr>
      </p:pic>
      <p:pic>
        <p:nvPicPr>
          <p:cNvPr id="8" name="Picture 7">
            <a:extLst>
              <a:ext uri="{FF2B5EF4-FFF2-40B4-BE49-F238E27FC236}">
                <a16:creationId xmlns:a16="http://schemas.microsoft.com/office/drawing/2014/main" id="{D41ACAA7-A4CE-49DF-812B-C4961BB7D6F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346961" y="1375841"/>
            <a:ext cx="2343795" cy="1928986"/>
          </a:xfrm>
          <a:prstGeom prst="rect">
            <a:avLst/>
          </a:prstGeom>
        </p:spPr>
      </p:pic>
      <p:cxnSp>
        <p:nvCxnSpPr>
          <p:cNvPr id="9" name="Straight Arrow Connector 8">
            <a:extLst>
              <a:ext uri="{FF2B5EF4-FFF2-40B4-BE49-F238E27FC236}">
                <a16:creationId xmlns:a16="http://schemas.microsoft.com/office/drawing/2014/main" id="{4BBC9C92-732C-4AFB-A914-50124A5864DF}"/>
              </a:ext>
            </a:extLst>
          </p:cNvPr>
          <p:cNvCxnSpPr>
            <a:cxnSpLocks/>
          </p:cNvCxnSpPr>
          <p:nvPr/>
        </p:nvCxnSpPr>
        <p:spPr>
          <a:xfrm flipH="1">
            <a:off x="6477000" y="2084614"/>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6D73277-5C88-4244-96C5-3CA9022507F1}"/>
              </a:ext>
            </a:extLst>
          </p:cNvPr>
          <p:cNvSpPr txBox="1"/>
          <p:nvPr/>
        </p:nvSpPr>
        <p:spPr>
          <a:xfrm>
            <a:off x="5148942" y="3917721"/>
            <a:ext cx="2841172"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1 mutation on branch (B,C)</a:t>
            </a:r>
          </a:p>
        </p:txBody>
      </p:sp>
      <p:cxnSp>
        <p:nvCxnSpPr>
          <p:cNvPr id="11" name="Straight Arrow Connector 10">
            <a:extLst>
              <a:ext uri="{FF2B5EF4-FFF2-40B4-BE49-F238E27FC236}">
                <a16:creationId xmlns:a16="http://schemas.microsoft.com/office/drawing/2014/main" id="{7ED09851-A392-4ABF-8AD6-E4889FDA9A68}"/>
              </a:ext>
            </a:extLst>
          </p:cNvPr>
          <p:cNvCxnSpPr>
            <a:cxnSpLocks/>
          </p:cNvCxnSpPr>
          <p:nvPr/>
        </p:nvCxnSpPr>
        <p:spPr>
          <a:xfrm rot="16200000" flipH="1">
            <a:off x="2237013" y="1476229"/>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87602415-DD95-4EFF-9760-7B76EC7E00ED}"/>
              </a:ext>
            </a:extLst>
          </p:cNvPr>
          <p:cNvCxnSpPr>
            <a:cxnSpLocks/>
          </p:cNvCxnSpPr>
          <p:nvPr/>
        </p:nvCxnSpPr>
        <p:spPr>
          <a:xfrm rot="16200000" flipH="1">
            <a:off x="1589314" y="2445058"/>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722BB755-3810-4AA2-B290-A1E902B7D5DA}"/>
              </a:ext>
            </a:extLst>
          </p:cNvPr>
          <p:cNvSpPr txBox="1"/>
          <p:nvPr/>
        </p:nvSpPr>
        <p:spPr>
          <a:xfrm>
            <a:off x="1235527" y="3810000"/>
            <a:ext cx="2841172" cy="523220"/>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1 mutation on branch (A,B,C)</a:t>
            </a:r>
          </a:p>
          <a:p>
            <a:pPr algn="ctr"/>
            <a:r>
              <a:rPr lang="en-US" sz="1400" dirty="0">
                <a:latin typeface="Source Sans Pro" panose="020B0503030403020204" pitchFamily="34" charset="0"/>
                <a:ea typeface="Source Sans Pro" panose="020B0503030403020204" pitchFamily="34" charset="0"/>
              </a:rPr>
              <a:t>1 mutation on branch (A)</a:t>
            </a:r>
          </a:p>
        </p:txBody>
      </p:sp>
      <p:sp>
        <p:nvSpPr>
          <p:cNvPr id="14" name="Rectangle: Rounded Corners 13">
            <a:extLst>
              <a:ext uri="{FF2B5EF4-FFF2-40B4-BE49-F238E27FC236}">
                <a16:creationId xmlns:a16="http://schemas.microsoft.com/office/drawing/2014/main" id="{6B42E312-CEFA-452E-A39F-D01581C32C92}"/>
              </a:ext>
            </a:extLst>
          </p:cNvPr>
          <p:cNvSpPr/>
          <p:nvPr/>
        </p:nvSpPr>
        <p:spPr>
          <a:xfrm>
            <a:off x="5913033" y="340217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7" name="TextBox 16">
            <a:extLst>
              <a:ext uri="{FF2B5EF4-FFF2-40B4-BE49-F238E27FC236}">
                <a16:creationId xmlns:a16="http://schemas.microsoft.com/office/drawing/2014/main" id="{E5C1D44F-841B-4813-82E7-5DE320778F06}"/>
              </a:ext>
            </a:extLst>
          </p:cNvPr>
          <p:cNvSpPr txBox="1"/>
          <p:nvPr/>
        </p:nvSpPr>
        <p:spPr>
          <a:xfrm>
            <a:off x="5913033" y="340840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a:t>
            </a:r>
          </a:p>
        </p:txBody>
      </p:sp>
      <p:sp>
        <p:nvSpPr>
          <p:cNvPr id="18" name="TextBox 17">
            <a:extLst>
              <a:ext uri="{FF2B5EF4-FFF2-40B4-BE49-F238E27FC236}">
                <a16:creationId xmlns:a16="http://schemas.microsoft.com/office/drawing/2014/main" id="{4F4A5A5A-6B9B-4D24-99F1-29DBBE935BF0}"/>
              </a:ext>
            </a:extLst>
          </p:cNvPr>
          <p:cNvSpPr txBox="1"/>
          <p:nvPr/>
        </p:nvSpPr>
        <p:spPr>
          <a:xfrm>
            <a:off x="6923315" y="4816982"/>
            <a:ext cx="2024996" cy="246221"/>
          </a:xfrm>
          <a:prstGeom prst="rect">
            <a:avLst/>
          </a:prstGeom>
          <a:noFill/>
        </p:spPr>
        <p:txBody>
          <a:bodyPr wrap="square" rtlCol="0">
            <a:spAutoFit/>
          </a:bodyPr>
          <a:lstStyle/>
          <a:p>
            <a:pPr algn="l"/>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Adapted from Mendes &amp; Hahn 2016</a:t>
            </a:r>
          </a:p>
        </p:txBody>
      </p:sp>
      <p:sp>
        <p:nvSpPr>
          <p:cNvPr id="19" name="Rectangle: Rounded Corners 18">
            <a:extLst>
              <a:ext uri="{FF2B5EF4-FFF2-40B4-BE49-F238E27FC236}">
                <a16:creationId xmlns:a16="http://schemas.microsoft.com/office/drawing/2014/main" id="{4089CB29-C7C0-4901-97E8-BBAF98957928}"/>
              </a:ext>
            </a:extLst>
          </p:cNvPr>
          <p:cNvSpPr/>
          <p:nvPr/>
        </p:nvSpPr>
        <p:spPr>
          <a:xfrm>
            <a:off x="2032262" y="3408407"/>
            <a:ext cx="1360714" cy="368154"/>
          </a:xfrm>
          <a:prstGeom prst="roundRect">
            <a:avLst/>
          </a:prstGeom>
          <a:solidFill>
            <a:srgbClr val="9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0" name="TextBox 19">
            <a:extLst>
              <a:ext uri="{FF2B5EF4-FFF2-40B4-BE49-F238E27FC236}">
                <a16:creationId xmlns:a16="http://schemas.microsoft.com/office/drawing/2014/main" id="{49ABF9B3-FC8C-4065-BD03-C623140ED119}"/>
              </a:ext>
            </a:extLst>
          </p:cNvPr>
          <p:cNvSpPr txBox="1"/>
          <p:nvPr/>
        </p:nvSpPr>
        <p:spPr>
          <a:xfrm>
            <a:off x="2032262" y="3401001"/>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Tree>
    <p:extLst>
      <p:ext uri="{BB962C8B-B14F-4D97-AF65-F5344CB8AC3E}">
        <p14:creationId xmlns:p14="http://schemas.microsoft.com/office/powerpoint/2010/main" val="22960461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9A697AE2-DC5F-4ADD-986F-26C34CE5890E}"/>
              </a:ext>
            </a:extLst>
          </p:cNvPr>
          <p:cNvSpPr/>
          <p:nvPr/>
        </p:nvSpPr>
        <p:spPr>
          <a:xfrm>
            <a:off x="2917636" y="2079359"/>
            <a:ext cx="2047524" cy="476554"/>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9FC58A0-0858-4F92-AE05-2BCCE4E1FD92}"/>
              </a:ext>
            </a:extLst>
          </p:cNvPr>
          <p:cNvSpPr txBox="1"/>
          <p:nvPr/>
        </p:nvSpPr>
        <p:spPr>
          <a:xfrm>
            <a:off x="2944393" y="2050079"/>
            <a:ext cx="1989950" cy="523220"/>
          </a:xfrm>
          <a:prstGeom prst="rect">
            <a:avLst/>
          </a:prstGeom>
          <a:noFill/>
        </p:spPr>
        <p:txBody>
          <a:bodyPr wrap="square" rtlCol="0">
            <a:spAutoFit/>
          </a:bodyPr>
          <a:lstStyle/>
          <a:p>
            <a:pPr algn="l"/>
            <a:r>
              <a:rPr lang="en-US" sz="2800" dirty="0" err="1">
                <a:solidFill>
                  <a:schemeClr val="bg1"/>
                </a:solidFill>
                <a:latin typeface="Source Sans Pro" panose="020B0503030403020204" pitchFamily="34" charset="0"/>
                <a:ea typeface="Source Sans Pro" panose="020B0503030403020204" pitchFamily="34" charset="0"/>
              </a:rPr>
              <a:t>PhyloAcc</a:t>
            </a:r>
            <a:r>
              <a:rPr lang="en-US" sz="2800" dirty="0">
                <a:solidFill>
                  <a:schemeClr val="bg1"/>
                </a:solidFill>
                <a:latin typeface="Source Sans Pro" panose="020B0503030403020204" pitchFamily="34" charset="0"/>
                <a:ea typeface="Source Sans Pro" panose="020B0503030403020204" pitchFamily="34" charset="0"/>
              </a:rPr>
              <a:t> v1</a:t>
            </a:r>
            <a:endParaRPr lang="en-US" sz="3200" dirty="0">
              <a:solidFill>
                <a:schemeClr val="bg1"/>
              </a:solidFill>
              <a:latin typeface="Source Sans Pro" panose="020B0503030403020204" pitchFamily="34" charset="0"/>
              <a:ea typeface="Source Sans Pro" panose="020B0503030403020204" pitchFamily="34" charset="0"/>
            </a:endParaRPr>
          </a:p>
        </p:txBody>
      </p:sp>
      <p:sp>
        <p:nvSpPr>
          <p:cNvPr id="56" name="TextBox 55">
            <a:extLst>
              <a:ext uri="{FF2B5EF4-FFF2-40B4-BE49-F238E27FC236}">
                <a16:creationId xmlns:a16="http://schemas.microsoft.com/office/drawing/2014/main" id="{31F3C9B4-C567-4FA2-B18E-120FC310F7D5}"/>
              </a:ext>
            </a:extLst>
          </p:cNvPr>
          <p:cNvSpPr txBox="1"/>
          <p:nvPr/>
        </p:nvSpPr>
        <p:spPr>
          <a:xfrm>
            <a:off x="3454733" y="2603350"/>
            <a:ext cx="969269"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Hu et al. 2019</a:t>
            </a:r>
          </a:p>
        </p:txBody>
      </p:sp>
      <p:grpSp>
        <p:nvGrpSpPr>
          <p:cNvPr id="57" name="Group 56">
            <a:extLst>
              <a:ext uri="{FF2B5EF4-FFF2-40B4-BE49-F238E27FC236}">
                <a16:creationId xmlns:a16="http://schemas.microsoft.com/office/drawing/2014/main" id="{78717269-64AE-4ABC-B8A7-E596CFD76796}"/>
              </a:ext>
            </a:extLst>
          </p:cNvPr>
          <p:cNvGrpSpPr/>
          <p:nvPr/>
        </p:nvGrpSpPr>
        <p:grpSpPr>
          <a:xfrm>
            <a:off x="151694" y="4636452"/>
            <a:ext cx="1784637" cy="391525"/>
            <a:chOff x="151694" y="4636452"/>
            <a:chExt cx="1784637" cy="391525"/>
          </a:xfrm>
        </p:grpSpPr>
        <p:sp>
          <p:nvSpPr>
            <p:cNvPr id="58" name="Rectangle: Rounded Corners 57">
              <a:extLst>
                <a:ext uri="{FF2B5EF4-FFF2-40B4-BE49-F238E27FC236}">
                  <a16:creationId xmlns:a16="http://schemas.microsoft.com/office/drawing/2014/main" id="{7B2515B8-B34E-48CB-A146-B267293C1234}"/>
                </a:ext>
              </a:extLst>
            </p:cNvPr>
            <p:cNvSpPr/>
            <p:nvPr/>
          </p:nvSpPr>
          <p:spPr>
            <a:xfrm>
              <a:off x="151694" y="4636452"/>
              <a:ext cx="393540" cy="391525"/>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B95C13F-7F71-4856-82DE-61BB7320875D}"/>
                </a:ext>
              </a:extLst>
            </p:cNvPr>
            <p:cNvSpPr txBox="1"/>
            <p:nvPr/>
          </p:nvSpPr>
          <p:spPr>
            <a:xfrm>
              <a:off x="539548" y="4662938"/>
              <a:ext cx="1396783"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 Flightless</a:t>
              </a:r>
            </a:p>
          </p:txBody>
        </p:sp>
      </p:grpSp>
      <p:sp>
        <p:nvSpPr>
          <p:cNvPr id="60" name="Rectangle: Rounded Corners 59">
            <a:extLst>
              <a:ext uri="{FF2B5EF4-FFF2-40B4-BE49-F238E27FC236}">
                <a16:creationId xmlns:a16="http://schemas.microsoft.com/office/drawing/2014/main" id="{77BFE3A6-33D6-474E-A47F-7ED71F350378}"/>
              </a:ext>
            </a:extLst>
          </p:cNvPr>
          <p:cNvSpPr/>
          <p:nvPr/>
        </p:nvSpPr>
        <p:spPr>
          <a:xfrm>
            <a:off x="5408589" y="3387571"/>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4C77F20C-9C08-4701-97E9-B6EC5516BC2D}"/>
              </a:ext>
            </a:extLst>
          </p:cNvPr>
          <p:cNvGrpSpPr/>
          <p:nvPr/>
        </p:nvGrpSpPr>
        <p:grpSpPr>
          <a:xfrm>
            <a:off x="308473" y="393308"/>
            <a:ext cx="2399017" cy="3988289"/>
            <a:chOff x="5686012" y="482205"/>
            <a:chExt cx="1930503" cy="3988289"/>
          </a:xfrm>
        </p:grpSpPr>
        <p:cxnSp>
          <p:nvCxnSpPr>
            <p:cNvPr id="62" name="Straight Connector 61">
              <a:extLst>
                <a:ext uri="{FF2B5EF4-FFF2-40B4-BE49-F238E27FC236}">
                  <a16:creationId xmlns:a16="http://schemas.microsoft.com/office/drawing/2014/main" id="{4E2666A6-59DA-4A74-AF77-7710D9FF1D3C}"/>
                </a:ext>
              </a:extLst>
            </p:cNvPr>
            <p:cNvCxnSpPr>
              <a:cxnSpLocks/>
            </p:cNvCxnSpPr>
            <p:nvPr/>
          </p:nvCxnSpPr>
          <p:spPr>
            <a:xfrm flipH="1">
              <a:off x="5686012" y="482205"/>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6CB69B0-70C2-4D39-B9A1-4F7B6F27E31C}"/>
                </a:ext>
              </a:extLst>
            </p:cNvPr>
            <p:cNvCxnSpPr>
              <a:cxnSpLocks/>
            </p:cNvCxnSpPr>
            <p:nvPr/>
          </p:nvCxnSpPr>
          <p:spPr>
            <a:xfrm flipH="1" flipV="1">
              <a:off x="5686012" y="2476349"/>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1102E44-E1E7-4D9B-A8C4-02BB1B95A0E0}"/>
                </a:ext>
              </a:extLst>
            </p:cNvPr>
            <p:cNvCxnSpPr>
              <a:cxnSpLocks/>
            </p:cNvCxnSpPr>
            <p:nvPr/>
          </p:nvCxnSpPr>
          <p:spPr>
            <a:xfrm flipH="1">
              <a:off x="7126752" y="3465604"/>
              <a:ext cx="470261" cy="490781"/>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F8B1A9F-2C33-4437-8AAE-83995BECF5ED}"/>
                </a:ext>
              </a:extLst>
            </p:cNvPr>
            <p:cNvCxnSpPr>
              <a:cxnSpLocks/>
            </p:cNvCxnSpPr>
            <p:nvPr/>
          </p:nvCxnSpPr>
          <p:spPr>
            <a:xfrm flipH="1" flipV="1">
              <a:off x="6724163" y="1424741"/>
              <a:ext cx="872849" cy="910937"/>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9870287-C7A2-4CE2-8172-B3D70C9DFEE2}"/>
                </a:ext>
              </a:extLst>
            </p:cNvPr>
            <p:cNvCxnSpPr>
              <a:cxnSpLocks/>
            </p:cNvCxnSpPr>
            <p:nvPr/>
          </p:nvCxnSpPr>
          <p:spPr>
            <a:xfrm flipH="1" flipV="1">
              <a:off x="7193487" y="928812"/>
              <a:ext cx="423028" cy="444868"/>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7" name="Picture 66" descr="Shape&#10;&#10;Description automatically generated with medium confidence">
            <a:extLst>
              <a:ext uri="{FF2B5EF4-FFF2-40B4-BE49-F238E27FC236}">
                <a16:creationId xmlns:a16="http://schemas.microsoft.com/office/drawing/2014/main" id="{C57E349B-C22A-4721-A79B-C1A8D72825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3788" y="103763"/>
            <a:ext cx="502179" cy="579089"/>
          </a:xfrm>
          <a:prstGeom prst="rect">
            <a:avLst/>
          </a:prstGeom>
        </p:spPr>
      </p:pic>
      <p:pic>
        <p:nvPicPr>
          <p:cNvPr id="68" name="Picture 67" descr="Shape&#10;&#10;Description automatically generated with medium confidence">
            <a:extLst>
              <a:ext uri="{FF2B5EF4-FFF2-40B4-BE49-F238E27FC236}">
                <a16:creationId xmlns:a16="http://schemas.microsoft.com/office/drawing/2014/main" id="{47F429A8-082A-4813-9084-D262224C85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7901" y="1909805"/>
            <a:ext cx="800986" cy="650801"/>
          </a:xfrm>
          <a:prstGeom prst="rect">
            <a:avLst/>
          </a:prstGeom>
        </p:spPr>
      </p:pic>
      <p:pic>
        <p:nvPicPr>
          <p:cNvPr id="69" name="Picture 68" descr="Shape&#10;&#10;Description automatically generated with medium confidence">
            <a:extLst>
              <a:ext uri="{FF2B5EF4-FFF2-40B4-BE49-F238E27FC236}">
                <a16:creationId xmlns:a16="http://schemas.microsoft.com/office/drawing/2014/main" id="{FAE52E3D-6C03-401A-AE5D-0587F544ED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154384" y="4234749"/>
            <a:ext cx="800986" cy="517825"/>
          </a:xfrm>
          <a:prstGeom prst="rect">
            <a:avLst/>
          </a:prstGeom>
        </p:spPr>
      </p:pic>
      <p:sp>
        <p:nvSpPr>
          <p:cNvPr id="70" name="TextBox 69">
            <a:extLst>
              <a:ext uri="{FF2B5EF4-FFF2-40B4-BE49-F238E27FC236}">
                <a16:creationId xmlns:a16="http://schemas.microsoft.com/office/drawing/2014/main" id="{CB161405-D776-498D-8993-C061B0518179}"/>
              </a:ext>
            </a:extLst>
          </p:cNvPr>
          <p:cNvSpPr txBox="1"/>
          <p:nvPr/>
        </p:nvSpPr>
        <p:spPr>
          <a:xfrm>
            <a:off x="5171178" y="4324384"/>
            <a:ext cx="1725806" cy="338554"/>
          </a:xfrm>
          <a:prstGeom prst="rect">
            <a:avLst/>
          </a:prstGeom>
          <a:noFill/>
        </p:spPr>
        <p:txBody>
          <a:bodyPr wrap="square" rtlCol="0">
            <a:spAutoFit/>
          </a:bodyPr>
          <a:lstStyle/>
          <a:p>
            <a:pPr algn="l"/>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AC</a:t>
            </a:r>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TC</a:t>
            </a:r>
            <a:r>
              <a:rPr lang="en-US" sz="1600" u="sng" dirty="0">
                <a:solidFill>
                  <a:schemeClr val="accent6"/>
                </a:solidFill>
                <a:latin typeface="Source Sans Pro" panose="020B0503030403020204" pitchFamily="34" charset="0"/>
                <a:ea typeface="Source Sans Pro" panose="020B0503030403020204" pitchFamily="34" charset="0"/>
              </a:rPr>
              <a:t>AT</a:t>
            </a:r>
            <a:r>
              <a:rPr lang="en-US" sz="1600" dirty="0">
                <a:latin typeface="Source Sans Pro" panose="020B0503030403020204" pitchFamily="34" charset="0"/>
                <a:ea typeface="Source Sans Pro" panose="020B0503030403020204" pitchFamily="34" charset="0"/>
              </a:rPr>
              <a:t>AGC</a:t>
            </a:r>
            <a:r>
              <a:rPr lang="en-US" sz="1600" u="sng" dirty="0">
                <a:solidFill>
                  <a:schemeClr val="accent6"/>
                </a:solidFill>
                <a:latin typeface="Source Sans Pro" panose="020B0503030403020204" pitchFamily="34" charset="0"/>
                <a:ea typeface="Source Sans Pro" panose="020B0503030403020204" pitchFamily="34" charset="0"/>
              </a:rPr>
              <a:t>GC</a:t>
            </a:r>
          </a:p>
        </p:txBody>
      </p:sp>
      <p:sp>
        <p:nvSpPr>
          <p:cNvPr id="71" name="TextBox 70">
            <a:extLst>
              <a:ext uri="{FF2B5EF4-FFF2-40B4-BE49-F238E27FC236}">
                <a16:creationId xmlns:a16="http://schemas.microsoft.com/office/drawing/2014/main" id="{303B2414-59AB-4A06-97F7-F420F4D261D7}"/>
              </a:ext>
            </a:extLst>
          </p:cNvPr>
          <p:cNvSpPr txBox="1"/>
          <p:nvPr/>
        </p:nvSpPr>
        <p:spPr>
          <a:xfrm>
            <a:off x="5193187" y="214835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72" name="TextBox 71">
            <a:extLst>
              <a:ext uri="{FF2B5EF4-FFF2-40B4-BE49-F238E27FC236}">
                <a16:creationId xmlns:a16="http://schemas.microsoft.com/office/drawing/2014/main" id="{743001F6-9E9B-4286-8D9D-D04FEA416097}"/>
              </a:ext>
            </a:extLst>
          </p:cNvPr>
          <p:cNvSpPr txBox="1"/>
          <p:nvPr/>
        </p:nvSpPr>
        <p:spPr>
          <a:xfrm>
            <a:off x="5193187" y="3065386"/>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t>
            </a:r>
            <a:r>
              <a:rPr lang="en-US" sz="1600" u="sng" dirty="0">
                <a:solidFill>
                  <a:schemeClr val="accent6"/>
                </a:solidFill>
                <a:latin typeface="Source Sans Pro" panose="020B0503030403020204" pitchFamily="34" charset="0"/>
                <a:ea typeface="Source Sans Pro" panose="020B0503030403020204" pitchFamily="34" charset="0"/>
              </a:rPr>
              <a:t>T</a:t>
            </a:r>
            <a:r>
              <a:rPr lang="en-US" sz="1600" dirty="0">
                <a:latin typeface="Source Sans Pro" panose="020B0503030403020204" pitchFamily="34" charset="0"/>
                <a:ea typeface="Source Sans Pro" panose="020B0503030403020204" pitchFamily="34" charset="0"/>
              </a:rPr>
              <a:t>CATCG</a:t>
            </a:r>
            <a:r>
              <a:rPr lang="en-US" sz="1600" u="sng" dirty="0">
                <a:solidFill>
                  <a:schemeClr val="accent6"/>
                </a:solidFill>
                <a:latin typeface="Source Sans Pro" panose="020B0503030403020204" pitchFamily="34" charset="0"/>
                <a:ea typeface="Source Sans Pro" panose="020B0503030403020204" pitchFamily="34" charset="0"/>
              </a:rPr>
              <a:t>A</a:t>
            </a:r>
            <a:r>
              <a:rPr lang="en-US" sz="1600" dirty="0">
                <a:latin typeface="Source Sans Pro" panose="020B0503030403020204" pitchFamily="34" charset="0"/>
                <a:ea typeface="Source Sans Pro" panose="020B0503030403020204" pitchFamily="34" charset="0"/>
              </a:rPr>
              <a:t>AG</a:t>
            </a:r>
            <a:r>
              <a:rPr lang="en-US" sz="1600" u="sng" dirty="0">
                <a:solidFill>
                  <a:schemeClr val="accent6"/>
                </a:solidFill>
                <a:latin typeface="Source Sans Pro" panose="020B0503030403020204" pitchFamily="34" charset="0"/>
                <a:ea typeface="Source Sans Pro" panose="020B0503030403020204" pitchFamily="34" charset="0"/>
              </a:rPr>
              <a:t>GT</a:t>
            </a:r>
            <a:r>
              <a:rPr lang="en-US" sz="1600" dirty="0">
                <a:latin typeface="Source Sans Pro" panose="020B0503030403020204" pitchFamily="34" charset="0"/>
                <a:ea typeface="Source Sans Pro" panose="020B0503030403020204" pitchFamily="34" charset="0"/>
              </a:rPr>
              <a:t>A</a:t>
            </a:r>
          </a:p>
        </p:txBody>
      </p:sp>
      <p:sp>
        <p:nvSpPr>
          <p:cNvPr id="73" name="TextBox 72">
            <a:extLst>
              <a:ext uri="{FF2B5EF4-FFF2-40B4-BE49-F238E27FC236}">
                <a16:creationId xmlns:a16="http://schemas.microsoft.com/office/drawing/2014/main" id="{67E2479A-4E00-43AA-B79B-145E0D61F6E5}"/>
              </a:ext>
            </a:extLst>
          </p:cNvPr>
          <p:cNvSpPr txBox="1"/>
          <p:nvPr/>
        </p:nvSpPr>
        <p:spPr>
          <a:xfrm>
            <a:off x="5171178" y="1124795"/>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74" name="TextBox 73">
            <a:extLst>
              <a:ext uri="{FF2B5EF4-FFF2-40B4-BE49-F238E27FC236}">
                <a16:creationId xmlns:a16="http://schemas.microsoft.com/office/drawing/2014/main" id="{3C4FA507-8380-49CF-90C1-BD658C3420CD}"/>
              </a:ext>
            </a:extLst>
          </p:cNvPr>
          <p:cNvSpPr txBox="1"/>
          <p:nvPr/>
        </p:nvSpPr>
        <p:spPr>
          <a:xfrm>
            <a:off x="5171178" y="14848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cxnSp>
        <p:nvCxnSpPr>
          <p:cNvPr id="75" name="Straight Arrow Connector 74">
            <a:extLst>
              <a:ext uri="{FF2B5EF4-FFF2-40B4-BE49-F238E27FC236}">
                <a16:creationId xmlns:a16="http://schemas.microsoft.com/office/drawing/2014/main" id="{54CF2A61-BF51-457E-AA21-2D15C5BAFCC4}"/>
              </a:ext>
            </a:extLst>
          </p:cNvPr>
          <p:cNvCxnSpPr>
            <a:cxnSpLocks/>
          </p:cNvCxnSpPr>
          <p:nvPr/>
        </p:nvCxnSpPr>
        <p:spPr>
          <a:xfrm>
            <a:off x="7067105" y="4499788"/>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0FE869D-674C-41CC-BDB7-A5EA0AC888C6}"/>
              </a:ext>
            </a:extLst>
          </p:cNvPr>
          <p:cNvCxnSpPr>
            <a:cxnSpLocks/>
          </p:cNvCxnSpPr>
          <p:nvPr/>
        </p:nvCxnSpPr>
        <p:spPr>
          <a:xfrm>
            <a:off x="7067105" y="337670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48D8FEE-D4C0-4A1F-97C1-8DFA4993D265}"/>
              </a:ext>
            </a:extLst>
          </p:cNvPr>
          <p:cNvCxnSpPr>
            <a:cxnSpLocks/>
          </p:cNvCxnSpPr>
          <p:nvPr/>
        </p:nvCxnSpPr>
        <p:spPr>
          <a:xfrm>
            <a:off x="7067105" y="231763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8378719-9666-49B7-B0F6-BD1B4C0EE5D4}"/>
              </a:ext>
            </a:extLst>
          </p:cNvPr>
          <p:cNvCxnSpPr>
            <a:cxnSpLocks/>
          </p:cNvCxnSpPr>
          <p:nvPr/>
        </p:nvCxnSpPr>
        <p:spPr>
          <a:xfrm>
            <a:off x="7067105" y="128478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ED83F76-7095-4D07-87EE-8B68F68B7DB9}"/>
              </a:ext>
            </a:extLst>
          </p:cNvPr>
          <p:cNvCxnSpPr>
            <a:cxnSpLocks/>
          </p:cNvCxnSpPr>
          <p:nvPr/>
        </p:nvCxnSpPr>
        <p:spPr>
          <a:xfrm>
            <a:off x="7067105" y="35299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63D4E74D-0BD0-4A43-9CCD-6BF6892F645C}"/>
              </a:ext>
            </a:extLst>
          </p:cNvPr>
          <p:cNvSpPr txBox="1"/>
          <p:nvPr/>
        </p:nvSpPr>
        <p:spPr>
          <a:xfrm>
            <a:off x="5432317" y="3387571"/>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81" name="Rectangle: Rounded Corners 80">
            <a:extLst>
              <a:ext uri="{FF2B5EF4-FFF2-40B4-BE49-F238E27FC236}">
                <a16:creationId xmlns:a16="http://schemas.microsoft.com/office/drawing/2014/main" id="{28FD54BA-26FA-40E8-940D-82502CCAB74C}"/>
              </a:ext>
            </a:extLst>
          </p:cNvPr>
          <p:cNvSpPr/>
          <p:nvPr/>
        </p:nvSpPr>
        <p:spPr>
          <a:xfrm>
            <a:off x="5400756" y="4662938"/>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DE823F18-5DDA-4C48-8267-DE30B7E32AB8}"/>
              </a:ext>
            </a:extLst>
          </p:cNvPr>
          <p:cNvSpPr txBox="1"/>
          <p:nvPr/>
        </p:nvSpPr>
        <p:spPr>
          <a:xfrm>
            <a:off x="5424484" y="4662938"/>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83" name="Rectangle: Rounded Corners 82">
            <a:extLst>
              <a:ext uri="{FF2B5EF4-FFF2-40B4-BE49-F238E27FC236}">
                <a16:creationId xmlns:a16="http://schemas.microsoft.com/office/drawing/2014/main" id="{97F6E472-5E72-41ED-BBA7-DED33087AD23}"/>
              </a:ext>
            </a:extLst>
          </p:cNvPr>
          <p:cNvSpPr/>
          <p:nvPr/>
        </p:nvSpPr>
        <p:spPr>
          <a:xfrm>
            <a:off x="8112299" y="4144567"/>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1D778CD3-7889-455A-9013-6D642F8DFC70}"/>
              </a:ext>
            </a:extLst>
          </p:cNvPr>
          <p:cNvGrpSpPr/>
          <p:nvPr/>
        </p:nvGrpSpPr>
        <p:grpSpPr>
          <a:xfrm>
            <a:off x="8104989" y="2972318"/>
            <a:ext cx="899776" cy="895170"/>
            <a:chOff x="6262241" y="3184553"/>
            <a:chExt cx="899776" cy="895170"/>
          </a:xfrm>
        </p:grpSpPr>
        <p:pic>
          <p:nvPicPr>
            <p:cNvPr id="85" name="Picture 84" descr="Shape&#10;&#10;Description automatically generated with medium confidence">
              <a:extLst>
                <a:ext uri="{FF2B5EF4-FFF2-40B4-BE49-F238E27FC236}">
                  <a16:creationId xmlns:a16="http://schemas.microsoft.com/office/drawing/2014/main" id="{1C796EBC-8806-4DDC-BB39-F8CFDA86B8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1451" y="3260651"/>
              <a:ext cx="573364" cy="756605"/>
            </a:xfrm>
            <a:prstGeom prst="rect">
              <a:avLst/>
            </a:prstGeom>
          </p:spPr>
        </p:pic>
        <p:sp>
          <p:nvSpPr>
            <p:cNvPr id="86" name="Rectangle: Rounded Corners 85">
              <a:extLst>
                <a:ext uri="{FF2B5EF4-FFF2-40B4-BE49-F238E27FC236}">
                  <a16:creationId xmlns:a16="http://schemas.microsoft.com/office/drawing/2014/main" id="{BD427E8A-3B6B-454F-A895-C39973680CCB}"/>
                </a:ext>
              </a:extLst>
            </p:cNvPr>
            <p:cNvSpPr/>
            <p:nvPr/>
          </p:nvSpPr>
          <p:spPr>
            <a:xfrm>
              <a:off x="6262241" y="3184553"/>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87" name="Picture 86" descr="Shape&#10;&#10;Description automatically generated with medium confidence">
            <a:extLst>
              <a:ext uri="{FF2B5EF4-FFF2-40B4-BE49-F238E27FC236}">
                <a16:creationId xmlns:a16="http://schemas.microsoft.com/office/drawing/2014/main" id="{78D0ABED-A29D-4530-8899-519599AFCF4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5594" y="1068723"/>
            <a:ext cx="899776" cy="534242"/>
          </a:xfrm>
          <a:prstGeom prst="rect">
            <a:avLst/>
          </a:prstGeom>
        </p:spPr>
      </p:pic>
    </p:spTree>
    <p:extLst>
      <p:ext uri="{BB962C8B-B14F-4D97-AF65-F5344CB8AC3E}">
        <p14:creationId xmlns:p14="http://schemas.microsoft.com/office/powerpoint/2010/main" val="15462907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9101" y="1981211"/>
            <a:ext cx="1917513" cy="1181077"/>
          </a:xfrm>
          <a:prstGeom prst="rect">
            <a:avLst/>
          </a:prstGeom>
        </p:spPr>
      </p:pic>
      <p:pic>
        <p:nvPicPr>
          <p:cNvPr id="10" name="Picture 9" descr="Icon&#10;&#10;Description automatically generated with medium confidence">
            <a:extLst>
              <a:ext uri="{FF2B5EF4-FFF2-40B4-BE49-F238E27FC236}">
                <a16:creationId xmlns:a16="http://schemas.microsoft.com/office/drawing/2014/main" id="{BBDD62CF-2E06-4654-B754-5BAD504D94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519" y="727864"/>
            <a:ext cx="2558670" cy="3524976"/>
          </a:xfrm>
          <a:prstGeom prst="rect">
            <a:avLst/>
          </a:prstGeom>
        </p:spPr>
      </p:pic>
      <p:sp>
        <p:nvSpPr>
          <p:cNvPr id="12" name="Rectangle: Rounded Corners 11">
            <a:extLst>
              <a:ext uri="{FF2B5EF4-FFF2-40B4-BE49-F238E27FC236}">
                <a16:creationId xmlns:a16="http://schemas.microsoft.com/office/drawing/2014/main" id="{35BE4B7F-FD52-44B7-B5F0-2C4DCB7E6B3D}"/>
              </a:ext>
            </a:extLst>
          </p:cNvPr>
          <p:cNvSpPr/>
          <p:nvPr/>
        </p:nvSpPr>
        <p:spPr>
          <a:xfrm>
            <a:off x="31092" y="636103"/>
            <a:ext cx="2740461" cy="38636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FCA86C3-DD27-48A5-B3E4-C62CC6077E95}"/>
              </a:ext>
            </a:extLst>
          </p:cNvPr>
          <p:cNvSpPr txBox="1"/>
          <p:nvPr/>
        </p:nvSpPr>
        <p:spPr>
          <a:xfrm>
            <a:off x="3389908" y="3148493"/>
            <a:ext cx="1095898"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Yan et al. in prep</a:t>
            </a:r>
          </a:p>
        </p:txBody>
      </p:sp>
      <p:grpSp>
        <p:nvGrpSpPr>
          <p:cNvPr id="25" name="Group 24">
            <a:extLst>
              <a:ext uri="{FF2B5EF4-FFF2-40B4-BE49-F238E27FC236}">
                <a16:creationId xmlns:a16="http://schemas.microsoft.com/office/drawing/2014/main" id="{D18579B9-77AA-82EA-9BED-E632B8B26068}"/>
              </a:ext>
            </a:extLst>
          </p:cNvPr>
          <p:cNvGrpSpPr/>
          <p:nvPr/>
        </p:nvGrpSpPr>
        <p:grpSpPr>
          <a:xfrm>
            <a:off x="151694" y="4636452"/>
            <a:ext cx="1784637" cy="391525"/>
            <a:chOff x="151694" y="4636452"/>
            <a:chExt cx="1784637" cy="391525"/>
          </a:xfrm>
        </p:grpSpPr>
        <p:sp>
          <p:nvSpPr>
            <p:cNvPr id="26" name="Rectangle: Rounded Corners 25">
              <a:extLst>
                <a:ext uri="{FF2B5EF4-FFF2-40B4-BE49-F238E27FC236}">
                  <a16:creationId xmlns:a16="http://schemas.microsoft.com/office/drawing/2014/main" id="{5A03B9E6-054A-C425-9EB5-7958E30C6C8F}"/>
                </a:ext>
              </a:extLst>
            </p:cNvPr>
            <p:cNvSpPr/>
            <p:nvPr/>
          </p:nvSpPr>
          <p:spPr>
            <a:xfrm>
              <a:off x="151694" y="4636452"/>
              <a:ext cx="393540" cy="391525"/>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0348B6A-068A-6E5C-3983-0FDCC0963500}"/>
                </a:ext>
              </a:extLst>
            </p:cNvPr>
            <p:cNvSpPr txBox="1"/>
            <p:nvPr/>
          </p:nvSpPr>
          <p:spPr>
            <a:xfrm>
              <a:off x="539548" y="4662938"/>
              <a:ext cx="1396783"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 Flightless</a:t>
              </a:r>
            </a:p>
          </p:txBody>
        </p:sp>
      </p:grpSp>
      <p:sp>
        <p:nvSpPr>
          <p:cNvPr id="30" name="Rectangle: Rounded Corners 29">
            <a:extLst>
              <a:ext uri="{FF2B5EF4-FFF2-40B4-BE49-F238E27FC236}">
                <a16:creationId xmlns:a16="http://schemas.microsoft.com/office/drawing/2014/main" id="{74430FBC-B20B-4C66-A135-C841EFF0829A}"/>
              </a:ext>
            </a:extLst>
          </p:cNvPr>
          <p:cNvSpPr/>
          <p:nvPr/>
        </p:nvSpPr>
        <p:spPr>
          <a:xfrm>
            <a:off x="5408589" y="3387571"/>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1" name="Picture 30" descr="Shape&#10;&#10;Description automatically generated with medium confidence">
            <a:extLst>
              <a:ext uri="{FF2B5EF4-FFF2-40B4-BE49-F238E27FC236}">
                <a16:creationId xmlns:a16="http://schemas.microsoft.com/office/drawing/2014/main" id="{9BF4E2B5-BE0F-4718-AF93-19D25080D4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3788" y="103763"/>
            <a:ext cx="502179" cy="579089"/>
          </a:xfrm>
          <a:prstGeom prst="rect">
            <a:avLst/>
          </a:prstGeom>
        </p:spPr>
      </p:pic>
      <p:pic>
        <p:nvPicPr>
          <p:cNvPr id="32" name="Picture 31" descr="Shape&#10;&#10;Description automatically generated with medium confidence">
            <a:extLst>
              <a:ext uri="{FF2B5EF4-FFF2-40B4-BE49-F238E27FC236}">
                <a16:creationId xmlns:a16="http://schemas.microsoft.com/office/drawing/2014/main" id="{F59851F8-1488-4581-8708-2EA6C4EBF8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97901" y="1909805"/>
            <a:ext cx="800986" cy="650801"/>
          </a:xfrm>
          <a:prstGeom prst="rect">
            <a:avLst/>
          </a:prstGeom>
        </p:spPr>
      </p:pic>
      <p:pic>
        <p:nvPicPr>
          <p:cNvPr id="33" name="Picture 32" descr="Shape&#10;&#10;Description automatically generated with medium confidence">
            <a:extLst>
              <a:ext uri="{FF2B5EF4-FFF2-40B4-BE49-F238E27FC236}">
                <a16:creationId xmlns:a16="http://schemas.microsoft.com/office/drawing/2014/main" id="{1AEDFBDB-B864-44A4-9D1C-08B8CB972E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8154384" y="4234749"/>
            <a:ext cx="800986" cy="517825"/>
          </a:xfrm>
          <a:prstGeom prst="rect">
            <a:avLst/>
          </a:prstGeom>
        </p:spPr>
      </p:pic>
      <p:sp>
        <p:nvSpPr>
          <p:cNvPr id="34" name="TextBox 33">
            <a:extLst>
              <a:ext uri="{FF2B5EF4-FFF2-40B4-BE49-F238E27FC236}">
                <a16:creationId xmlns:a16="http://schemas.microsoft.com/office/drawing/2014/main" id="{3BD0D93F-4B80-48F1-A4B1-DAB2B894C08C}"/>
              </a:ext>
            </a:extLst>
          </p:cNvPr>
          <p:cNvSpPr txBox="1"/>
          <p:nvPr/>
        </p:nvSpPr>
        <p:spPr>
          <a:xfrm>
            <a:off x="5171178" y="4324384"/>
            <a:ext cx="1725806" cy="338554"/>
          </a:xfrm>
          <a:prstGeom prst="rect">
            <a:avLst/>
          </a:prstGeom>
          <a:noFill/>
        </p:spPr>
        <p:txBody>
          <a:bodyPr wrap="square" rtlCol="0">
            <a:spAutoFit/>
          </a:bodyPr>
          <a:lstStyle/>
          <a:p>
            <a:pPr algn="l"/>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AC</a:t>
            </a:r>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TC</a:t>
            </a:r>
            <a:r>
              <a:rPr lang="en-US" sz="1600" u="sng" dirty="0">
                <a:solidFill>
                  <a:schemeClr val="accent6"/>
                </a:solidFill>
                <a:latin typeface="Source Sans Pro" panose="020B0503030403020204" pitchFamily="34" charset="0"/>
                <a:ea typeface="Source Sans Pro" panose="020B0503030403020204" pitchFamily="34" charset="0"/>
              </a:rPr>
              <a:t>AT</a:t>
            </a:r>
            <a:r>
              <a:rPr lang="en-US" sz="1600" dirty="0">
                <a:latin typeface="Source Sans Pro" panose="020B0503030403020204" pitchFamily="34" charset="0"/>
                <a:ea typeface="Source Sans Pro" panose="020B0503030403020204" pitchFamily="34" charset="0"/>
              </a:rPr>
              <a:t>AGC</a:t>
            </a:r>
            <a:r>
              <a:rPr lang="en-US" sz="1600" u="sng" dirty="0">
                <a:solidFill>
                  <a:schemeClr val="accent6"/>
                </a:solidFill>
                <a:latin typeface="Source Sans Pro" panose="020B0503030403020204" pitchFamily="34" charset="0"/>
                <a:ea typeface="Source Sans Pro" panose="020B0503030403020204" pitchFamily="34" charset="0"/>
              </a:rPr>
              <a:t>GC</a:t>
            </a:r>
          </a:p>
        </p:txBody>
      </p:sp>
      <p:sp>
        <p:nvSpPr>
          <p:cNvPr id="35" name="TextBox 34">
            <a:extLst>
              <a:ext uri="{FF2B5EF4-FFF2-40B4-BE49-F238E27FC236}">
                <a16:creationId xmlns:a16="http://schemas.microsoft.com/office/drawing/2014/main" id="{FE7FE74D-F3BB-4C35-ABD6-6B4E178571D5}"/>
              </a:ext>
            </a:extLst>
          </p:cNvPr>
          <p:cNvSpPr txBox="1"/>
          <p:nvPr/>
        </p:nvSpPr>
        <p:spPr>
          <a:xfrm>
            <a:off x="5193187" y="214835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36" name="TextBox 35">
            <a:extLst>
              <a:ext uri="{FF2B5EF4-FFF2-40B4-BE49-F238E27FC236}">
                <a16:creationId xmlns:a16="http://schemas.microsoft.com/office/drawing/2014/main" id="{10665840-3409-4C28-A4B7-F57EADF407E1}"/>
              </a:ext>
            </a:extLst>
          </p:cNvPr>
          <p:cNvSpPr txBox="1"/>
          <p:nvPr/>
        </p:nvSpPr>
        <p:spPr>
          <a:xfrm>
            <a:off x="5193187" y="3065386"/>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t>
            </a:r>
            <a:r>
              <a:rPr lang="en-US" sz="1600" u="sng" dirty="0">
                <a:solidFill>
                  <a:schemeClr val="accent6"/>
                </a:solidFill>
                <a:latin typeface="Source Sans Pro" panose="020B0503030403020204" pitchFamily="34" charset="0"/>
                <a:ea typeface="Source Sans Pro" panose="020B0503030403020204" pitchFamily="34" charset="0"/>
              </a:rPr>
              <a:t>T</a:t>
            </a:r>
            <a:r>
              <a:rPr lang="en-US" sz="1600" dirty="0">
                <a:latin typeface="Source Sans Pro" panose="020B0503030403020204" pitchFamily="34" charset="0"/>
                <a:ea typeface="Source Sans Pro" panose="020B0503030403020204" pitchFamily="34" charset="0"/>
              </a:rPr>
              <a:t>CATCG</a:t>
            </a:r>
            <a:r>
              <a:rPr lang="en-US" sz="1600" u="sng" dirty="0">
                <a:solidFill>
                  <a:schemeClr val="accent6"/>
                </a:solidFill>
                <a:latin typeface="Source Sans Pro" panose="020B0503030403020204" pitchFamily="34" charset="0"/>
                <a:ea typeface="Source Sans Pro" panose="020B0503030403020204" pitchFamily="34" charset="0"/>
              </a:rPr>
              <a:t>A</a:t>
            </a:r>
            <a:r>
              <a:rPr lang="en-US" sz="1600" dirty="0">
                <a:latin typeface="Source Sans Pro" panose="020B0503030403020204" pitchFamily="34" charset="0"/>
                <a:ea typeface="Source Sans Pro" panose="020B0503030403020204" pitchFamily="34" charset="0"/>
              </a:rPr>
              <a:t>AG</a:t>
            </a:r>
            <a:r>
              <a:rPr lang="en-US" sz="1600" u="sng" dirty="0">
                <a:solidFill>
                  <a:schemeClr val="accent6"/>
                </a:solidFill>
                <a:latin typeface="Source Sans Pro" panose="020B0503030403020204" pitchFamily="34" charset="0"/>
                <a:ea typeface="Source Sans Pro" panose="020B0503030403020204" pitchFamily="34" charset="0"/>
              </a:rPr>
              <a:t>GT</a:t>
            </a:r>
            <a:r>
              <a:rPr lang="en-US" sz="1600" dirty="0">
                <a:latin typeface="Source Sans Pro" panose="020B0503030403020204" pitchFamily="34" charset="0"/>
                <a:ea typeface="Source Sans Pro" panose="020B0503030403020204" pitchFamily="34" charset="0"/>
              </a:rPr>
              <a:t>A</a:t>
            </a:r>
          </a:p>
        </p:txBody>
      </p:sp>
      <p:sp>
        <p:nvSpPr>
          <p:cNvPr id="37" name="TextBox 36">
            <a:extLst>
              <a:ext uri="{FF2B5EF4-FFF2-40B4-BE49-F238E27FC236}">
                <a16:creationId xmlns:a16="http://schemas.microsoft.com/office/drawing/2014/main" id="{BAF69636-F0E9-4F01-8F51-1CF4E37BF809}"/>
              </a:ext>
            </a:extLst>
          </p:cNvPr>
          <p:cNvSpPr txBox="1"/>
          <p:nvPr/>
        </p:nvSpPr>
        <p:spPr>
          <a:xfrm>
            <a:off x="5171178" y="1124795"/>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49" name="TextBox 48">
            <a:extLst>
              <a:ext uri="{FF2B5EF4-FFF2-40B4-BE49-F238E27FC236}">
                <a16:creationId xmlns:a16="http://schemas.microsoft.com/office/drawing/2014/main" id="{8D2DAAD6-3D31-490F-8218-584F4BBDDDEB}"/>
              </a:ext>
            </a:extLst>
          </p:cNvPr>
          <p:cNvSpPr txBox="1"/>
          <p:nvPr/>
        </p:nvSpPr>
        <p:spPr>
          <a:xfrm>
            <a:off x="5171178" y="14848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cxnSp>
        <p:nvCxnSpPr>
          <p:cNvPr id="52" name="Straight Arrow Connector 51">
            <a:extLst>
              <a:ext uri="{FF2B5EF4-FFF2-40B4-BE49-F238E27FC236}">
                <a16:creationId xmlns:a16="http://schemas.microsoft.com/office/drawing/2014/main" id="{BFB5FFF7-E273-411B-AD3D-39456366DAA7}"/>
              </a:ext>
            </a:extLst>
          </p:cNvPr>
          <p:cNvCxnSpPr>
            <a:cxnSpLocks/>
          </p:cNvCxnSpPr>
          <p:nvPr/>
        </p:nvCxnSpPr>
        <p:spPr>
          <a:xfrm>
            <a:off x="7067105" y="4499788"/>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E2D8445-6913-4EC4-A592-CC9F38A8DA39}"/>
              </a:ext>
            </a:extLst>
          </p:cNvPr>
          <p:cNvCxnSpPr>
            <a:cxnSpLocks/>
          </p:cNvCxnSpPr>
          <p:nvPr/>
        </p:nvCxnSpPr>
        <p:spPr>
          <a:xfrm>
            <a:off x="7067105" y="337670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3241359-B719-43D2-AA09-00C29A8AFFDA}"/>
              </a:ext>
            </a:extLst>
          </p:cNvPr>
          <p:cNvCxnSpPr>
            <a:cxnSpLocks/>
          </p:cNvCxnSpPr>
          <p:nvPr/>
        </p:nvCxnSpPr>
        <p:spPr>
          <a:xfrm>
            <a:off x="7067105" y="231763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CDEBD5A-FC3C-44E8-8AEA-1EE184188921}"/>
              </a:ext>
            </a:extLst>
          </p:cNvPr>
          <p:cNvCxnSpPr>
            <a:cxnSpLocks/>
          </p:cNvCxnSpPr>
          <p:nvPr/>
        </p:nvCxnSpPr>
        <p:spPr>
          <a:xfrm>
            <a:off x="7067105" y="128478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9A529D4-B8B3-4469-AC99-C81179FC6E56}"/>
              </a:ext>
            </a:extLst>
          </p:cNvPr>
          <p:cNvCxnSpPr>
            <a:cxnSpLocks/>
          </p:cNvCxnSpPr>
          <p:nvPr/>
        </p:nvCxnSpPr>
        <p:spPr>
          <a:xfrm>
            <a:off x="7067105" y="35299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3D2862C-0360-4ED2-BB36-06C97B8CDCC5}"/>
              </a:ext>
            </a:extLst>
          </p:cNvPr>
          <p:cNvSpPr txBox="1"/>
          <p:nvPr/>
        </p:nvSpPr>
        <p:spPr>
          <a:xfrm>
            <a:off x="5432317" y="3387571"/>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58" name="Rectangle: Rounded Corners 57">
            <a:extLst>
              <a:ext uri="{FF2B5EF4-FFF2-40B4-BE49-F238E27FC236}">
                <a16:creationId xmlns:a16="http://schemas.microsoft.com/office/drawing/2014/main" id="{FEECAF42-88D6-439A-BAF8-D934A6131933}"/>
              </a:ext>
            </a:extLst>
          </p:cNvPr>
          <p:cNvSpPr/>
          <p:nvPr/>
        </p:nvSpPr>
        <p:spPr>
          <a:xfrm>
            <a:off x="5400756" y="4662938"/>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E1EDC17-7FAD-4DC3-95C0-059E6F0030FF}"/>
              </a:ext>
            </a:extLst>
          </p:cNvPr>
          <p:cNvSpPr txBox="1"/>
          <p:nvPr/>
        </p:nvSpPr>
        <p:spPr>
          <a:xfrm>
            <a:off x="5424484" y="4662938"/>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60" name="Rectangle: Rounded Corners 59">
            <a:extLst>
              <a:ext uri="{FF2B5EF4-FFF2-40B4-BE49-F238E27FC236}">
                <a16:creationId xmlns:a16="http://schemas.microsoft.com/office/drawing/2014/main" id="{FB3A0A7C-1861-4747-9F8F-0FAE8FBBB4A5}"/>
              </a:ext>
            </a:extLst>
          </p:cNvPr>
          <p:cNvSpPr/>
          <p:nvPr/>
        </p:nvSpPr>
        <p:spPr>
          <a:xfrm>
            <a:off x="8112299" y="4144567"/>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4E202319-411B-4E08-BFF5-31A68E8170FE}"/>
              </a:ext>
            </a:extLst>
          </p:cNvPr>
          <p:cNvGrpSpPr/>
          <p:nvPr/>
        </p:nvGrpSpPr>
        <p:grpSpPr>
          <a:xfrm>
            <a:off x="8104989" y="2972318"/>
            <a:ext cx="899776" cy="895170"/>
            <a:chOff x="6262241" y="3184553"/>
            <a:chExt cx="899776" cy="895170"/>
          </a:xfrm>
        </p:grpSpPr>
        <p:pic>
          <p:nvPicPr>
            <p:cNvPr id="62" name="Picture 61" descr="Shape&#10;&#10;Description automatically generated with medium confidence">
              <a:extLst>
                <a:ext uri="{FF2B5EF4-FFF2-40B4-BE49-F238E27FC236}">
                  <a16:creationId xmlns:a16="http://schemas.microsoft.com/office/drawing/2014/main" id="{DD0D9A75-0854-4D7D-911E-2103B43B7F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31451" y="3260651"/>
              <a:ext cx="573364" cy="756605"/>
            </a:xfrm>
            <a:prstGeom prst="rect">
              <a:avLst/>
            </a:prstGeom>
          </p:spPr>
        </p:pic>
        <p:sp>
          <p:nvSpPr>
            <p:cNvPr id="63" name="Rectangle: Rounded Corners 62">
              <a:extLst>
                <a:ext uri="{FF2B5EF4-FFF2-40B4-BE49-F238E27FC236}">
                  <a16:creationId xmlns:a16="http://schemas.microsoft.com/office/drawing/2014/main" id="{61A8FDCC-85BF-4BD3-9E1D-B7792B81AA2C}"/>
                </a:ext>
              </a:extLst>
            </p:cNvPr>
            <p:cNvSpPr/>
            <p:nvPr/>
          </p:nvSpPr>
          <p:spPr>
            <a:xfrm>
              <a:off x="6262241" y="3184553"/>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64" name="Picture 63" descr="Shape&#10;&#10;Description automatically generated with medium confidence">
            <a:extLst>
              <a:ext uri="{FF2B5EF4-FFF2-40B4-BE49-F238E27FC236}">
                <a16:creationId xmlns:a16="http://schemas.microsoft.com/office/drawing/2014/main" id="{FD7D1F2D-91FC-441E-AFCD-B1C0C62E42C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55594" y="1068723"/>
            <a:ext cx="899776" cy="534242"/>
          </a:xfrm>
          <a:prstGeom prst="rect">
            <a:avLst/>
          </a:prstGeom>
        </p:spPr>
      </p:pic>
    </p:spTree>
    <p:extLst>
      <p:ext uri="{BB962C8B-B14F-4D97-AF65-F5344CB8AC3E}">
        <p14:creationId xmlns:p14="http://schemas.microsoft.com/office/powerpoint/2010/main" val="218095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Icon&#10;&#10;Description automatically generated with medium confidence">
            <a:extLst>
              <a:ext uri="{FF2B5EF4-FFF2-40B4-BE49-F238E27FC236}">
                <a16:creationId xmlns:a16="http://schemas.microsoft.com/office/drawing/2014/main" id="{8BF73FD5-123D-2453-B5E2-29836633FE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519" y="727864"/>
            <a:ext cx="2558670" cy="3524976"/>
          </a:xfrm>
          <a:prstGeom prst="rect">
            <a:avLst/>
          </a:prstGeom>
        </p:spPr>
      </p:pic>
      <p:sp>
        <p:nvSpPr>
          <p:cNvPr id="31" name="Rectangle: Rounded Corners 30">
            <a:extLst>
              <a:ext uri="{FF2B5EF4-FFF2-40B4-BE49-F238E27FC236}">
                <a16:creationId xmlns:a16="http://schemas.microsoft.com/office/drawing/2014/main" id="{F76D3835-1954-1369-B792-6AF8DC55840A}"/>
              </a:ext>
            </a:extLst>
          </p:cNvPr>
          <p:cNvSpPr/>
          <p:nvPr/>
        </p:nvSpPr>
        <p:spPr>
          <a:xfrm>
            <a:off x="31092" y="636103"/>
            <a:ext cx="2740461" cy="38636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E8AAA034-814A-7547-3880-5DD32F7F1740}"/>
              </a:ext>
            </a:extLst>
          </p:cNvPr>
          <p:cNvGrpSpPr/>
          <p:nvPr/>
        </p:nvGrpSpPr>
        <p:grpSpPr>
          <a:xfrm>
            <a:off x="151694" y="4636452"/>
            <a:ext cx="1784637" cy="391525"/>
            <a:chOff x="151694" y="4636452"/>
            <a:chExt cx="1784637" cy="391525"/>
          </a:xfrm>
        </p:grpSpPr>
        <p:sp>
          <p:nvSpPr>
            <p:cNvPr id="33" name="Rectangle: Rounded Corners 32">
              <a:extLst>
                <a:ext uri="{FF2B5EF4-FFF2-40B4-BE49-F238E27FC236}">
                  <a16:creationId xmlns:a16="http://schemas.microsoft.com/office/drawing/2014/main" id="{1A359FC6-297B-B52B-452A-B322DBF3B8EF}"/>
                </a:ext>
              </a:extLst>
            </p:cNvPr>
            <p:cNvSpPr/>
            <p:nvPr/>
          </p:nvSpPr>
          <p:spPr>
            <a:xfrm>
              <a:off x="151694" y="4636452"/>
              <a:ext cx="393540" cy="391525"/>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753ADE3-75C9-EFA8-C743-AF770C3D2D0A}"/>
                </a:ext>
              </a:extLst>
            </p:cNvPr>
            <p:cNvSpPr txBox="1"/>
            <p:nvPr/>
          </p:nvSpPr>
          <p:spPr>
            <a:xfrm>
              <a:off x="539548" y="4662938"/>
              <a:ext cx="1396783"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 Flightless</a:t>
              </a:r>
            </a:p>
          </p:txBody>
        </p:sp>
      </p:grpSp>
      <p:sp>
        <p:nvSpPr>
          <p:cNvPr id="29" name="TextBox 28">
            <a:extLst>
              <a:ext uri="{FF2B5EF4-FFF2-40B4-BE49-F238E27FC236}">
                <a16:creationId xmlns:a16="http://schemas.microsoft.com/office/drawing/2014/main" id="{07CFCBE4-3A8F-4FB8-AB47-619A155A5722}"/>
              </a:ext>
            </a:extLst>
          </p:cNvPr>
          <p:cNvSpPr txBox="1"/>
          <p:nvPr/>
        </p:nvSpPr>
        <p:spPr>
          <a:xfrm>
            <a:off x="3389908" y="3148493"/>
            <a:ext cx="1095898"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Yan et al. in prep</a:t>
            </a:r>
          </a:p>
        </p:txBody>
      </p:sp>
      <p:pic>
        <p:nvPicPr>
          <p:cNvPr id="26" name="Picture 25" descr="Icon&#10;&#10;Description automatically generated">
            <a:extLst>
              <a:ext uri="{FF2B5EF4-FFF2-40B4-BE49-F238E27FC236}">
                <a16:creationId xmlns:a16="http://schemas.microsoft.com/office/drawing/2014/main" id="{13CD2CD8-A603-4BEB-9A4D-C694FD5627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9101" y="1981211"/>
            <a:ext cx="1917513" cy="1181077"/>
          </a:xfrm>
          <a:prstGeom prst="rect">
            <a:avLst/>
          </a:prstGeom>
        </p:spPr>
      </p:pic>
      <p:sp>
        <p:nvSpPr>
          <p:cNvPr id="35" name="Rectangle: Rounded Corners 34">
            <a:extLst>
              <a:ext uri="{FF2B5EF4-FFF2-40B4-BE49-F238E27FC236}">
                <a16:creationId xmlns:a16="http://schemas.microsoft.com/office/drawing/2014/main" id="{6F0B1F5A-4815-4182-AAD2-057AC5266FBD}"/>
              </a:ext>
            </a:extLst>
          </p:cNvPr>
          <p:cNvSpPr/>
          <p:nvPr/>
        </p:nvSpPr>
        <p:spPr>
          <a:xfrm>
            <a:off x="5408589" y="3387571"/>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6" name="Picture 35" descr="Shape&#10;&#10;Description automatically generated with medium confidence">
            <a:extLst>
              <a:ext uri="{FF2B5EF4-FFF2-40B4-BE49-F238E27FC236}">
                <a16:creationId xmlns:a16="http://schemas.microsoft.com/office/drawing/2014/main" id="{7A1527D7-68B7-4C52-B43F-DFF0BF9A8A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3788" y="103763"/>
            <a:ext cx="502179" cy="579089"/>
          </a:xfrm>
          <a:prstGeom prst="rect">
            <a:avLst/>
          </a:prstGeom>
        </p:spPr>
      </p:pic>
      <p:pic>
        <p:nvPicPr>
          <p:cNvPr id="53" name="Picture 52" descr="Shape&#10;&#10;Description automatically generated with medium confidence">
            <a:extLst>
              <a:ext uri="{FF2B5EF4-FFF2-40B4-BE49-F238E27FC236}">
                <a16:creationId xmlns:a16="http://schemas.microsoft.com/office/drawing/2014/main" id="{AB31D333-F6B5-46AC-A4ED-06A76B2106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97901" y="1909805"/>
            <a:ext cx="800986" cy="650801"/>
          </a:xfrm>
          <a:prstGeom prst="rect">
            <a:avLst/>
          </a:prstGeom>
        </p:spPr>
      </p:pic>
      <p:pic>
        <p:nvPicPr>
          <p:cNvPr id="54" name="Picture 53" descr="Shape&#10;&#10;Description automatically generated with medium confidence">
            <a:extLst>
              <a:ext uri="{FF2B5EF4-FFF2-40B4-BE49-F238E27FC236}">
                <a16:creationId xmlns:a16="http://schemas.microsoft.com/office/drawing/2014/main" id="{44448ED2-96E2-4B15-A971-B62CA94D21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8154384" y="4234749"/>
            <a:ext cx="800986" cy="517825"/>
          </a:xfrm>
          <a:prstGeom prst="rect">
            <a:avLst/>
          </a:prstGeom>
        </p:spPr>
      </p:pic>
      <p:sp>
        <p:nvSpPr>
          <p:cNvPr id="55" name="TextBox 54">
            <a:extLst>
              <a:ext uri="{FF2B5EF4-FFF2-40B4-BE49-F238E27FC236}">
                <a16:creationId xmlns:a16="http://schemas.microsoft.com/office/drawing/2014/main" id="{8F5F0B69-B2F0-4274-BC93-F52CF08D826A}"/>
              </a:ext>
            </a:extLst>
          </p:cNvPr>
          <p:cNvSpPr txBox="1"/>
          <p:nvPr/>
        </p:nvSpPr>
        <p:spPr>
          <a:xfrm>
            <a:off x="5171178" y="4324384"/>
            <a:ext cx="1725806" cy="338554"/>
          </a:xfrm>
          <a:prstGeom prst="rect">
            <a:avLst/>
          </a:prstGeom>
          <a:noFill/>
        </p:spPr>
        <p:txBody>
          <a:bodyPr wrap="square" rtlCol="0">
            <a:spAutoFit/>
          </a:bodyPr>
          <a:lstStyle/>
          <a:p>
            <a:pPr algn="l"/>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AC</a:t>
            </a:r>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TC</a:t>
            </a:r>
            <a:r>
              <a:rPr lang="en-US" sz="1600" u="sng" dirty="0">
                <a:solidFill>
                  <a:schemeClr val="accent6"/>
                </a:solidFill>
                <a:latin typeface="Source Sans Pro" panose="020B0503030403020204" pitchFamily="34" charset="0"/>
                <a:ea typeface="Source Sans Pro" panose="020B0503030403020204" pitchFamily="34" charset="0"/>
              </a:rPr>
              <a:t>AT</a:t>
            </a:r>
            <a:r>
              <a:rPr lang="en-US" sz="1600" dirty="0">
                <a:latin typeface="Source Sans Pro" panose="020B0503030403020204" pitchFamily="34" charset="0"/>
                <a:ea typeface="Source Sans Pro" panose="020B0503030403020204" pitchFamily="34" charset="0"/>
              </a:rPr>
              <a:t>AGC</a:t>
            </a:r>
            <a:r>
              <a:rPr lang="en-US" sz="1600" u="sng" dirty="0">
                <a:solidFill>
                  <a:schemeClr val="accent6"/>
                </a:solidFill>
                <a:latin typeface="Source Sans Pro" panose="020B0503030403020204" pitchFamily="34" charset="0"/>
                <a:ea typeface="Source Sans Pro" panose="020B0503030403020204" pitchFamily="34" charset="0"/>
              </a:rPr>
              <a:t>GC</a:t>
            </a:r>
          </a:p>
        </p:txBody>
      </p:sp>
      <p:sp>
        <p:nvSpPr>
          <p:cNvPr id="56" name="TextBox 55">
            <a:extLst>
              <a:ext uri="{FF2B5EF4-FFF2-40B4-BE49-F238E27FC236}">
                <a16:creationId xmlns:a16="http://schemas.microsoft.com/office/drawing/2014/main" id="{21F60F5F-D199-4BE0-BB08-4934622CF1B4}"/>
              </a:ext>
            </a:extLst>
          </p:cNvPr>
          <p:cNvSpPr txBox="1"/>
          <p:nvPr/>
        </p:nvSpPr>
        <p:spPr>
          <a:xfrm>
            <a:off x="5193187" y="214835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57" name="TextBox 56">
            <a:extLst>
              <a:ext uri="{FF2B5EF4-FFF2-40B4-BE49-F238E27FC236}">
                <a16:creationId xmlns:a16="http://schemas.microsoft.com/office/drawing/2014/main" id="{53E0DA94-F631-4EE9-AF99-6ACB44EDF5F5}"/>
              </a:ext>
            </a:extLst>
          </p:cNvPr>
          <p:cNvSpPr txBox="1"/>
          <p:nvPr/>
        </p:nvSpPr>
        <p:spPr>
          <a:xfrm>
            <a:off x="5193187" y="3065386"/>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t>
            </a:r>
            <a:r>
              <a:rPr lang="en-US" sz="1600" u="sng" dirty="0">
                <a:solidFill>
                  <a:schemeClr val="accent6"/>
                </a:solidFill>
                <a:latin typeface="Source Sans Pro" panose="020B0503030403020204" pitchFamily="34" charset="0"/>
                <a:ea typeface="Source Sans Pro" panose="020B0503030403020204" pitchFamily="34" charset="0"/>
              </a:rPr>
              <a:t>T</a:t>
            </a:r>
            <a:r>
              <a:rPr lang="en-US" sz="1600" dirty="0">
                <a:latin typeface="Source Sans Pro" panose="020B0503030403020204" pitchFamily="34" charset="0"/>
                <a:ea typeface="Source Sans Pro" panose="020B0503030403020204" pitchFamily="34" charset="0"/>
              </a:rPr>
              <a:t>CATCG</a:t>
            </a:r>
            <a:r>
              <a:rPr lang="en-US" sz="1600" u="sng" dirty="0">
                <a:solidFill>
                  <a:schemeClr val="accent6"/>
                </a:solidFill>
                <a:latin typeface="Source Sans Pro" panose="020B0503030403020204" pitchFamily="34" charset="0"/>
                <a:ea typeface="Source Sans Pro" panose="020B0503030403020204" pitchFamily="34" charset="0"/>
              </a:rPr>
              <a:t>A</a:t>
            </a:r>
            <a:r>
              <a:rPr lang="en-US" sz="1600" dirty="0">
                <a:latin typeface="Source Sans Pro" panose="020B0503030403020204" pitchFamily="34" charset="0"/>
                <a:ea typeface="Source Sans Pro" panose="020B0503030403020204" pitchFamily="34" charset="0"/>
              </a:rPr>
              <a:t>AG</a:t>
            </a:r>
            <a:r>
              <a:rPr lang="en-US" sz="1600" u="sng" dirty="0">
                <a:solidFill>
                  <a:schemeClr val="accent6"/>
                </a:solidFill>
                <a:latin typeface="Source Sans Pro" panose="020B0503030403020204" pitchFamily="34" charset="0"/>
                <a:ea typeface="Source Sans Pro" panose="020B0503030403020204" pitchFamily="34" charset="0"/>
              </a:rPr>
              <a:t>GT</a:t>
            </a:r>
            <a:r>
              <a:rPr lang="en-US" sz="1600" dirty="0">
                <a:latin typeface="Source Sans Pro" panose="020B0503030403020204" pitchFamily="34" charset="0"/>
                <a:ea typeface="Source Sans Pro" panose="020B0503030403020204" pitchFamily="34" charset="0"/>
              </a:rPr>
              <a:t>A</a:t>
            </a:r>
          </a:p>
        </p:txBody>
      </p:sp>
      <p:sp>
        <p:nvSpPr>
          <p:cNvPr id="58" name="TextBox 57">
            <a:extLst>
              <a:ext uri="{FF2B5EF4-FFF2-40B4-BE49-F238E27FC236}">
                <a16:creationId xmlns:a16="http://schemas.microsoft.com/office/drawing/2014/main" id="{8304F323-5C7E-4ACA-AEAF-EF4AC53350CF}"/>
              </a:ext>
            </a:extLst>
          </p:cNvPr>
          <p:cNvSpPr txBox="1"/>
          <p:nvPr/>
        </p:nvSpPr>
        <p:spPr>
          <a:xfrm>
            <a:off x="5171178" y="1124795"/>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59" name="TextBox 58">
            <a:extLst>
              <a:ext uri="{FF2B5EF4-FFF2-40B4-BE49-F238E27FC236}">
                <a16:creationId xmlns:a16="http://schemas.microsoft.com/office/drawing/2014/main" id="{6E417351-B251-41E1-AB3B-A4AFB4CF3BDF}"/>
              </a:ext>
            </a:extLst>
          </p:cNvPr>
          <p:cNvSpPr txBox="1"/>
          <p:nvPr/>
        </p:nvSpPr>
        <p:spPr>
          <a:xfrm>
            <a:off x="5171178" y="14848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cxnSp>
        <p:nvCxnSpPr>
          <p:cNvPr id="60" name="Straight Arrow Connector 59">
            <a:extLst>
              <a:ext uri="{FF2B5EF4-FFF2-40B4-BE49-F238E27FC236}">
                <a16:creationId xmlns:a16="http://schemas.microsoft.com/office/drawing/2014/main" id="{74A8E8AD-AA58-45F8-9AD8-6C2765154AC5}"/>
              </a:ext>
            </a:extLst>
          </p:cNvPr>
          <p:cNvCxnSpPr>
            <a:cxnSpLocks/>
          </p:cNvCxnSpPr>
          <p:nvPr/>
        </p:nvCxnSpPr>
        <p:spPr>
          <a:xfrm>
            <a:off x="7067105" y="4499788"/>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F1F4DAB-0A2A-4DD9-B917-5454574D172A}"/>
              </a:ext>
            </a:extLst>
          </p:cNvPr>
          <p:cNvCxnSpPr>
            <a:cxnSpLocks/>
          </p:cNvCxnSpPr>
          <p:nvPr/>
        </p:nvCxnSpPr>
        <p:spPr>
          <a:xfrm>
            <a:off x="7067105" y="337670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2B27E47-622F-4603-84DA-B2D779AF06B2}"/>
              </a:ext>
            </a:extLst>
          </p:cNvPr>
          <p:cNvCxnSpPr>
            <a:cxnSpLocks/>
          </p:cNvCxnSpPr>
          <p:nvPr/>
        </p:nvCxnSpPr>
        <p:spPr>
          <a:xfrm>
            <a:off x="7067105" y="231763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5367621-5F49-4480-9575-F9A285EC8614}"/>
              </a:ext>
            </a:extLst>
          </p:cNvPr>
          <p:cNvCxnSpPr>
            <a:cxnSpLocks/>
          </p:cNvCxnSpPr>
          <p:nvPr/>
        </p:nvCxnSpPr>
        <p:spPr>
          <a:xfrm>
            <a:off x="7067105" y="128478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11C22CE-95BB-483F-B9FD-7F704F74B12A}"/>
              </a:ext>
            </a:extLst>
          </p:cNvPr>
          <p:cNvCxnSpPr>
            <a:cxnSpLocks/>
          </p:cNvCxnSpPr>
          <p:nvPr/>
        </p:nvCxnSpPr>
        <p:spPr>
          <a:xfrm>
            <a:off x="7067105" y="35299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800C1B8-224F-4E6B-9905-B6B43694CB60}"/>
              </a:ext>
            </a:extLst>
          </p:cNvPr>
          <p:cNvSpPr txBox="1"/>
          <p:nvPr/>
        </p:nvSpPr>
        <p:spPr>
          <a:xfrm>
            <a:off x="5432317" y="3387571"/>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66" name="Rectangle: Rounded Corners 65">
            <a:extLst>
              <a:ext uri="{FF2B5EF4-FFF2-40B4-BE49-F238E27FC236}">
                <a16:creationId xmlns:a16="http://schemas.microsoft.com/office/drawing/2014/main" id="{FC848B84-46D8-444A-A81A-3D4963154CB6}"/>
              </a:ext>
            </a:extLst>
          </p:cNvPr>
          <p:cNvSpPr/>
          <p:nvPr/>
        </p:nvSpPr>
        <p:spPr>
          <a:xfrm>
            <a:off x="5400756" y="4662938"/>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E96F1EF5-8D40-468E-9818-C05D8F7B417C}"/>
              </a:ext>
            </a:extLst>
          </p:cNvPr>
          <p:cNvSpPr txBox="1"/>
          <p:nvPr/>
        </p:nvSpPr>
        <p:spPr>
          <a:xfrm>
            <a:off x="5424484" y="4662938"/>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68" name="Rectangle: Rounded Corners 67">
            <a:extLst>
              <a:ext uri="{FF2B5EF4-FFF2-40B4-BE49-F238E27FC236}">
                <a16:creationId xmlns:a16="http://schemas.microsoft.com/office/drawing/2014/main" id="{E2982FB1-440B-4C9D-8ACE-2CF8D371ADF0}"/>
              </a:ext>
            </a:extLst>
          </p:cNvPr>
          <p:cNvSpPr/>
          <p:nvPr/>
        </p:nvSpPr>
        <p:spPr>
          <a:xfrm>
            <a:off x="8112299" y="4144567"/>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05143D01-50A9-42D0-9143-4D6DFF347954}"/>
              </a:ext>
            </a:extLst>
          </p:cNvPr>
          <p:cNvGrpSpPr/>
          <p:nvPr/>
        </p:nvGrpSpPr>
        <p:grpSpPr>
          <a:xfrm>
            <a:off x="8104989" y="2972318"/>
            <a:ext cx="899776" cy="895170"/>
            <a:chOff x="6262241" y="3184553"/>
            <a:chExt cx="899776" cy="895170"/>
          </a:xfrm>
        </p:grpSpPr>
        <p:pic>
          <p:nvPicPr>
            <p:cNvPr id="70" name="Picture 69" descr="Shape&#10;&#10;Description automatically generated with medium confidence">
              <a:extLst>
                <a:ext uri="{FF2B5EF4-FFF2-40B4-BE49-F238E27FC236}">
                  <a16:creationId xmlns:a16="http://schemas.microsoft.com/office/drawing/2014/main" id="{C2717CBE-6E24-4B7D-A60F-B0C500E8F4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31451" y="3260651"/>
              <a:ext cx="573364" cy="756605"/>
            </a:xfrm>
            <a:prstGeom prst="rect">
              <a:avLst/>
            </a:prstGeom>
          </p:spPr>
        </p:pic>
        <p:sp>
          <p:nvSpPr>
            <p:cNvPr id="71" name="Rectangle: Rounded Corners 70">
              <a:extLst>
                <a:ext uri="{FF2B5EF4-FFF2-40B4-BE49-F238E27FC236}">
                  <a16:creationId xmlns:a16="http://schemas.microsoft.com/office/drawing/2014/main" id="{ABF358C9-D67A-4276-8543-F2072719F4DC}"/>
                </a:ext>
              </a:extLst>
            </p:cNvPr>
            <p:cNvSpPr/>
            <p:nvPr/>
          </p:nvSpPr>
          <p:spPr>
            <a:xfrm>
              <a:off x="6262241" y="3184553"/>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72" name="Picture 71" descr="Shape&#10;&#10;Description automatically generated with medium confidence">
            <a:extLst>
              <a:ext uri="{FF2B5EF4-FFF2-40B4-BE49-F238E27FC236}">
                <a16:creationId xmlns:a16="http://schemas.microsoft.com/office/drawing/2014/main" id="{7D9CCDEC-81BC-441C-80F4-19F4EF2DF4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55594" y="1068723"/>
            <a:ext cx="899776" cy="534242"/>
          </a:xfrm>
          <a:prstGeom prst="rect">
            <a:avLst/>
          </a:prstGeom>
        </p:spPr>
      </p:pic>
      <p:sp>
        <p:nvSpPr>
          <p:cNvPr id="24" name="Rectangle 23">
            <a:extLst>
              <a:ext uri="{FF2B5EF4-FFF2-40B4-BE49-F238E27FC236}">
                <a16:creationId xmlns:a16="http://schemas.microsoft.com/office/drawing/2014/main" id="{307EE604-5959-415F-9167-501E4B2C5F82}"/>
              </a:ext>
            </a:extLst>
          </p:cNvPr>
          <p:cNvSpPr/>
          <p:nvPr/>
        </p:nvSpPr>
        <p:spPr>
          <a:xfrm>
            <a:off x="0" y="-621"/>
            <a:ext cx="9144000" cy="5144121"/>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2C5B3AE-E513-6158-633F-7EC87D79AB23}"/>
              </a:ext>
            </a:extLst>
          </p:cNvPr>
          <p:cNvSpPr txBox="1"/>
          <p:nvPr/>
        </p:nvSpPr>
        <p:spPr>
          <a:xfrm>
            <a:off x="0" y="605533"/>
            <a:ext cx="9144000" cy="830997"/>
          </a:xfrm>
          <a:prstGeom prst="rect">
            <a:avLst/>
          </a:prstGeom>
          <a:solidFill>
            <a:schemeClr val="bg1"/>
          </a:solidFill>
        </p:spPr>
        <p:txBody>
          <a:bodyPr wrap="square" rtlCol="0">
            <a:spAutoFit/>
          </a:bodyPr>
          <a:lstStyle/>
          <a:p>
            <a:pPr algn="ctr"/>
            <a:r>
              <a:rPr lang="en-US" sz="2400" dirty="0">
                <a:latin typeface="Source Sans Pro" panose="020B0503030403020204" pitchFamily="34" charset="0"/>
                <a:ea typeface="Source Sans Pro" panose="020B0503030403020204" pitchFamily="34" charset="0"/>
              </a:rPr>
              <a:t>713 out of 806 originally found to be accelerated in ratites are still found when using the gene tree model</a:t>
            </a:r>
          </a:p>
        </p:txBody>
      </p:sp>
    </p:spTree>
    <p:extLst>
      <p:ext uri="{BB962C8B-B14F-4D97-AF65-F5344CB8AC3E}">
        <p14:creationId xmlns:p14="http://schemas.microsoft.com/office/powerpoint/2010/main" val="3074353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D83C0E0-D886-BF07-01C9-AECB4F96FC58}"/>
              </a:ext>
            </a:extLst>
          </p:cNvPr>
          <p:cNvSpPr>
            <a:spLocks noGrp="1"/>
          </p:cNvSpPr>
          <p:nvPr>
            <p:ph type="title"/>
          </p:nvPr>
        </p:nvSpPr>
        <p:spPr>
          <a:xfrm>
            <a:off x="219075" y="155909"/>
            <a:ext cx="8743950" cy="857250"/>
          </a:xfrm>
        </p:spPr>
        <p:txBody>
          <a:bodyPr>
            <a:normAutofit fontScale="90000"/>
          </a:bodyPr>
          <a:lstStyle/>
          <a:p>
            <a:r>
              <a:rPr lang="en-US" dirty="0"/>
              <a:t>Read mapping is a fast alternative to genome assembly</a:t>
            </a:r>
          </a:p>
        </p:txBody>
      </p:sp>
      <p:sp>
        <p:nvSpPr>
          <p:cNvPr id="12" name="Rectangle: Rounded Corners 11">
            <a:extLst>
              <a:ext uri="{FF2B5EF4-FFF2-40B4-BE49-F238E27FC236}">
                <a16:creationId xmlns:a16="http://schemas.microsoft.com/office/drawing/2014/main" id="{953809AE-2696-E812-176F-73696B28D548}"/>
              </a:ext>
            </a:extLst>
          </p:cNvPr>
          <p:cNvSpPr/>
          <p:nvPr/>
        </p:nvSpPr>
        <p:spPr>
          <a:xfrm>
            <a:off x="5702608" y="866247"/>
            <a:ext cx="2828393" cy="1015663"/>
          </a:xfrm>
          <a:prstGeom prst="roundRect">
            <a:avLst/>
          </a:prstGeom>
          <a:solidFill>
            <a:schemeClr val="tx2"/>
          </a:solidFill>
          <a:ln>
            <a:solidFill>
              <a:schemeClr val="tx2">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E7D119C-A008-8322-C912-9863EFA3D6E9}"/>
              </a:ext>
            </a:extLst>
          </p:cNvPr>
          <p:cNvSpPr txBox="1"/>
          <p:nvPr/>
        </p:nvSpPr>
        <p:spPr>
          <a:xfrm>
            <a:off x="5702608" y="866247"/>
            <a:ext cx="2828393" cy="1015663"/>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Commonly done for both population and comparative genomics</a:t>
            </a:r>
          </a:p>
        </p:txBody>
      </p:sp>
      <p:pic>
        <p:nvPicPr>
          <p:cNvPr id="16" name="Picture 15" descr="A screenshot of a video game&#10;&#10;Description automatically generated">
            <a:extLst>
              <a:ext uri="{FF2B5EF4-FFF2-40B4-BE49-F238E27FC236}">
                <a16:creationId xmlns:a16="http://schemas.microsoft.com/office/drawing/2014/main" id="{641B1102-41CF-0D14-52DB-7DB841C0F0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075" y="1537487"/>
            <a:ext cx="5483533" cy="2883582"/>
          </a:xfrm>
          <a:prstGeom prst="rect">
            <a:avLst/>
          </a:prstGeom>
        </p:spPr>
      </p:pic>
    </p:spTree>
    <p:extLst>
      <p:ext uri="{BB962C8B-B14F-4D97-AF65-F5344CB8AC3E}">
        <p14:creationId xmlns:p14="http://schemas.microsoft.com/office/powerpoint/2010/main" val="42448178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Icon&#10;&#10;Description automatically generated with medium confidence">
            <a:extLst>
              <a:ext uri="{FF2B5EF4-FFF2-40B4-BE49-F238E27FC236}">
                <a16:creationId xmlns:a16="http://schemas.microsoft.com/office/drawing/2014/main" id="{8BF73FD5-123D-2453-B5E2-29836633FE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519" y="727864"/>
            <a:ext cx="2558670" cy="3524976"/>
          </a:xfrm>
          <a:prstGeom prst="rect">
            <a:avLst/>
          </a:prstGeom>
        </p:spPr>
      </p:pic>
      <p:sp>
        <p:nvSpPr>
          <p:cNvPr id="31" name="Rectangle: Rounded Corners 30">
            <a:extLst>
              <a:ext uri="{FF2B5EF4-FFF2-40B4-BE49-F238E27FC236}">
                <a16:creationId xmlns:a16="http://schemas.microsoft.com/office/drawing/2014/main" id="{F76D3835-1954-1369-B792-6AF8DC55840A}"/>
              </a:ext>
            </a:extLst>
          </p:cNvPr>
          <p:cNvSpPr/>
          <p:nvPr/>
        </p:nvSpPr>
        <p:spPr>
          <a:xfrm>
            <a:off x="31092" y="636103"/>
            <a:ext cx="2740461" cy="38636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E8AAA034-814A-7547-3880-5DD32F7F1740}"/>
              </a:ext>
            </a:extLst>
          </p:cNvPr>
          <p:cNvGrpSpPr/>
          <p:nvPr/>
        </p:nvGrpSpPr>
        <p:grpSpPr>
          <a:xfrm>
            <a:off x="151694" y="4636452"/>
            <a:ext cx="1784637" cy="391525"/>
            <a:chOff x="151694" y="4636452"/>
            <a:chExt cx="1784637" cy="391525"/>
          </a:xfrm>
        </p:grpSpPr>
        <p:sp>
          <p:nvSpPr>
            <p:cNvPr id="33" name="Rectangle: Rounded Corners 32">
              <a:extLst>
                <a:ext uri="{FF2B5EF4-FFF2-40B4-BE49-F238E27FC236}">
                  <a16:creationId xmlns:a16="http://schemas.microsoft.com/office/drawing/2014/main" id="{1A359FC6-297B-B52B-452A-B322DBF3B8EF}"/>
                </a:ext>
              </a:extLst>
            </p:cNvPr>
            <p:cNvSpPr/>
            <p:nvPr/>
          </p:nvSpPr>
          <p:spPr>
            <a:xfrm>
              <a:off x="151694" y="4636452"/>
              <a:ext cx="393540" cy="391525"/>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753ADE3-75C9-EFA8-C743-AF770C3D2D0A}"/>
                </a:ext>
              </a:extLst>
            </p:cNvPr>
            <p:cNvSpPr txBox="1"/>
            <p:nvPr/>
          </p:nvSpPr>
          <p:spPr>
            <a:xfrm>
              <a:off x="539548" y="4662938"/>
              <a:ext cx="1396783"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 Flightless</a:t>
              </a:r>
            </a:p>
          </p:txBody>
        </p:sp>
      </p:grpSp>
      <p:sp>
        <p:nvSpPr>
          <p:cNvPr id="29" name="TextBox 28">
            <a:extLst>
              <a:ext uri="{FF2B5EF4-FFF2-40B4-BE49-F238E27FC236}">
                <a16:creationId xmlns:a16="http://schemas.microsoft.com/office/drawing/2014/main" id="{07CFCBE4-3A8F-4FB8-AB47-619A155A5722}"/>
              </a:ext>
            </a:extLst>
          </p:cNvPr>
          <p:cNvSpPr txBox="1"/>
          <p:nvPr/>
        </p:nvSpPr>
        <p:spPr>
          <a:xfrm>
            <a:off x="3389908" y="3148493"/>
            <a:ext cx="1095898"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Yan et al. in prep</a:t>
            </a:r>
          </a:p>
        </p:txBody>
      </p:sp>
      <p:pic>
        <p:nvPicPr>
          <p:cNvPr id="26" name="Picture 25" descr="Icon&#10;&#10;Description automatically generated">
            <a:extLst>
              <a:ext uri="{FF2B5EF4-FFF2-40B4-BE49-F238E27FC236}">
                <a16:creationId xmlns:a16="http://schemas.microsoft.com/office/drawing/2014/main" id="{13CD2CD8-A603-4BEB-9A4D-C694FD5627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9101" y="1981211"/>
            <a:ext cx="1917513" cy="1181077"/>
          </a:xfrm>
          <a:prstGeom prst="rect">
            <a:avLst/>
          </a:prstGeom>
        </p:spPr>
      </p:pic>
      <p:sp>
        <p:nvSpPr>
          <p:cNvPr id="35" name="Rectangle: Rounded Corners 34">
            <a:extLst>
              <a:ext uri="{FF2B5EF4-FFF2-40B4-BE49-F238E27FC236}">
                <a16:creationId xmlns:a16="http://schemas.microsoft.com/office/drawing/2014/main" id="{6F0B1F5A-4815-4182-AAD2-057AC5266FBD}"/>
              </a:ext>
            </a:extLst>
          </p:cNvPr>
          <p:cNvSpPr/>
          <p:nvPr/>
        </p:nvSpPr>
        <p:spPr>
          <a:xfrm>
            <a:off x="5408589" y="3387571"/>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6" name="Picture 35" descr="Shape&#10;&#10;Description automatically generated with medium confidence">
            <a:extLst>
              <a:ext uri="{FF2B5EF4-FFF2-40B4-BE49-F238E27FC236}">
                <a16:creationId xmlns:a16="http://schemas.microsoft.com/office/drawing/2014/main" id="{7A1527D7-68B7-4C52-B43F-DFF0BF9A8A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3788" y="103763"/>
            <a:ext cx="502179" cy="579089"/>
          </a:xfrm>
          <a:prstGeom prst="rect">
            <a:avLst/>
          </a:prstGeom>
        </p:spPr>
      </p:pic>
      <p:pic>
        <p:nvPicPr>
          <p:cNvPr id="53" name="Picture 52" descr="Shape&#10;&#10;Description automatically generated with medium confidence">
            <a:extLst>
              <a:ext uri="{FF2B5EF4-FFF2-40B4-BE49-F238E27FC236}">
                <a16:creationId xmlns:a16="http://schemas.microsoft.com/office/drawing/2014/main" id="{AB31D333-F6B5-46AC-A4ED-06A76B2106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97901" y="1909805"/>
            <a:ext cx="800986" cy="650801"/>
          </a:xfrm>
          <a:prstGeom prst="rect">
            <a:avLst/>
          </a:prstGeom>
        </p:spPr>
      </p:pic>
      <p:pic>
        <p:nvPicPr>
          <p:cNvPr id="54" name="Picture 53" descr="Shape&#10;&#10;Description automatically generated with medium confidence">
            <a:extLst>
              <a:ext uri="{FF2B5EF4-FFF2-40B4-BE49-F238E27FC236}">
                <a16:creationId xmlns:a16="http://schemas.microsoft.com/office/drawing/2014/main" id="{44448ED2-96E2-4B15-A971-B62CA94D21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8154384" y="4234749"/>
            <a:ext cx="800986" cy="517825"/>
          </a:xfrm>
          <a:prstGeom prst="rect">
            <a:avLst/>
          </a:prstGeom>
        </p:spPr>
      </p:pic>
      <p:sp>
        <p:nvSpPr>
          <p:cNvPr id="55" name="TextBox 54">
            <a:extLst>
              <a:ext uri="{FF2B5EF4-FFF2-40B4-BE49-F238E27FC236}">
                <a16:creationId xmlns:a16="http://schemas.microsoft.com/office/drawing/2014/main" id="{8F5F0B69-B2F0-4274-BC93-F52CF08D826A}"/>
              </a:ext>
            </a:extLst>
          </p:cNvPr>
          <p:cNvSpPr txBox="1"/>
          <p:nvPr/>
        </p:nvSpPr>
        <p:spPr>
          <a:xfrm>
            <a:off x="5171178" y="4324384"/>
            <a:ext cx="1725806" cy="338554"/>
          </a:xfrm>
          <a:prstGeom prst="rect">
            <a:avLst/>
          </a:prstGeom>
          <a:noFill/>
        </p:spPr>
        <p:txBody>
          <a:bodyPr wrap="square" rtlCol="0">
            <a:spAutoFit/>
          </a:bodyPr>
          <a:lstStyle/>
          <a:p>
            <a:pPr algn="l"/>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AC</a:t>
            </a:r>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TC</a:t>
            </a:r>
            <a:r>
              <a:rPr lang="en-US" sz="1600" u="sng" dirty="0">
                <a:solidFill>
                  <a:schemeClr val="accent6"/>
                </a:solidFill>
                <a:latin typeface="Source Sans Pro" panose="020B0503030403020204" pitchFamily="34" charset="0"/>
                <a:ea typeface="Source Sans Pro" panose="020B0503030403020204" pitchFamily="34" charset="0"/>
              </a:rPr>
              <a:t>AT</a:t>
            </a:r>
            <a:r>
              <a:rPr lang="en-US" sz="1600" dirty="0">
                <a:latin typeface="Source Sans Pro" panose="020B0503030403020204" pitchFamily="34" charset="0"/>
                <a:ea typeface="Source Sans Pro" panose="020B0503030403020204" pitchFamily="34" charset="0"/>
              </a:rPr>
              <a:t>AGC</a:t>
            </a:r>
            <a:r>
              <a:rPr lang="en-US" sz="1600" u="sng" dirty="0">
                <a:solidFill>
                  <a:schemeClr val="accent6"/>
                </a:solidFill>
                <a:latin typeface="Source Sans Pro" panose="020B0503030403020204" pitchFamily="34" charset="0"/>
                <a:ea typeface="Source Sans Pro" panose="020B0503030403020204" pitchFamily="34" charset="0"/>
              </a:rPr>
              <a:t>GC</a:t>
            </a:r>
          </a:p>
        </p:txBody>
      </p:sp>
      <p:sp>
        <p:nvSpPr>
          <p:cNvPr id="56" name="TextBox 55">
            <a:extLst>
              <a:ext uri="{FF2B5EF4-FFF2-40B4-BE49-F238E27FC236}">
                <a16:creationId xmlns:a16="http://schemas.microsoft.com/office/drawing/2014/main" id="{21F60F5F-D199-4BE0-BB08-4934622CF1B4}"/>
              </a:ext>
            </a:extLst>
          </p:cNvPr>
          <p:cNvSpPr txBox="1"/>
          <p:nvPr/>
        </p:nvSpPr>
        <p:spPr>
          <a:xfrm>
            <a:off x="5193187" y="214835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57" name="TextBox 56">
            <a:extLst>
              <a:ext uri="{FF2B5EF4-FFF2-40B4-BE49-F238E27FC236}">
                <a16:creationId xmlns:a16="http://schemas.microsoft.com/office/drawing/2014/main" id="{53E0DA94-F631-4EE9-AF99-6ACB44EDF5F5}"/>
              </a:ext>
            </a:extLst>
          </p:cNvPr>
          <p:cNvSpPr txBox="1"/>
          <p:nvPr/>
        </p:nvSpPr>
        <p:spPr>
          <a:xfrm>
            <a:off x="5193187" y="3065386"/>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t>
            </a:r>
            <a:r>
              <a:rPr lang="en-US" sz="1600" u="sng" dirty="0">
                <a:solidFill>
                  <a:schemeClr val="accent6"/>
                </a:solidFill>
                <a:latin typeface="Source Sans Pro" panose="020B0503030403020204" pitchFamily="34" charset="0"/>
                <a:ea typeface="Source Sans Pro" panose="020B0503030403020204" pitchFamily="34" charset="0"/>
              </a:rPr>
              <a:t>T</a:t>
            </a:r>
            <a:r>
              <a:rPr lang="en-US" sz="1600" dirty="0">
                <a:latin typeface="Source Sans Pro" panose="020B0503030403020204" pitchFamily="34" charset="0"/>
                <a:ea typeface="Source Sans Pro" panose="020B0503030403020204" pitchFamily="34" charset="0"/>
              </a:rPr>
              <a:t>CATCG</a:t>
            </a:r>
            <a:r>
              <a:rPr lang="en-US" sz="1600" u="sng" dirty="0">
                <a:solidFill>
                  <a:schemeClr val="accent6"/>
                </a:solidFill>
                <a:latin typeface="Source Sans Pro" panose="020B0503030403020204" pitchFamily="34" charset="0"/>
                <a:ea typeface="Source Sans Pro" panose="020B0503030403020204" pitchFamily="34" charset="0"/>
              </a:rPr>
              <a:t>A</a:t>
            </a:r>
            <a:r>
              <a:rPr lang="en-US" sz="1600" dirty="0">
                <a:latin typeface="Source Sans Pro" panose="020B0503030403020204" pitchFamily="34" charset="0"/>
                <a:ea typeface="Source Sans Pro" panose="020B0503030403020204" pitchFamily="34" charset="0"/>
              </a:rPr>
              <a:t>AG</a:t>
            </a:r>
            <a:r>
              <a:rPr lang="en-US" sz="1600" u="sng" dirty="0">
                <a:solidFill>
                  <a:schemeClr val="accent6"/>
                </a:solidFill>
                <a:latin typeface="Source Sans Pro" panose="020B0503030403020204" pitchFamily="34" charset="0"/>
                <a:ea typeface="Source Sans Pro" panose="020B0503030403020204" pitchFamily="34" charset="0"/>
              </a:rPr>
              <a:t>GT</a:t>
            </a:r>
            <a:r>
              <a:rPr lang="en-US" sz="1600" dirty="0">
                <a:latin typeface="Source Sans Pro" panose="020B0503030403020204" pitchFamily="34" charset="0"/>
                <a:ea typeface="Source Sans Pro" panose="020B0503030403020204" pitchFamily="34" charset="0"/>
              </a:rPr>
              <a:t>A</a:t>
            </a:r>
          </a:p>
        </p:txBody>
      </p:sp>
      <p:sp>
        <p:nvSpPr>
          <p:cNvPr id="58" name="TextBox 57">
            <a:extLst>
              <a:ext uri="{FF2B5EF4-FFF2-40B4-BE49-F238E27FC236}">
                <a16:creationId xmlns:a16="http://schemas.microsoft.com/office/drawing/2014/main" id="{8304F323-5C7E-4ACA-AEAF-EF4AC53350CF}"/>
              </a:ext>
            </a:extLst>
          </p:cNvPr>
          <p:cNvSpPr txBox="1"/>
          <p:nvPr/>
        </p:nvSpPr>
        <p:spPr>
          <a:xfrm>
            <a:off x="5171178" y="1124795"/>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59" name="TextBox 58">
            <a:extLst>
              <a:ext uri="{FF2B5EF4-FFF2-40B4-BE49-F238E27FC236}">
                <a16:creationId xmlns:a16="http://schemas.microsoft.com/office/drawing/2014/main" id="{6E417351-B251-41E1-AB3B-A4AFB4CF3BDF}"/>
              </a:ext>
            </a:extLst>
          </p:cNvPr>
          <p:cNvSpPr txBox="1"/>
          <p:nvPr/>
        </p:nvSpPr>
        <p:spPr>
          <a:xfrm>
            <a:off x="5171178" y="14848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cxnSp>
        <p:nvCxnSpPr>
          <p:cNvPr id="60" name="Straight Arrow Connector 59">
            <a:extLst>
              <a:ext uri="{FF2B5EF4-FFF2-40B4-BE49-F238E27FC236}">
                <a16:creationId xmlns:a16="http://schemas.microsoft.com/office/drawing/2014/main" id="{74A8E8AD-AA58-45F8-9AD8-6C2765154AC5}"/>
              </a:ext>
            </a:extLst>
          </p:cNvPr>
          <p:cNvCxnSpPr>
            <a:cxnSpLocks/>
          </p:cNvCxnSpPr>
          <p:nvPr/>
        </p:nvCxnSpPr>
        <p:spPr>
          <a:xfrm>
            <a:off x="7067105" y="4499788"/>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F1F4DAB-0A2A-4DD9-B917-5454574D172A}"/>
              </a:ext>
            </a:extLst>
          </p:cNvPr>
          <p:cNvCxnSpPr>
            <a:cxnSpLocks/>
          </p:cNvCxnSpPr>
          <p:nvPr/>
        </p:nvCxnSpPr>
        <p:spPr>
          <a:xfrm>
            <a:off x="7067105" y="337670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2B27E47-622F-4603-84DA-B2D779AF06B2}"/>
              </a:ext>
            </a:extLst>
          </p:cNvPr>
          <p:cNvCxnSpPr>
            <a:cxnSpLocks/>
          </p:cNvCxnSpPr>
          <p:nvPr/>
        </p:nvCxnSpPr>
        <p:spPr>
          <a:xfrm>
            <a:off x="7067105" y="231763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5367621-5F49-4480-9575-F9A285EC8614}"/>
              </a:ext>
            </a:extLst>
          </p:cNvPr>
          <p:cNvCxnSpPr>
            <a:cxnSpLocks/>
          </p:cNvCxnSpPr>
          <p:nvPr/>
        </p:nvCxnSpPr>
        <p:spPr>
          <a:xfrm>
            <a:off x="7067105" y="128478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11C22CE-95BB-483F-B9FD-7F704F74B12A}"/>
              </a:ext>
            </a:extLst>
          </p:cNvPr>
          <p:cNvCxnSpPr>
            <a:cxnSpLocks/>
          </p:cNvCxnSpPr>
          <p:nvPr/>
        </p:nvCxnSpPr>
        <p:spPr>
          <a:xfrm>
            <a:off x="7067105" y="35299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800C1B8-224F-4E6B-9905-B6B43694CB60}"/>
              </a:ext>
            </a:extLst>
          </p:cNvPr>
          <p:cNvSpPr txBox="1"/>
          <p:nvPr/>
        </p:nvSpPr>
        <p:spPr>
          <a:xfrm>
            <a:off x="5432317" y="3387571"/>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66" name="Rectangle: Rounded Corners 65">
            <a:extLst>
              <a:ext uri="{FF2B5EF4-FFF2-40B4-BE49-F238E27FC236}">
                <a16:creationId xmlns:a16="http://schemas.microsoft.com/office/drawing/2014/main" id="{FC848B84-46D8-444A-A81A-3D4963154CB6}"/>
              </a:ext>
            </a:extLst>
          </p:cNvPr>
          <p:cNvSpPr/>
          <p:nvPr/>
        </p:nvSpPr>
        <p:spPr>
          <a:xfrm>
            <a:off x="5400756" y="4662938"/>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E96F1EF5-8D40-468E-9818-C05D8F7B417C}"/>
              </a:ext>
            </a:extLst>
          </p:cNvPr>
          <p:cNvSpPr txBox="1"/>
          <p:nvPr/>
        </p:nvSpPr>
        <p:spPr>
          <a:xfrm>
            <a:off x="5424484" y="4662938"/>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68" name="Rectangle: Rounded Corners 67">
            <a:extLst>
              <a:ext uri="{FF2B5EF4-FFF2-40B4-BE49-F238E27FC236}">
                <a16:creationId xmlns:a16="http://schemas.microsoft.com/office/drawing/2014/main" id="{E2982FB1-440B-4C9D-8ACE-2CF8D371ADF0}"/>
              </a:ext>
            </a:extLst>
          </p:cNvPr>
          <p:cNvSpPr/>
          <p:nvPr/>
        </p:nvSpPr>
        <p:spPr>
          <a:xfrm>
            <a:off x="8112299" y="4144567"/>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05143D01-50A9-42D0-9143-4D6DFF347954}"/>
              </a:ext>
            </a:extLst>
          </p:cNvPr>
          <p:cNvGrpSpPr/>
          <p:nvPr/>
        </p:nvGrpSpPr>
        <p:grpSpPr>
          <a:xfrm>
            <a:off x="8104989" y="2972318"/>
            <a:ext cx="899776" cy="895170"/>
            <a:chOff x="6262241" y="3184553"/>
            <a:chExt cx="899776" cy="895170"/>
          </a:xfrm>
        </p:grpSpPr>
        <p:pic>
          <p:nvPicPr>
            <p:cNvPr id="70" name="Picture 69" descr="Shape&#10;&#10;Description automatically generated with medium confidence">
              <a:extLst>
                <a:ext uri="{FF2B5EF4-FFF2-40B4-BE49-F238E27FC236}">
                  <a16:creationId xmlns:a16="http://schemas.microsoft.com/office/drawing/2014/main" id="{C2717CBE-6E24-4B7D-A60F-B0C500E8F4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31451" y="3260651"/>
              <a:ext cx="573364" cy="756605"/>
            </a:xfrm>
            <a:prstGeom prst="rect">
              <a:avLst/>
            </a:prstGeom>
          </p:spPr>
        </p:pic>
        <p:sp>
          <p:nvSpPr>
            <p:cNvPr id="71" name="Rectangle: Rounded Corners 70">
              <a:extLst>
                <a:ext uri="{FF2B5EF4-FFF2-40B4-BE49-F238E27FC236}">
                  <a16:creationId xmlns:a16="http://schemas.microsoft.com/office/drawing/2014/main" id="{ABF358C9-D67A-4276-8543-F2072719F4DC}"/>
                </a:ext>
              </a:extLst>
            </p:cNvPr>
            <p:cNvSpPr/>
            <p:nvPr/>
          </p:nvSpPr>
          <p:spPr>
            <a:xfrm>
              <a:off x="6262241" y="3184553"/>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72" name="Picture 71" descr="Shape&#10;&#10;Description automatically generated with medium confidence">
            <a:extLst>
              <a:ext uri="{FF2B5EF4-FFF2-40B4-BE49-F238E27FC236}">
                <a16:creationId xmlns:a16="http://schemas.microsoft.com/office/drawing/2014/main" id="{7D9CCDEC-81BC-441C-80F4-19F4EF2DF4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55594" y="1068723"/>
            <a:ext cx="899776" cy="534242"/>
          </a:xfrm>
          <a:prstGeom prst="rect">
            <a:avLst/>
          </a:prstGeom>
        </p:spPr>
      </p:pic>
      <p:sp>
        <p:nvSpPr>
          <p:cNvPr id="24" name="Rectangle 23">
            <a:extLst>
              <a:ext uri="{FF2B5EF4-FFF2-40B4-BE49-F238E27FC236}">
                <a16:creationId xmlns:a16="http://schemas.microsoft.com/office/drawing/2014/main" id="{307EE604-5959-415F-9167-501E4B2C5F82}"/>
              </a:ext>
            </a:extLst>
          </p:cNvPr>
          <p:cNvSpPr/>
          <p:nvPr/>
        </p:nvSpPr>
        <p:spPr>
          <a:xfrm>
            <a:off x="0" y="-621"/>
            <a:ext cx="9144000" cy="5144121"/>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2C5B3AE-E513-6158-633F-7EC87D79AB23}"/>
              </a:ext>
            </a:extLst>
          </p:cNvPr>
          <p:cNvSpPr txBox="1"/>
          <p:nvPr/>
        </p:nvSpPr>
        <p:spPr>
          <a:xfrm>
            <a:off x="0" y="605533"/>
            <a:ext cx="9144000" cy="830997"/>
          </a:xfrm>
          <a:prstGeom prst="rect">
            <a:avLst/>
          </a:prstGeom>
          <a:solidFill>
            <a:schemeClr val="bg1"/>
          </a:solidFill>
        </p:spPr>
        <p:txBody>
          <a:bodyPr wrap="square" rtlCol="0">
            <a:spAutoFit/>
          </a:bodyPr>
          <a:lstStyle/>
          <a:p>
            <a:pPr algn="ctr"/>
            <a:r>
              <a:rPr lang="en-US" sz="2400" dirty="0">
                <a:latin typeface="Source Sans Pro" panose="020B0503030403020204" pitchFamily="34" charset="0"/>
                <a:ea typeface="Source Sans Pro" panose="020B0503030403020204" pitchFamily="34" charset="0"/>
              </a:rPr>
              <a:t>713 out of 806 originally found to be accelerated in ratites are still found when using the gene tree model</a:t>
            </a:r>
          </a:p>
        </p:txBody>
      </p:sp>
      <p:sp>
        <p:nvSpPr>
          <p:cNvPr id="37" name="TextBox 36">
            <a:extLst>
              <a:ext uri="{FF2B5EF4-FFF2-40B4-BE49-F238E27FC236}">
                <a16:creationId xmlns:a16="http://schemas.microsoft.com/office/drawing/2014/main" id="{F8DE8527-9443-4786-813D-889E40EA1015}"/>
              </a:ext>
            </a:extLst>
          </p:cNvPr>
          <p:cNvSpPr txBox="1"/>
          <p:nvPr/>
        </p:nvSpPr>
        <p:spPr>
          <a:xfrm>
            <a:off x="0" y="2331140"/>
            <a:ext cx="9144000" cy="584775"/>
          </a:xfrm>
          <a:prstGeom prst="rect">
            <a:avLst/>
          </a:prstGeom>
          <a:solidFill>
            <a:schemeClr val="bg1"/>
          </a:solidFill>
        </p:spPr>
        <p:txBody>
          <a:bodyPr wrap="square" rtlCol="0">
            <a:spAutoFit/>
          </a:bodyPr>
          <a:lstStyle/>
          <a:p>
            <a:pPr algn="ctr"/>
            <a:r>
              <a:rPr lang="en-US" sz="3200" dirty="0">
                <a:latin typeface="Source Sans Pro" panose="020B0503030403020204" pitchFamily="34" charset="0"/>
                <a:ea typeface="Source Sans Pro" panose="020B0503030403020204" pitchFamily="34" charset="0"/>
              </a:rPr>
              <a:t>Gene tree models take much longer to run</a:t>
            </a:r>
          </a:p>
        </p:txBody>
      </p:sp>
    </p:spTree>
    <p:extLst>
      <p:ext uri="{BB962C8B-B14F-4D97-AF65-F5344CB8AC3E}">
        <p14:creationId xmlns:p14="http://schemas.microsoft.com/office/powerpoint/2010/main" val="26212357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C2A91F1B-1FA1-451C-9897-3FC59ED0D911}"/>
              </a:ext>
            </a:extLst>
          </p:cNvPr>
          <p:cNvSpPr/>
          <p:nvPr/>
        </p:nvSpPr>
        <p:spPr>
          <a:xfrm>
            <a:off x="3465188" y="2251853"/>
            <a:ext cx="2241871" cy="830998"/>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9" name="Picture 8" descr="Shape&#10;&#10;Description automatically generated with medium confidence">
            <a:extLst>
              <a:ext uri="{FF2B5EF4-FFF2-40B4-BE49-F238E27FC236}">
                <a16:creationId xmlns:a16="http://schemas.microsoft.com/office/drawing/2014/main" id="{A8997567-A643-4E34-866E-33B516D6E6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135" y="3166906"/>
            <a:ext cx="675106" cy="890862"/>
          </a:xfrm>
          <a:prstGeom prst="rect">
            <a:avLst/>
          </a:prstGeom>
        </p:spPr>
      </p:pic>
      <p:cxnSp>
        <p:nvCxnSpPr>
          <p:cNvPr id="45" name="Straight Arrow Connector 44">
            <a:extLst>
              <a:ext uri="{FF2B5EF4-FFF2-40B4-BE49-F238E27FC236}">
                <a16:creationId xmlns:a16="http://schemas.microsoft.com/office/drawing/2014/main" id="{A7B3492A-1684-4049-878D-ED9B92647BF8}"/>
              </a:ext>
            </a:extLst>
          </p:cNvPr>
          <p:cNvCxnSpPr>
            <a:cxnSpLocks/>
          </p:cNvCxnSpPr>
          <p:nvPr/>
        </p:nvCxnSpPr>
        <p:spPr>
          <a:xfrm>
            <a:off x="2519278" y="264704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323D41A-AFA6-4E85-8CA9-1E0520E43EBC}"/>
              </a:ext>
            </a:extLst>
          </p:cNvPr>
          <p:cNvSpPr txBox="1"/>
          <p:nvPr/>
        </p:nvSpPr>
        <p:spPr>
          <a:xfrm>
            <a:off x="3421394" y="2236938"/>
            <a:ext cx="2302704" cy="830997"/>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1 hour per locus </a:t>
            </a:r>
          </a:p>
          <a:p>
            <a:pPr algn="ctr"/>
            <a:r>
              <a:rPr lang="en-US" sz="2400" dirty="0">
                <a:solidFill>
                  <a:schemeClr val="bg1"/>
                </a:solidFill>
                <a:latin typeface="Source Sans Pro" panose="020B0503030403020204" pitchFamily="34" charset="0"/>
                <a:ea typeface="Source Sans Pro" panose="020B0503030403020204" pitchFamily="34" charset="0"/>
              </a:rPr>
              <a:t>(4 threads)</a:t>
            </a:r>
            <a:endParaRPr lang="en-US" sz="2800" dirty="0">
              <a:solidFill>
                <a:schemeClr val="bg1"/>
              </a:solidFill>
              <a:latin typeface="Source Sans Pro" panose="020B0503030403020204" pitchFamily="34" charset="0"/>
              <a:ea typeface="Source Sans Pro" panose="020B0503030403020204" pitchFamily="34" charset="0"/>
            </a:endParaRPr>
          </a:p>
        </p:txBody>
      </p:sp>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144" y="92313"/>
            <a:ext cx="1917513" cy="1181077"/>
          </a:xfrm>
          <a:prstGeom prst="rect">
            <a:avLst/>
          </a:prstGeom>
        </p:spPr>
      </p:pic>
      <p:sp>
        <p:nvSpPr>
          <p:cNvPr id="24" name="Rectangle: Rounded Corners 23">
            <a:extLst>
              <a:ext uri="{FF2B5EF4-FFF2-40B4-BE49-F238E27FC236}">
                <a16:creationId xmlns:a16="http://schemas.microsoft.com/office/drawing/2014/main" id="{87F4C2DC-7E63-465C-9AB5-996EF21A606D}"/>
              </a:ext>
            </a:extLst>
          </p:cNvPr>
          <p:cNvSpPr/>
          <p:nvPr/>
        </p:nvSpPr>
        <p:spPr>
          <a:xfrm>
            <a:off x="159233" y="2416214"/>
            <a:ext cx="2241871" cy="461665"/>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96A5628-EEDC-4A2E-A0FF-2A369502773E}"/>
              </a:ext>
            </a:extLst>
          </p:cNvPr>
          <p:cNvSpPr txBox="1"/>
          <p:nvPr/>
        </p:nvSpPr>
        <p:spPr>
          <a:xfrm>
            <a:off x="170591" y="2416214"/>
            <a:ext cx="2224833" cy="461665"/>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284,000 loci</a:t>
            </a:r>
            <a:endParaRPr lang="en-US" sz="2800" dirty="0">
              <a:solidFill>
                <a:schemeClr val="bg1"/>
              </a:solidFill>
              <a:latin typeface="Source Sans Pro" panose="020B0503030403020204" pitchFamily="34" charset="0"/>
              <a:ea typeface="Source Sans Pro" panose="020B0503030403020204" pitchFamily="34" charset="0"/>
            </a:endParaRPr>
          </a:p>
        </p:txBody>
      </p:sp>
      <p:sp>
        <p:nvSpPr>
          <p:cNvPr id="10" name="Title 1">
            <a:extLst>
              <a:ext uri="{FF2B5EF4-FFF2-40B4-BE49-F238E27FC236}">
                <a16:creationId xmlns:a16="http://schemas.microsoft.com/office/drawing/2014/main" id="{1E17924F-2699-4590-AC21-F4EA6220BEC2}"/>
              </a:ext>
            </a:extLst>
          </p:cNvPr>
          <p:cNvSpPr>
            <a:spLocks noGrp="1"/>
          </p:cNvSpPr>
          <p:nvPr>
            <p:ph type="title"/>
          </p:nvPr>
        </p:nvSpPr>
        <p:spPr>
          <a:xfrm>
            <a:off x="2300198" y="114751"/>
            <a:ext cx="6215151" cy="994172"/>
          </a:xfrm>
        </p:spPr>
        <p:txBody>
          <a:bodyPr>
            <a:noAutofit/>
          </a:bodyPr>
          <a:lstStyle/>
          <a:p>
            <a:r>
              <a:rPr lang="en-US" sz="2800" dirty="0"/>
              <a:t>Runtime for Bayesian phylogenetic inference can be exorbitant</a:t>
            </a:r>
          </a:p>
        </p:txBody>
      </p:sp>
      <p:sp>
        <p:nvSpPr>
          <p:cNvPr id="14" name="Rectangle: Rounded Corners 13">
            <a:extLst>
              <a:ext uri="{FF2B5EF4-FFF2-40B4-BE49-F238E27FC236}">
                <a16:creationId xmlns:a16="http://schemas.microsoft.com/office/drawing/2014/main" id="{26917DEF-5978-FAF9-A87D-134F666FD937}"/>
              </a:ext>
            </a:extLst>
          </p:cNvPr>
          <p:cNvSpPr/>
          <p:nvPr/>
        </p:nvSpPr>
        <p:spPr>
          <a:xfrm>
            <a:off x="720590" y="3098824"/>
            <a:ext cx="1007017" cy="1001862"/>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76290EA-D0FE-5A77-B7EF-E793A6646FA0}"/>
              </a:ext>
            </a:extLst>
          </p:cNvPr>
          <p:cNvSpPr txBox="1"/>
          <p:nvPr/>
        </p:nvSpPr>
        <p:spPr>
          <a:xfrm>
            <a:off x="672688" y="2822850"/>
            <a:ext cx="1214960" cy="246221"/>
          </a:xfrm>
          <a:prstGeom prst="rect">
            <a:avLst/>
          </a:prstGeom>
          <a:noFill/>
        </p:spPr>
        <p:txBody>
          <a:bodyPr wrap="square" rtlCol="0">
            <a:spAutoFit/>
          </a:bodyPr>
          <a:lstStyle/>
          <a:p>
            <a:pPr algn="ctr"/>
            <a:r>
              <a:rPr lang="en-US" sz="1000" i="1" dirty="0" err="1">
                <a:solidFill>
                  <a:schemeClr val="tx1">
                    <a:lumMod val="75000"/>
                    <a:lumOff val="25000"/>
                  </a:schemeClr>
                </a:solidFill>
                <a:latin typeface="Source Sans Pro" panose="020B0503030403020204" pitchFamily="34" charset="0"/>
                <a:ea typeface="Source Sans Pro" panose="020B0503030403020204" pitchFamily="34" charset="0"/>
              </a:rPr>
              <a:t>Sackton</a:t>
            </a: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 et al. 2019</a:t>
            </a:r>
          </a:p>
        </p:txBody>
      </p:sp>
    </p:spTree>
    <p:extLst>
      <p:ext uri="{BB962C8B-B14F-4D97-AF65-F5344CB8AC3E}">
        <p14:creationId xmlns:p14="http://schemas.microsoft.com/office/powerpoint/2010/main" val="16521152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C2A91F1B-1FA1-451C-9897-3FC59ED0D911}"/>
              </a:ext>
            </a:extLst>
          </p:cNvPr>
          <p:cNvSpPr/>
          <p:nvPr/>
        </p:nvSpPr>
        <p:spPr>
          <a:xfrm>
            <a:off x="3465188" y="2251853"/>
            <a:ext cx="2241871" cy="830998"/>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A7B3492A-1684-4049-878D-ED9B92647BF8}"/>
              </a:ext>
            </a:extLst>
          </p:cNvPr>
          <p:cNvCxnSpPr>
            <a:cxnSpLocks/>
          </p:cNvCxnSpPr>
          <p:nvPr/>
        </p:nvCxnSpPr>
        <p:spPr>
          <a:xfrm>
            <a:off x="2519278" y="264704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323D41A-AFA6-4E85-8CA9-1E0520E43EBC}"/>
              </a:ext>
            </a:extLst>
          </p:cNvPr>
          <p:cNvSpPr txBox="1"/>
          <p:nvPr/>
        </p:nvSpPr>
        <p:spPr>
          <a:xfrm>
            <a:off x="3421394" y="2236938"/>
            <a:ext cx="2302704" cy="830997"/>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1 hour per locus </a:t>
            </a:r>
          </a:p>
          <a:p>
            <a:pPr algn="ctr"/>
            <a:r>
              <a:rPr lang="en-US" sz="2400" dirty="0">
                <a:solidFill>
                  <a:schemeClr val="bg1"/>
                </a:solidFill>
                <a:latin typeface="Source Sans Pro" panose="020B0503030403020204" pitchFamily="34" charset="0"/>
                <a:ea typeface="Source Sans Pro" panose="020B0503030403020204" pitchFamily="34" charset="0"/>
              </a:rPr>
              <a:t>(4 threads)</a:t>
            </a:r>
            <a:endParaRPr lang="en-US" sz="2800" dirty="0">
              <a:solidFill>
                <a:schemeClr val="bg1"/>
              </a:solidFill>
              <a:latin typeface="Source Sans Pro" panose="020B0503030403020204" pitchFamily="34" charset="0"/>
              <a:ea typeface="Source Sans Pro" panose="020B0503030403020204" pitchFamily="34" charset="0"/>
            </a:endParaRPr>
          </a:p>
        </p:txBody>
      </p:sp>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144" y="92313"/>
            <a:ext cx="1917513" cy="1181077"/>
          </a:xfrm>
          <a:prstGeom prst="rect">
            <a:avLst/>
          </a:prstGeom>
        </p:spPr>
      </p:pic>
      <p:sp>
        <p:nvSpPr>
          <p:cNvPr id="24" name="Rectangle: Rounded Corners 23">
            <a:extLst>
              <a:ext uri="{FF2B5EF4-FFF2-40B4-BE49-F238E27FC236}">
                <a16:creationId xmlns:a16="http://schemas.microsoft.com/office/drawing/2014/main" id="{87F4C2DC-7E63-465C-9AB5-996EF21A606D}"/>
              </a:ext>
            </a:extLst>
          </p:cNvPr>
          <p:cNvSpPr/>
          <p:nvPr/>
        </p:nvSpPr>
        <p:spPr>
          <a:xfrm>
            <a:off x="159233" y="2416214"/>
            <a:ext cx="2241871" cy="461665"/>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96A5628-EEDC-4A2E-A0FF-2A369502773E}"/>
              </a:ext>
            </a:extLst>
          </p:cNvPr>
          <p:cNvSpPr txBox="1"/>
          <p:nvPr/>
        </p:nvSpPr>
        <p:spPr>
          <a:xfrm>
            <a:off x="170591" y="2416214"/>
            <a:ext cx="2224833" cy="461665"/>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284,000 loci</a:t>
            </a:r>
            <a:endParaRPr lang="en-US" sz="2800" dirty="0">
              <a:solidFill>
                <a:schemeClr val="bg1"/>
              </a:solidFill>
              <a:latin typeface="Source Sans Pro" panose="020B0503030403020204" pitchFamily="34" charset="0"/>
              <a:ea typeface="Source Sans Pro" panose="020B0503030403020204" pitchFamily="34" charset="0"/>
            </a:endParaRPr>
          </a:p>
        </p:txBody>
      </p:sp>
      <p:cxnSp>
        <p:nvCxnSpPr>
          <p:cNvPr id="26" name="Straight Arrow Connector 25">
            <a:extLst>
              <a:ext uri="{FF2B5EF4-FFF2-40B4-BE49-F238E27FC236}">
                <a16:creationId xmlns:a16="http://schemas.microsoft.com/office/drawing/2014/main" id="{477DD44C-FB9B-416E-A209-DB7761BFF276}"/>
              </a:ext>
            </a:extLst>
          </p:cNvPr>
          <p:cNvCxnSpPr>
            <a:cxnSpLocks/>
          </p:cNvCxnSpPr>
          <p:nvPr/>
        </p:nvCxnSpPr>
        <p:spPr>
          <a:xfrm>
            <a:off x="5859311" y="265243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D173B713-1281-4F41-9756-A41119B4323E}"/>
              </a:ext>
            </a:extLst>
          </p:cNvPr>
          <p:cNvSpPr/>
          <p:nvPr/>
        </p:nvSpPr>
        <p:spPr>
          <a:xfrm>
            <a:off x="6822260" y="2429257"/>
            <a:ext cx="2241871" cy="461665"/>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BB6B9CF-0738-44FC-95B4-78D07E7D9B0E}"/>
              </a:ext>
            </a:extLst>
          </p:cNvPr>
          <p:cNvSpPr txBox="1"/>
          <p:nvPr/>
        </p:nvSpPr>
        <p:spPr>
          <a:xfrm>
            <a:off x="6778466" y="2429257"/>
            <a:ext cx="2302704" cy="461665"/>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32 years</a:t>
            </a:r>
            <a:endParaRPr lang="en-US" sz="2800" dirty="0">
              <a:solidFill>
                <a:schemeClr val="bg1"/>
              </a:solidFill>
              <a:latin typeface="Source Sans Pro" panose="020B0503030403020204" pitchFamily="34" charset="0"/>
              <a:ea typeface="Source Sans Pro" panose="020B0503030403020204" pitchFamily="34" charset="0"/>
            </a:endParaRPr>
          </a:p>
        </p:txBody>
      </p:sp>
      <p:sp>
        <p:nvSpPr>
          <p:cNvPr id="12" name="Title 1">
            <a:extLst>
              <a:ext uri="{FF2B5EF4-FFF2-40B4-BE49-F238E27FC236}">
                <a16:creationId xmlns:a16="http://schemas.microsoft.com/office/drawing/2014/main" id="{7F226718-CC83-4CA2-A604-2796AB1FB55F}"/>
              </a:ext>
            </a:extLst>
          </p:cNvPr>
          <p:cNvSpPr>
            <a:spLocks noGrp="1"/>
          </p:cNvSpPr>
          <p:nvPr>
            <p:ph type="title"/>
          </p:nvPr>
        </p:nvSpPr>
        <p:spPr>
          <a:xfrm>
            <a:off x="2300198" y="114751"/>
            <a:ext cx="6215151" cy="994172"/>
          </a:xfrm>
        </p:spPr>
        <p:txBody>
          <a:bodyPr>
            <a:noAutofit/>
          </a:bodyPr>
          <a:lstStyle/>
          <a:p>
            <a:r>
              <a:rPr lang="en-US" sz="2800" dirty="0"/>
              <a:t>Runtime for Bayesian phylogenetic inference can be exorbitant</a:t>
            </a:r>
          </a:p>
        </p:txBody>
      </p:sp>
      <p:pic>
        <p:nvPicPr>
          <p:cNvPr id="14" name="Picture 13" descr="Shape&#10;&#10;Description automatically generated with medium confidence">
            <a:extLst>
              <a:ext uri="{FF2B5EF4-FFF2-40B4-BE49-F238E27FC236}">
                <a16:creationId xmlns:a16="http://schemas.microsoft.com/office/drawing/2014/main" id="{8B9CF452-8253-7698-6B32-9B0CCFAB3D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135" y="3166906"/>
            <a:ext cx="675106" cy="890862"/>
          </a:xfrm>
          <a:prstGeom prst="rect">
            <a:avLst/>
          </a:prstGeom>
        </p:spPr>
      </p:pic>
      <p:sp>
        <p:nvSpPr>
          <p:cNvPr id="15" name="Rectangle: Rounded Corners 14">
            <a:extLst>
              <a:ext uri="{FF2B5EF4-FFF2-40B4-BE49-F238E27FC236}">
                <a16:creationId xmlns:a16="http://schemas.microsoft.com/office/drawing/2014/main" id="{5D7B5874-6962-4B33-21A3-C2D88BE913B6}"/>
              </a:ext>
            </a:extLst>
          </p:cNvPr>
          <p:cNvSpPr/>
          <p:nvPr/>
        </p:nvSpPr>
        <p:spPr>
          <a:xfrm>
            <a:off x="720590" y="3098824"/>
            <a:ext cx="1007017" cy="1001862"/>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02F77B4-D4F9-F551-2D00-507C924F87BF}"/>
              </a:ext>
            </a:extLst>
          </p:cNvPr>
          <p:cNvSpPr txBox="1"/>
          <p:nvPr/>
        </p:nvSpPr>
        <p:spPr>
          <a:xfrm>
            <a:off x="672688" y="2822850"/>
            <a:ext cx="1214960" cy="246221"/>
          </a:xfrm>
          <a:prstGeom prst="rect">
            <a:avLst/>
          </a:prstGeom>
          <a:noFill/>
        </p:spPr>
        <p:txBody>
          <a:bodyPr wrap="square" rtlCol="0">
            <a:spAutoFit/>
          </a:bodyPr>
          <a:lstStyle/>
          <a:p>
            <a:pPr algn="ctr"/>
            <a:r>
              <a:rPr lang="en-US" sz="1000" i="1" dirty="0" err="1">
                <a:solidFill>
                  <a:schemeClr val="tx1">
                    <a:lumMod val="75000"/>
                    <a:lumOff val="25000"/>
                  </a:schemeClr>
                </a:solidFill>
                <a:latin typeface="Source Sans Pro" panose="020B0503030403020204" pitchFamily="34" charset="0"/>
                <a:ea typeface="Source Sans Pro" panose="020B0503030403020204" pitchFamily="34" charset="0"/>
              </a:rPr>
              <a:t>Sackton</a:t>
            </a: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 et al. 2019</a:t>
            </a:r>
          </a:p>
        </p:txBody>
      </p:sp>
    </p:spTree>
    <p:extLst>
      <p:ext uri="{BB962C8B-B14F-4D97-AF65-F5344CB8AC3E}">
        <p14:creationId xmlns:p14="http://schemas.microsoft.com/office/powerpoint/2010/main" val="4447686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C2A91F1B-1FA1-451C-9897-3FC59ED0D911}"/>
              </a:ext>
            </a:extLst>
          </p:cNvPr>
          <p:cNvSpPr/>
          <p:nvPr/>
        </p:nvSpPr>
        <p:spPr>
          <a:xfrm>
            <a:off x="3465188" y="2145875"/>
            <a:ext cx="2241871" cy="1200330"/>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A7B3492A-1684-4049-878D-ED9B92647BF8}"/>
              </a:ext>
            </a:extLst>
          </p:cNvPr>
          <p:cNvCxnSpPr>
            <a:cxnSpLocks/>
          </p:cNvCxnSpPr>
          <p:nvPr/>
        </p:nvCxnSpPr>
        <p:spPr>
          <a:xfrm>
            <a:off x="2519278" y="264704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323D41A-AFA6-4E85-8CA9-1E0520E43EBC}"/>
              </a:ext>
            </a:extLst>
          </p:cNvPr>
          <p:cNvSpPr txBox="1"/>
          <p:nvPr/>
        </p:nvSpPr>
        <p:spPr>
          <a:xfrm>
            <a:off x="3466831" y="2145875"/>
            <a:ext cx="2302704" cy="1200329"/>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15 minutes per locus </a:t>
            </a:r>
          </a:p>
          <a:p>
            <a:pPr algn="ctr"/>
            <a:r>
              <a:rPr lang="en-US" sz="2400" dirty="0">
                <a:solidFill>
                  <a:schemeClr val="bg1"/>
                </a:solidFill>
                <a:latin typeface="Source Sans Pro" panose="020B0503030403020204" pitchFamily="34" charset="0"/>
                <a:ea typeface="Source Sans Pro" panose="020B0503030403020204" pitchFamily="34" charset="0"/>
              </a:rPr>
              <a:t>(16 threads)</a:t>
            </a:r>
            <a:endParaRPr lang="en-US" sz="2800" dirty="0">
              <a:solidFill>
                <a:schemeClr val="bg1"/>
              </a:solidFill>
              <a:latin typeface="Source Sans Pro" panose="020B0503030403020204" pitchFamily="34" charset="0"/>
              <a:ea typeface="Source Sans Pro" panose="020B0503030403020204" pitchFamily="34" charset="0"/>
            </a:endParaRPr>
          </a:p>
        </p:txBody>
      </p:sp>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144" y="92313"/>
            <a:ext cx="1917513" cy="1181077"/>
          </a:xfrm>
          <a:prstGeom prst="rect">
            <a:avLst/>
          </a:prstGeom>
        </p:spPr>
      </p:pic>
      <p:sp>
        <p:nvSpPr>
          <p:cNvPr id="24" name="Rectangle: Rounded Corners 23">
            <a:extLst>
              <a:ext uri="{FF2B5EF4-FFF2-40B4-BE49-F238E27FC236}">
                <a16:creationId xmlns:a16="http://schemas.microsoft.com/office/drawing/2014/main" id="{87F4C2DC-7E63-465C-9AB5-996EF21A606D}"/>
              </a:ext>
            </a:extLst>
          </p:cNvPr>
          <p:cNvSpPr/>
          <p:nvPr/>
        </p:nvSpPr>
        <p:spPr>
          <a:xfrm>
            <a:off x="159233" y="2416214"/>
            <a:ext cx="2241871" cy="461665"/>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96A5628-EEDC-4A2E-A0FF-2A369502773E}"/>
              </a:ext>
            </a:extLst>
          </p:cNvPr>
          <p:cNvSpPr txBox="1"/>
          <p:nvPr/>
        </p:nvSpPr>
        <p:spPr>
          <a:xfrm>
            <a:off x="170591" y="2416214"/>
            <a:ext cx="2224833" cy="461665"/>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284,000 loci</a:t>
            </a:r>
            <a:endParaRPr lang="en-US" sz="2800" dirty="0">
              <a:solidFill>
                <a:schemeClr val="bg1"/>
              </a:solidFill>
              <a:latin typeface="Source Sans Pro" panose="020B0503030403020204" pitchFamily="34" charset="0"/>
              <a:ea typeface="Source Sans Pro" panose="020B0503030403020204" pitchFamily="34" charset="0"/>
            </a:endParaRPr>
          </a:p>
        </p:txBody>
      </p:sp>
      <p:cxnSp>
        <p:nvCxnSpPr>
          <p:cNvPr id="26" name="Straight Arrow Connector 25">
            <a:extLst>
              <a:ext uri="{FF2B5EF4-FFF2-40B4-BE49-F238E27FC236}">
                <a16:creationId xmlns:a16="http://schemas.microsoft.com/office/drawing/2014/main" id="{477DD44C-FB9B-416E-A209-DB7761BFF276}"/>
              </a:ext>
            </a:extLst>
          </p:cNvPr>
          <p:cNvCxnSpPr>
            <a:cxnSpLocks/>
          </p:cNvCxnSpPr>
          <p:nvPr/>
        </p:nvCxnSpPr>
        <p:spPr>
          <a:xfrm>
            <a:off x="5859311" y="265243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D173B713-1281-4F41-9756-A41119B4323E}"/>
              </a:ext>
            </a:extLst>
          </p:cNvPr>
          <p:cNvSpPr/>
          <p:nvPr/>
        </p:nvSpPr>
        <p:spPr>
          <a:xfrm>
            <a:off x="6822260" y="2429257"/>
            <a:ext cx="2241871" cy="461665"/>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BB6B9CF-0738-44FC-95B4-78D07E7D9B0E}"/>
              </a:ext>
            </a:extLst>
          </p:cNvPr>
          <p:cNvSpPr txBox="1"/>
          <p:nvPr/>
        </p:nvSpPr>
        <p:spPr>
          <a:xfrm>
            <a:off x="6778466" y="2429257"/>
            <a:ext cx="2302704" cy="461665"/>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8 years</a:t>
            </a:r>
            <a:endParaRPr lang="en-US" sz="2800" dirty="0">
              <a:solidFill>
                <a:schemeClr val="bg1"/>
              </a:solidFill>
              <a:latin typeface="Source Sans Pro" panose="020B0503030403020204" pitchFamily="34" charset="0"/>
              <a:ea typeface="Source Sans Pro" panose="020B0503030403020204" pitchFamily="34" charset="0"/>
            </a:endParaRPr>
          </a:p>
        </p:txBody>
      </p:sp>
      <p:sp>
        <p:nvSpPr>
          <p:cNvPr id="12" name="Title 1">
            <a:extLst>
              <a:ext uri="{FF2B5EF4-FFF2-40B4-BE49-F238E27FC236}">
                <a16:creationId xmlns:a16="http://schemas.microsoft.com/office/drawing/2014/main" id="{15BBC40C-E6D7-4BDA-8527-6F28FEF0B962}"/>
              </a:ext>
            </a:extLst>
          </p:cNvPr>
          <p:cNvSpPr>
            <a:spLocks noGrp="1"/>
          </p:cNvSpPr>
          <p:nvPr>
            <p:ph type="title"/>
          </p:nvPr>
        </p:nvSpPr>
        <p:spPr>
          <a:xfrm>
            <a:off x="2300198" y="114751"/>
            <a:ext cx="6215151" cy="994172"/>
          </a:xfrm>
        </p:spPr>
        <p:txBody>
          <a:bodyPr>
            <a:noAutofit/>
          </a:bodyPr>
          <a:lstStyle/>
          <a:p>
            <a:r>
              <a:rPr lang="en-US" sz="2800" dirty="0"/>
              <a:t>Runtime for Bayesian phylogenetic inference can be exorbitant</a:t>
            </a:r>
          </a:p>
        </p:txBody>
      </p:sp>
      <p:pic>
        <p:nvPicPr>
          <p:cNvPr id="14" name="Picture 13" descr="Shape&#10;&#10;Description automatically generated with medium confidence">
            <a:extLst>
              <a:ext uri="{FF2B5EF4-FFF2-40B4-BE49-F238E27FC236}">
                <a16:creationId xmlns:a16="http://schemas.microsoft.com/office/drawing/2014/main" id="{5304F5FD-AB12-9B19-65CA-477EE107A4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135" y="3166906"/>
            <a:ext cx="675106" cy="890862"/>
          </a:xfrm>
          <a:prstGeom prst="rect">
            <a:avLst/>
          </a:prstGeom>
        </p:spPr>
      </p:pic>
      <p:sp>
        <p:nvSpPr>
          <p:cNvPr id="15" name="Rectangle: Rounded Corners 14">
            <a:extLst>
              <a:ext uri="{FF2B5EF4-FFF2-40B4-BE49-F238E27FC236}">
                <a16:creationId xmlns:a16="http://schemas.microsoft.com/office/drawing/2014/main" id="{FCF14660-55C3-8586-4BC5-EF06FD103338}"/>
              </a:ext>
            </a:extLst>
          </p:cNvPr>
          <p:cNvSpPr/>
          <p:nvPr/>
        </p:nvSpPr>
        <p:spPr>
          <a:xfrm>
            <a:off x="720590" y="3098824"/>
            <a:ext cx="1007017" cy="1001862"/>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BC83D31-0391-0E75-B16A-4B18D593A092}"/>
              </a:ext>
            </a:extLst>
          </p:cNvPr>
          <p:cNvSpPr txBox="1"/>
          <p:nvPr/>
        </p:nvSpPr>
        <p:spPr>
          <a:xfrm>
            <a:off x="672688" y="2822850"/>
            <a:ext cx="1214960" cy="246221"/>
          </a:xfrm>
          <a:prstGeom prst="rect">
            <a:avLst/>
          </a:prstGeom>
          <a:noFill/>
        </p:spPr>
        <p:txBody>
          <a:bodyPr wrap="square" rtlCol="0">
            <a:spAutoFit/>
          </a:bodyPr>
          <a:lstStyle/>
          <a:p>
            <a:pPr algn="ctr"/>
            <a:r>
              <a:rPr lang="en-US" sz="1000" i="1" dirty="0" err="1">
                <a:solidFill>
                  <a:schemeClr val="tx1">
                    <a:lumMod val="75000"/>
                    <a:lumOff val="25000"/>
                  </a:schemeClr>
                </a:solidFill>
                <a:latin typeface="Source Sans Pro" panose="020B0503030403020204" pitchFamily="34" charset="0"/>
                <a:ea typeface="Source Sans Pro" panose="020B0503030403020204" pitchFamily="34" charset="0"/>
              </a:rPr>
              <a:t>Sackton</a:t>
            </a: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 et al. 2019</a:t>
            </a:r>
          </a:p>
        </p:txBody>
      </p:sp>
    </p:spTree>
    <p:extLst>
      <p:ext uri="{BB962C8B-B14F-4D97-AF65-F5344CB8AC3E}">
        <p14:creationId xmlns:p14="http://schemas.microsoft.com/office/powerpoint/2010/main" val="31545636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Arrow Connector 44">
            <a:extLst>
              <a:ext uri="{FF2B5EF4-FFF2-40B4-BE49-F238E27FC236}">
                <a16:creationId xmlns:a16="http://schemas.microsoft.com/office/drawing/2014/main" id="{A7B3492A-1684-4049-878D-ED9B92647BF8}"/>
              </a:ext>
            </a:extLst>
          </p:cNvPr>
          <p:cNvCxnSpPr>
            <a:cxnSpLocks/>
          </p:cNvCxnSpPr>
          <p:nvPr/>
        </p:nvCxnSpPr>
        <p:spPr>
          <a:xfrm>
            <a:off x="2519278" y="264704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144" y="92313"/>
            <a:ext cx="1917513" cy="1181077"/>
          </a:xfrm>
          <a:prstGeom prst="rect">
            <a:avLst/>
          </a:prstGeom>
        </p:spPr>
      </p:pic>
      <p:sp>
        <p:nvSpPr>
          <p:cNvPr id="24" name="Rectangle: Rounded Corners 23">
            <a:extLst>
              <a:ext uri="{FF2B5EF4-FFF2-40B4-BE49-F238E27FC236}">
                <a16:creationId xmlns:a16="http://schemas.microsoft.com/office/drawing/2014/main" id="{87F4C2DC-7E63-465C-9AB5-996EF21A606D}"/>
              </a:ext>
            </a:extLst>
          </p:cNvPr>
          <p:cNvSpPr/>
          <p:nvPr/>
        </p:nvSpPr>
        <p:spPr>
          <a:xfrm>
            <a:off x="159233" y="2416214"/>
            <a:ext cx="2241871" cy="461665"/>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96A5628-EEDC-4A2E-A0FF-2A369502773E}"/>
              </a:ext>
            </a:extLst>
          </p:cNvPr>
          <p:cNvSpPr txBox="1"/>
          <p:nvPr/>
        </p:nvSpPr>
        <p:spPr>
          <a:xfrm>
            <a:off x="170591" y="2416214"/>
            <a:ext cx="2224833" cy="461665"/>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284,000 loci</a:t>
            </a:r>
            <a:endParaRPr lang="en-US" sz="2800" dirty="0">
              <a:solidFill>
                <a:schemeClr val="bg1"/>
              </a:solidFill>
              <a:latin typeface="Source Sans Pro" panose="020B0503030403020204" pitchFamily="34" charset="0"/>
              <a:ea typeface="Source Sans Pro" panose="020B0503030403020204" pitchFamily="34" charset="0"/>
            </a:endParaRPr>
          </a:p>
        </p:txBody>
      </p:sp>
      <p:cxnSp>
        <p:nvCxnSpPr>
          <p:cNvPr id="26" name="Straight Arrow Connector 25">
            <a:extLst>
              <a:ext uri="{FF2B5EF4-FFF2-40B4-BE49-F238E27FC236}">
                <a16:creationId xmlns:a16="http://schemas.microsoft.com/office/drawing/2014/main" id="{477DD44C-FB9B-416E-A209-DB7761BFF276}"/>
              </a:ext>
            </a:extLst>
          </p:cNvPr>
          <p:cNvCxnSpPr>
            <a:cxnSpLocks/>
          </p:cNvCxnSpPr>
          <p:nvPr/>
        </p:nvCxnSpPr>
        <p:spPr>
          <a:xfrm>
            <a:off x="5859311" y="265243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D173B713-1281-4F41-9756-A41119B4323E}"/>
              </a:ext>
            </a:extLst>
          </p:cNvPr>
          <p:cNvSpPr/>
          <p:nvPr/>
        </p:nvSpPr>
        <p:spPr>
          <a:xfrm>
            <a:off x="6822260" y="2429257"/>
            <a:ext cx="2241871" cy="461665"/>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BB6B9CF-0738-44FC-95B4-78D07E7D9B0E}"/>
              </a:ext>
            </a:extLst>
          </p:cNvPr>
          <p:cNvSpPr txBox="1"/>
          <p:nvPr/>
        </p:nvSpPr>
        <p:spPr>
          <a:xfrm>
            <a:off x="6778466" y="2429257"/>
            <a:ext cx="2302704" cy="461665"/>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1 year</a:t>
            </a:r>
            <a:endParaRPr lang="en-US" sz="2800" dirty="0">
              <a:solidFill>
                <a:schemeClr val="bg1"/>
              </a:solidFill>
              <a:latin typeface="Source Sans Pro" panose="020B0503030403020204" pitchFamily="34" charset="0"/>
              <a:ea typeface="Source Sans Pro" panose="020B0503030403020204" pitchFamily="34" charset="0"/>
            </a:endParaRPr>
          </a:p>
        </p:txBody>
      </p:sp>
      <p:sp>
        <p:nvSpPr>
          <p:cNvPr id="12" name="Rectangle: Rounded Corners 11">
            <a:extLst>
              <a:ext uri="{FF2B5EF4-FFF2-40B4-BE49-F238E27FC236}">
                <a16:creationId xmlns:a16="http://schemas.microsoft.com/office/drawing/2014/main" id="{8C43BE4E-9938-4FBC-BE7F-4A933A8C72D4}"/>
              </a:ext>
            </a:extLst>
          </p:cNvPr>
          <p:cNvSpPr/>
          <p:nvPr/>
        </p:nvSpPr>
        <p:spPr>
          <a:xfrm>
            <a:off x="3465188" y="2145875"/>
            <a:ext cx="2241871" cy="1200330"/>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4A69C5-9D94-4E88-8BD8-115FBF99D8B6}"/>
              </a:ext>
            </a:extLst>
          </p:cNvPr>
          <p:cNvSpPr txBox="1"/>
          <p:nvPr/>
        </p:nvSpPr>
        <p:spPr>
          <a:xfrm>
            <a:off x="3466831" y="2145875"/>
            <a:ext cx="2302704" cy="1200329"/>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2 minutes per locus </a:t>
            </a:r>
          </a:p>
          <a:p>
            <a:pPr algn="ctr"/>
            <a:r>
              <a:rPr lang="en-US" sz="2400" dirty="0">
                <a:solidFill>
                  <a:schemeClr val="bg1"/>
                </a:solidFill>
                <a:latin typeface="Source Sans Pro" panose="020B0503030403020204" pitchFamily="34" charset="0"/>
                <a:ea typeface="Source Sans Pro" panose="020B0503030403020204" pitchFamily="34" charset="0"/>
              </a:rPr>
              <a:t>(128 threads)</a:t>
            </a:r>
            <a:endParaRPr lang="en-US" sz="2800" dirty="0">
              <a:solidFill>
                <a:schemeClr val="bg1"/>
              </a:solidFill>
              <a:latin typeface="Source Sans Pro" panose="020B0503030403020204" pitchFamily="34" charset="0"/>
              <a:ea typeface="Source Sans Pro" panose="020B0503030403020204" pitchFamily="34" charset="0"/>
            </a:endParaRPr>
          </a:p>
        </p:txBody>
      </p:sp>
      <p:sp>
        <p:nvSpPr>
          <p:cNvPr id="14" name="Title 1">
            <a:extLst>
              <a:ext uri="{FF2B5EF4-FFF2-40B4-BE49-F238E27FC236}">
                <a16:creationId xmlns:a16="http://schemas.microsoft.com/office/drawing/2014/main" id="{B9ACBF27-733C-4456-B371-940A6D6747D6}"/>
              </a:ext>
            </a:extLst>
          </p:cNvPr>
          <p:cNvSpPr>
            <a:spLocks noGrp="1"/>
          </p:cNvSpPr>
          <p:nvPr>
            <p:ph type="title"/>
          </p:nvPr>
        </p:nvSpPr>
        <p:spPr>
          <a:xfrm>
            <a:off x="2300198" y="114751"/>
            <a:ext cx="6215151" cy="994172"/>
          </a:xfrm>
        </p:spPr>
        <p:txBody>
          <a:bodyPr>
            <a:noAutofit/>
          </a:bodyPr>
          <a:lstStyle/>
          <a:p>
            <a:r>
              <a:rPr lang="en-US" sz="2800" dirty="0"/>
              <a:t>Runtime for Bayesian phylogenetic inference can be exorbitant</a:t>
            </a:r>
          </a:p>
        </p:txBody>
      </p:sp>
      <p:pic>
        <p:nvPicPr>
          <p:cNvPr id="16" name="Picture 15" descr="Shape&#10;&#10;Description automatically generated with medium confidence">
            <a:extLst>
              <a:ext uri="{FF2B5EF4-FFF2-40B4-BE49-F238E27FC236}">
                <a16:creationId xmlns:a16="http://schemas.microsoft.com/office/drawing/2014/main" id="{391ACA3F-B4B0-465C-5868-9A213C81D9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135" y="3166906"/>
            <a:ext cx="675106" cy="890862"/>
          </a:xfrm>
          <a:prstGeom prst="rect">
            <a:avLst/>
          </a:prstGeom>
        </p:spPr>
      </p:pic>
      <p:sp>
        <p:nvSpPr>
          <p:cNvPr id="17" name="Rectangle: Rounded Corners 16">
            <a:extLst>
              <a:ext uri="{FF2B5EF4-FFF2-40B4-BE49-F238E27FC236}">
                <a16:creationId xmlns:a16="http://schemas.microsoft.com/office/drawing/2014/main" id="{78266A0B-7193-A59F-5B07-1A9D1CA42025}"/>
              </a:ext>
            </a:extLst>
          </p:cNvPr>
          <p:cNvSpPr/>
          <p:nvPr/>
        </p:nvSpPr>
        <p:spPr>
          <a:xfrm>
            <a:off x="720590" y="3098824"/>
            <a:ext cx="1007017" cy="1001862"/>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C89D873-548F-EBAD-F315-9CD8651EBADA}"/>
              </a:ext>
            </a:extLst>
          </p:cNvPr>
          <p:cNvSpPr txBox="1"/>
          <p:nvPr/>
        </p:nvSpPr>
        <p:spPr>
          <a:xfrm>
            <a:off x="672688" y="2822850"/>
            <a:ext cx="1214960" cy="246221"/>
          </a:xfrm>
          <a:prstGeom prst="rect">
            <a:avLst/>
          </a:prstGeom>
          <a:noFill/>
        </p:spPr>
        <p:txBody>
          <a:bodyPr wrap="square" rtlCol="0">
            <a:spAutoFit/>
          </a:bodyPr>
          <a:lstStyle/>
          <a:p>
            <a:pPr algn="ctr"/>
            <a:r>
              <a:rPr lang="en-US" sz="1000" i="1" dirty="0" err="1">
                <a:solidFill>
                  <a:schemeClr val="tx1">
                    <a:lumMod val="75000"/>
                    <a:lumOff val="25000"/>
                  </a:schemeClr>
                </a:solidFill>
                <a:latin typeface="Source Sans Pro" panose="020B0503030403020204" pitchFamily="34" charset="0"/>
                <a:ea typeface="Source Sans Pro" panose="020B0503030403020204" pitchFamily="34" charset="0"/>
              </a:rPr>
              <a:t>Sackton</a:t>
            </a: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 et al. 2019</a:t>
            </a:r>
          </a:p>
        </p:txBody>
      </p:sp>
    </p:spTree>
    <p:extLst>
      <p:ext uri="{BB962C8B-B14F-4D97-AF65-F5344CB8AC3E}">
        <p14:creationId xmlns:p14="http://schemas.microsoft.com/office/powerpoint/2010/main" val="11379886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Shape&#10;&#10;Description automatically generated with medium confidence">
            <a:extLst>
              <a:ext uri="{FF2B5EF4-FFF2-40B4-BE49-F238E27FC236}">
                <a16:creationId xmlns:a16="http://schemas.microsoft.com/office/drawing/2014/main" id="{D4E0D807-6CD2-38B2-B102-C44D642B71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135" y="3166906"/>
            <a:ext cx="675106" cy="890862"/>
          </a:xfrm>
          <a:prstGeom prst="rect">
            <a:avLst/>
          </a:prstGeom>
        </p:spPr>
      </p:pic>
      <p:sp>
        <p:nvSpPr>
          <p:cNvPr id="22" name="Rectangle: Rounded Corners 21">
            <a:extLst>
              <a:ext uri="{FF2B5EF4-FFF2-40B4-BE49-F238E27FC236}">
                <a16:creationId xmlns:a16="http://schemas.microsoft.com/office/drawing/2014/main" id="{9DE90761-81AE-8D0F-3AF4-66F1897FF931}"/>
              </a:ext>
            </a:extLst>
          </p:cNvPr>
          <p:cNvSpPr/>
          <p:nvPr/>
        </p:nvSpPr>
        <p:spPr>
          <a:xfrm>
            <a:off x="720590" y="3098824"/>
            <a:ext cx="1007017" cy="1001862"/>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513C238-342A-5F92-9E8E-B1D5B80E5C9B}"/>
              </a:ext>
            </a:extLst>
          </p:cNvPr>
          <p:cNvSpPr txBox="1"/>
          <p:nvPr/>
        </p:nvSpPr>
        <p:spPr>
          <a:xfrm>
            <a:off x="672688" y="2822850"/>
            <a:ext cx="1214960" cy="246221"/>
          </a:xfrm>
          <a:prstGeom prst="rect">
            <a:avLst/>
          </a:prstGeom>
          <a:noFill/>
        </p:spPr>
        <p:txBody>
          <a:bodyPr wrap="square" rtlCol="0">
            <a:spAutoFit/>
          </a:bodyPr>
          <a:lstStyle/>
          <a:p>
            <a:pPr algn="ctr"/>
            <a:r>
              <a:rPr lang="en-US" sz="1000" i="1" dirty="0" err="1">
                <a:solidFill>
                  <a:schemeClr val="tx1">
                    <a:lumMod val="75000"/>
                    <a:lumOff val="25000"/>
                  </a:schemeClr>
                </a:solidFill>
                <a:latin typeface="Source Sans Pro" panose="020B0503030403020204" pitchFamily="34" charset="0"/>
                <a:ea typeface="Source Sans Pro" panose="020B0503030403020204" pitchFamily="34" charset="0"/>
              </a:rPr>
              <a:t>Sackton</a:t>
            </a: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 et al. 2019</a:t>
            </a:r>
          </a:p>
        </p:txBody>
      </p:sp>
      <p:sp>
        <p:nvSpPr>
          <p:cNvPr id="16" name="Title 1">
            <a:extLst>
              <a:ext uri="{FF2B5EF4-FFF2-40B4-BE49-F238E27FC236}">
                <a16:creationId xmlns:a16="http://schemas.microsoft.com/office/drawing/2014/main" id="{2A1CE8C8-4A07-4D25-B296-99DB1F74AF36}"/>
              </a:ext>
            </a:extLst>
          </p:cNvPr>
          <p:cNvSpPr>
            <a:spLocks noGrp="1"/>
          </p:cNvSpPr>
          <p:nvPr>
            <p:ph type="title"/>
          </p:nvPr>
        </p:nvSpPr>
        <p:spPr>
          <a:xfrm>
            <a:off x="2300198" y="114751"/>
            <a:ext cx="6215151" cy="994172"/>
          </a:xfrm>
        </p:spPr>
        <p:txBody>
          <a:bodyPr>
            <a:noAutofit/>
          </a:bodyPr>
          <a:lstStyle/>
          <a:p>
            <a:r>
              <a:rPr lang="en-US" sz="2800" dirty="0"/>
              <a:t>Runtime for Bayesian phylogenetic inference can be exorbitant</a:t>
            </a:r>
          </a:p>
        </p:txBody>
      </p:sp>
      <p:cxnSp>
        <p:nvCxnSpPr>
          <p:cNvPr id="45" name="Straight Arrow Connector 44">
            <a:extLst>
              <a:ext uri="{FF2B5EF4-FFF2-40B4-BE49-F238E27FC236}">
                <a16:creationId xmlns:a16="http://schemas.microsoft.com/office/drawing/2014/main" id="{A7B3492A-1684-4049-878D-ED9B92647BF8}"/>
              </a:ext>
            </a:extLst>
          </p:cNvPr>
          <p:cNvCxnSpPr>
            <a:cxnSpLocks/>
          </p:cNvCxnSpPr>
          <p:nvPr/>
        </p:nvCxnSpPr>
        <p:spPr>
          <a:xfrm>
            <a:off x="2519278" y="264704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144" y="92313"/>
            <a:ext cx="1917513" cy="1181077"/>
          </a:xfrm>
          <a:prstGeom prst="rect">
            <a:avLst/>
          </a:prstGeom>
        </p:spPr>
      </p:pic>
      <p:sp>
        <p:nvSpPr>
          <p:cNvPr id="24" name="Rectangle: Rounded Corners 23">
            <a:extLst>
              <a:ext uri="{FF2B5EF4-FFF2-40B4-BE49-F238E27FC236}">
                <a16:creationId xmlns:a16="http://schemas.microsoft.com/office/drawing/2014/main" id="{87F4C2DC-7E63-465C-9AB5-996EF21A606D}"/>
              </a:ext>
            </a:extLst>
          </p:cNvPr>
          <p:cNvSpPr/>
          <p:nvPr/>
        </p:nvSpPr>
        <p:spPr>
          <a:xfrm>
            <a:off x="159233" y="2416214"/>
            <a:ext cx="2241871" cy="461665"/>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96A5628-EEDC-4A2E-A0FF-2A369502773E}"/>
              </a:ext>
            </a:extLst>
          </p:cNvPr>
          <p:cNvSpPr txBox="1"/>
          <p:nvPr/>
        </p:nvSpPr>
        <p:spPr>
          <a:xfrm>
            <a:off x="170591" y="2416214"/>
            <a:ext cx="2224833" cy="461665"/>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284,000 loci</a:t>
            </a:r>
            <a:endParaRPr lang="en-US" sz="2800" dirty="0">
              <a:solidFill>
                <a:schemeClr val="bg1"/>
              </a:solidFill>
              <a:latin typeface="Source Sans Pro" panose="020B0503030403020204" pitchFamily="34" charset="0"/>
              <a:ea typeface="Source Sans Pro" panose="020B0503030403020204" pitchFamily="34" charset="0"/>
            </a:endParaRPr>
          </a:p>
        </p:txBody>
      </p:sp>
      <p:cxnSp>
        <p:nvCxnSpPr>
          <p:cNvPr id="26" name="Straight Arrow Connector 25">
            <a:extLst>
              <a:ext uri="{FF2B5EF4-FFF2-40B4-BE49-F238E27FC236}">
                <a16:creationId xmlns:a16="http://schemas.microsoft.com/office/drawing/2014/main" id="{477DD44C-FB9B-416E-A209-DB7761BFF276}"/>
              </a:ext>
            </a:extLst>
          </p:cNvPr>
          <p:cNvCxnSpPr>
            <a:cxnSpLocks/>
          </p:cNvCxnSpPr>
          <p:nvPr/>
        </p:nvCxnSpPr>
        <p:spPr>
          <a:xfrm>
            <a:off x="5859311" y="265243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D173B713-1281-4F41-9756-A41119B4323E}"/>
              </a:ext>
            </a:extLst>
          </p:cNvPr>
          <p:cNvSpPr/>
          <p:nvPr/>
        </p:nvSpPr>
        <p:spPr>
          <a:xfrm>
            <a:off x="6822260" y="2429257"/>
            <a:ext cx="2241871" cy="461665"/>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BB6B9CF-0738-44FC-95B4-78D07E7D9B0E}"/>
              </a:ext>
            </a:extLst>
          </p:cNvPr>
          <p:cNvSpPr txBox="1"/>
          <p:nvPr/>
        </p:nvSpPr>
        <p:spPr>
          <a:xfrm>
            <a:off x="6778466" y="2429257"/>
            <a:ext cx="2302704" cy="461665"/>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1 year</a:t>
            </a:r>
            <a:endParaRPr lang="en-US" sz="2800" dirty="0">
              <a:solidFill>
                <a:schemeClr val="bg1"/>
              </a:solidFill>
              <a:latin typeface="Source Sans Pro" panose="020B0503030403020204" pitchFamily="34" charset="0"/>
              <a:ea typeface="Source Sans Pro" panose="020B0503030403020204" pitchFamily="34" charset="0"/>
            </a:endParaRPr>
          </a:p>
        </p:txBody>
      </p:sp>
      <p:sp>
        <p:nvSpPr>
          <p:cNvPr id="12" name="Rectangle: Rounded Corners 11">
            <a:extLst>
              <a:ext uri="{FF2B5EF4-FFF2-40B4-BE49-F238E27FC236}">
                <a16:creationId xmlns:a16="http://schemas.microsoft.com/office/drawing/2014/main" id="{8C43BE4E-9938-4FBC-BE7F-4A933A8C72D4}"/>
              </a:ext>
            </a:extLst>
          </p:cNvPr>
          <p:cNvSpPr/>
          <p:nvPr/>
        </p:nvSpPr>
        <p:spPr>
          <a:xfrm>
            <a:off x="3465188" y="2145875"/>
            <a:ext cx="2241871" cy="1200330"/>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4A69C5-9D94-4E88-8BD8-115FBF99D8B6}"/>
              </a:ext>
            </a:extLst>
          </p:cNvPr>
          <p:cNvSpPr txBox="1"/>
          <p:nvPr/>
        </p:nvSpPr>
        <p:spPr>
          <a:xfrm>
            <a:off x="3466831" y="2145875"/>
            <a:ext cx="2302704" cy="1200329"/>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2 minutes per locus </a:t>
            </a:r>
          </a:p>
          <a:p>
            <a:pPr algn="ctr"/>
            <a:r>
              <a:rPr lang="en-US" sz="2400" dirty="0">
                <a:solidFill>
                  <a:schemeClr val="bg1"/>
                </a:solidFill>
                <a:latin typeface="Source Sans Pro" panose="020B0503030403020204" pitchFamily="34" charset="0"/>
                <a:ea typeface="Source Sans Pro" panose="020B0503030403020204" pitchFamily="34" charset="0"/>
              </a:rPr>
              <a:t>(128 threads)</a:t>
            </a:r>
            <a:endParaRPr lang="en-US" sz="2800" dirty="0">
              <a:solidFill>
                <a:schemeClr val="bg1"/>
              </a:solidFill>
              <a:latin typeface="Source Sans Pro" panose="020B0503030403020204" pitchFamily="34" charset="0"/>
              <a:ea typeface="Source Sans Pro" panose="020B0503030403020204" pitchFamily="34" charset="0"/>
            </a:endParaRPr>
          </a:p>
        </p:txBody>
      </p:sp>
      <p:sp>
        <p:nvSpPr>
          <p:cNvPr id="14" name="Rectangle 13">
            <a:extLst>
              <a:ext uri="{FF2B5EF4-FFF2-40B4-BE49-F238E27FC236}">
                <a16:creationId xmlns:a16="http://schemas.microsoft.com/office/drawing/2014/main" id="{4E0C7894-FF97-425F-BBFC-9DADE72070FC}"/>
              </a:ext>
            </a:extLst>
          </p:cNvPr>
          <p:cNvSpPr/>
          <p:nvPr/>
        </p:nvSpPr>
        <p:spPr>
          <a:xfrm>
            <a:off x="0" y="0"/>
            <a:ext cx="9144000" cy="5144121"/>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4067A2D-5404-498D-B8E5-041C721DF042}"/>
              </a:ext>
            </a:extLst>
          </p:cNvPr>
          <p:cNvSpPr txBox="1"/>
          <p:nvPr/>
        </p:nvSpPr>
        <p:spPr>
          <a:xfrm>
            <a:off x="0" y="2107089"/>
            <a:ext cx="9144000" cy="1077218"/>
          </a:xfrm>
          <a:prstGeom prst="rect">
            <a:avLst/>
          </a:prstGeom>
          <a:solidFill>
            <a:schemeClr val="bg1"/>
          </a:solidFill>
        </p:spPr>
        <p:txBody>
          <a:bodyPr wrap="square" rtlCol="0">
            <a:spAutoFit/>
          </a:bodyPr>
          <a:lstStyle/>
          <a:p>
            <a:pPr algn="ctr"/>
            <a:r>
              <a:rPr lang="en-US" sz="3200" dirty="0">
                <a:latin typeface="Source Sans Pro" panose="020B0503030403020204" pitchFamily="34" charset="0"/>
                <a:ea typeface="Source Sans Pro" panose="020B0503030403020204" pitchFamily="34" charset="0"/>
              </a:rPr>
              <a:t>Some algorithms are inherently computationally intensive</a:t>
            </a:r>
          </a:p>
        </p:txBody>
      </p:sp>
    </p:spTree>
    <p:extLst>
      <p:ext uri="{BB962C8B-B14F-4D97-AF65-F5344CB8AC3E}">
        <p14:creationId xmlns:p14="http://schemas.microsoft.com/office/powerpoint/2010/main" val="12477625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3243" y="92313"/>
            <a:ext cx="1917513" cy="1181077"/>
          </a:xfrm>
          <a:prstGeom prst="rect">
            <a:avLst/>
          </a:prstGeom>
        </p:spPr>
      </p:pic>
      <p:sp>
        <p:nvSpPr>
          <p:cNvPr id="2" name="TextBox 1">
            <a:extLst>
              <a:ext uri="{FF2B5EF4-FFF2-40B4-BE49-F238E27FC236}">
                <a16:creationId xmlns:a16="http://schemas.microsoft.com/office/drawing/2014/main" id="{04B1048F-200A-426D-B693-43302D36798B}"/>
              </a:ext>
            </a:extLst>
          </p:cNvPr>
          <p:cNvSpPr txBox="1"/>
          <p:nvPr/>
        </p:nvSpPr>
        <p:spPr>
          <a:xfrm>
            <a:off x="2393910" y="1273390"/>
            <a:ext cx="4356177" cy="461665"/>
          </a:xfrm>
          <a:prstGeom prst="rect">
            <a:avLst/>
          </a:prstGeom>
          <a:noFill/>
        </p:spPr>
        <p:txBody>
          <a:bodyPr wrap="square" rtlCol="0">
            <a:spAutoFit/>
          </a:bodyPr>
          <a:lstStyle/>
          <a:p>
            <a:pPr algn="l"/>
            <a:r>
              <a:rPr lang="en-US" sz="2400" dirty="0">
                <a:latin typeface="Source Sans Pro" panose="020B0503030403020204" pitchFamily="34" charset="0"/>
                <a:ea typeface="Source Sans Pro" panose="020B0503030403020204" pitchFamily="34" charset="0"/>
              </a:rPr>
              <a:t>Goals for efficiency and usability</a:t>
            </a:r>
          </a:p>
        </p:txBody>
      </p:sp>
    </p:spTree>
    <p:extLst>
      <p:ext uri="{BB962C8B-B14F-4D97-AF65-F5344CB8AC3E}">
        <p14:creationId xmlns:p14="http://schemas.microsoft.com/office/powerpoint/2010/main" val="38057953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3243" y="92313"/>
            <a:ext cx="1917513" cy="1181077"/>
          </a:xfrm>
          <a:prstGeom prst="rect">
            <a:avLst/>
          </a:prstGeom>
        </p:spPr>
      </p:pic>
      <p:sp>
        <p:nvSpPr>
          <p:cNvPr id="2" name="TextBox 1">
            <a:extLst>
              <a:ext uri="{FF2B5EF4-FFF2-40B4-BE49-F238E27FC236}">
                <a16:creationId xmlns:a16="http://schemas.microsoft.com/office/drawing/2014/main" id="{04B1048F-200A-426D-B693-43302D36798B}"/>
              </a:ext>
            </a:extLst>
          </p:cNvPr>
          <p:cNvSpPr txBox="1"/>
          <p:nvPr/>
        </p:nvSpPr>
        <p:spPr>
          <a:xfrm>
            <a:off x="2393910" y="1273390"/>
            <a:ext cx="4356177" cy="461665"/>
          </a:xfrm>
          <a:prstGeom prst="rect">
            <a:avLst/>
          </a:prstGeom>
          <a:noFill/>
        </p:spPr>
        <p:txBody>
          <a:bodyPr wrap="square" rtlCol="0">
            <a:spAutoFit/>
          </a:bodyPr>
          <a:lstStyle/>
          <a:p>
            <a:pPr algn="l"/>
            <a:r>
              <a:rPr lang="en-US" sz="2400" dirty="0">
                <a:latin typeface="Source Sans Pro" panose="020B0503030403020204" pitchFamily="34" charset="0"/>
                <a:ea typeface="Source Sans Pro" panose="020B0503030403020204" pitchFamily="34" charset="0"/>
              </a:rPr>
              <a:t>Goals for efficiency and usability</a:t>
            </a:r>
          </a:p>
        </p:txBody>
      </p:sp>
      <p:grpSp>
        <p:nvGrpSpPr>
          <p:cNvPr id="14" name="Group 13">
            <a:extLst>
              <a:ext uri="{FF2B5EF4-FFF2-40B4-BE49-F238E27FC236}">
                <a16:creationId xmlns:a16="http://schemas.microsoft.com/office/drawing/2014/main" id="{4D43012B-E285-4526-A869-9EED6CE5EDA4}"/>
              </a:ext>
            </a:extLst>
          </p:cNvPr>
          <p:cNvGrpSpPr/>
          <p:nvPr/>
        </p:nvGrpSpPr>
        <p:grpSpPr>
          <a:xfrm>
            <a:off x="647463" y="1931027"/>
            <a:ext cx="7888830" cy="1045030"/>
            <a:chOff x="1765326" y="1419887"/>
            <a:chExt cx="10518439" cy="1393373"/>
          </a:xfrm>
          <a:solidFill>
            <a:schemeClr val="accent5">
              <a:lumMod val="75000"/>
            </a:schemeClr>
          </a:solidFill>
        </p:grpSpPr>
        <p:sp>
          <p:nvSpPr>
            <p:cNvPr id="17" name="Rectangle: Rounded Corners 16">
              <a:extLst>
                <a:ext uri="{FF2B5EF4-FFF2-40B4-BE49-F238E27FC236}">
                  <a16:creationId xmlns:a16="http://schemas.microsoft.com/office/drawing/2014/main" id="{369832DC-6818-405E-9471-6DF3DE07A1CE}"/>
                </a:ext>
              </a:extLst>
            </p:cNvPr>
            <p:cNvSpPr/>
            <p:nvPr/>
          </p:nvSpPr>
          <p:spPr>
            <a:xfrm>
              <a:off x="1765326" y="1419887"/>
              <a:ext cx="10518439" cy="1393373"/>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TextBox 17">
              <a:extLst>
                <a:ext uri="{FF2B5EF4-FFF2-40B4-BE49-F238E27FC236}">
                  <a16:creationId xmlns:a16="http://schemas.microsoft.com/office/drawing/2014/main" id="{D4F6DFA1-2D8C-4053-A1DF-9B7FAB8EBFFB}"/>
                </a:ext>
              </a:extLst>
            </p:cNvPr>
            <p:cNvSpPr txBox="1"/>
            <p:nvPr/>
          </p:nvSpPr>
          <p:spPr>
            <a:xfrm>
              <a:off x="3825091" y="1562575"/>
              <a:ext cx="8254211" cy="1107996"/>
            </a:xfrm>
            <a:prstGeom prst="rect">
              <a:avLst/>
            </a:prstGeom>
            <a:grpFill/>
            <a:ln>
              <a:noFill/>
            </a:ln>
          </p:spPr>
          <p:txBody>
            <a:bodyPr wrap="square" rtlCol="0">
              <a:spAutoFit/>
            </a:bodyPr>
            <a:lstStyle/>
            <a:p>
              <a:pPr algn="ctr" defTabSz="685800"/>
              <a:r>
                <a:rPr lang="en-US" sz="2400" dirty="0">
                  <a:solidFill>
                    <a:prstClr val="white">
                      <a:lumMod val="95000"/>
                    </a:prstClr>
                  </a:solidFill>
                  <a:latin typeface="Calibri" panose="020F0502020204030204"/>
                </a:rPr>
                <a:t>Use phylogenetic signal from the data to inform model selection with site concordance factors</a:t>
              </a:r>
            </a:p>
          </p:txBody>
        </p:sp>
        <p:sp>
          <p:nvSpPr>
            <p:cNvPr id="19" name="TextBox 18">
              <a:extLst>
                <a:ext uri="{FF2B5EF4-FFF2-40B4-BE49-F238E27FC236}">
                  <a16:creationId xmlns:a16="http://schemas.microsoft.com/office/drawing/2014/main" id="{AEBA3B23-1BAB-42D9-A193-5445DB0C352A}"/>
                </a:ext>
              </a:extLst>
            </p:cNvPr>
            <p:cNvSpPr txBox="1"/>
            <p:nvPr/>
          </p:nvSpPr>
          <p:spPr>
            <a:xfrm>
              <a:off x="2128815" y="1767760"/>
              <a:ext cx="1787149" cy="697626"/>
            </a:xfrm>
            <a:prstGeom prst="rect">
              <a:avLst/>
            </a:prstGeom>
            <a:grpFill/>
            <a:ln>
              <a:noFill/>
            </a:ln>
          </p:spPr>
          <p:txBody>
            <a:bodyPr wrap="square" rtlCol="0">
              <a:spAutoFit/>
            </a:bodyPr>
            <a:lstStyle/>
            <a:p>
              <a:pPr defTabSz="685800"/>
              <a:r>
                <a:rPr lang="en-US" sz="2800" dirty="0">
                  <a:solidFill>
                    <a:prstClr val="white">
                      <a:lumMod val="95000"/>
                    </a:prstClr>
                  </a:solidFill>
                  <a:latin typeface="Calibri" panose="020F0502020204030204"/>
                </a:rPr>
                <a:t>Goal 1:</a:t>
              </a:r>
            </a:p>
          </p:txBody>
        </p:sp>
      </p:grpSp>
    </p:spTree>
    <p:extLst>
      <p:ext uri="{BB962C8B-B14F-4D97-AF65-F5344CB8AC3E}">
        <p14:creationId xmlns:p14="http://schemas.microsoft.com/office/powerpoint/2010/main" val="22465922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3243" y="92313"/>
            <a:ext cx="1917513" cy="1181077"/>
          </a:xfrm>
          <a:prstGeom prst="rect">
            <a:avLst/>
          </a:prstGeom>
        </p:spPr>
      </p:pic>
      <p:sp>
        <p:nvSpPr>
          <p:cNvPr id="2" name="TextBox 1">
            <a:extLst>
              <a:ext uri="{FF2B5EF4-FFF2-40B4-BE49-F238E27FC236}">
                <a16:creationId xmlns:a16="http://schemas.microsoft.com/office/drawing/2014/main" id="{04B1048F-200A-426D-B693-43302D36798B}"/>
              </a:ext>
            </a:extLst>
          </p:cNvPr>
          <p:cNvSpPr txBox="1"/>
          <p:nvPr/>
        </p:nvSpPr>
        <p:spPr>
          <a:xfrm>
            <a:off x="2393910" y="1273390"/>
            <a:ext cx="4356177" cy="461665"/>
          </a:xfrm>
          <a:prstGeom prst="rect">
            <a:avLst/>
          </a:prstGeom>
          <a:noFill/>
        </p:spPr>
        <p:txBody>
          <a:bodyPr wrap="square" rtlCol="0">
            <a:spAutoFit/>
          </a:bodyPr>
          <a:lstStyle/>
          <a:p>
            <a:pPr algn="l"/>
            <a:r>
              <a:rPr lang="en-US" sz="2400" dirty="0">
                <a:latin typeface="Source Sans Pro" panose="020B0503030403020204" pitchFamily="34" charset="0"/>
                <a:ea typeface="Source Sans Pro" panose="020B0503030403020204" pitchFamily="34" charset="0"/>
              </a:rPr>
              <a:t>Goals for efficiency and usability</a:t>
            </a:r>
          </a:p>
        </p:txBody>
      </p:sp>
      <p:grpSp>
        <p:nvGrpSpPr>
          <p:cNvPr id="14" name="Group 13">
            <a:extLst>
              <a:ext uri="{FF2B5EF4-FFF2-40B4-BE49-F238E27FC236}">
                <a16:creationId xmlns:a16="http://schemas.microsoft.com/office/drawing/2014/main" id="{4D43012B-E285-4526-A869-9EED6CE5EDA4}"/>
              </a:ext>
            </a:extLst>
          </p:cNvPr>
          <p:cNvGrpSpPr/>
          <p:nvPr/>
        </p:nvGrpSpPr>
        <p:grpSpPr>
          <a:xfrm>
            <a:off x="647463" y="1931027"/>
            <a:ext cx="7888830" cy="1045030"/>
            <a:chOff x="1765326" y="1419887"/>
            <a:chExt cx="10518439" cy="1393373"/>
          </a:xfrm>
          <a:solidFill>
            <a:schemeClr val="accent5">
              <a:lumMod val="75000"/>
            </a:schemeClr>
          </a:solidFill>
        </p:grpSpPr>
        <p:sp>
          <p:nvSpPr>
            <p:cNvPr id="17" name="Rectangle: Rounded Corners 16">
              <a:extLst>
                <a:ext uri="{FF2B5EF4-FFF2-40B4-BE49-F238E27FC236}">
                  <a16:creationId xmlns:a16="http://schemas.microsoft.com/office/drawing/2014/main" id="{369832DC-6818-405E-9471-6DF3DE07A1CE}"/>
                </a:ext>
              </a:extLst>
            </p:cNvPr>
            <p:cNvSpPr/>
            <p:nvPr/>
          </p:nvSpPr>
          <p:spPr>
            <a:xfrm>
              <a:off x="1765326" y="1419887"/>
              <a:ext cx="10518439" cy="1393373"/>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TextBox 17">
              <a:extLst>
                <a:ext uri="{FF2B5EF4-FFF2-40B4-BE49-F238E27FC236}">
                  <a16:creationId xmlns:a16="http://schemas.microsoft.com/office/drawing/2014/main" id="{D4F6DFA1-2D8C-4053-A1DF-9B7FAB8EBFFB}"/>
                </a:ext>
              </a:extLst>
            </p:cNvPr>
            <p:cNvSpPr txBox="1"/>
            <p:nvPr/>
          </p:nvSpPr>
          <p:spPr>
            <a:xfrm>
              <a:off x="3825091" y="1562575"/>
              <a:ext cx="8254211" cy="1107996"/>
            </a:xfrm>
            <a:prstGeom prst="rect">
              <a:avLst/>
            </a:prstGeom>
            <a:grpFill/>
            <a:ln>
              <a:noFill/>
            </a:ln>
          </p:spPr>
          <p:txBody>
            <a:bodyPr wrap="square" rtlCol="0">
              <a:spAutoFit/>
            </a:bodyPr>
            <a:lstStyle/>
            <a:p>
              <a:pPr algn="ctr" defTabSz="685800"/>
              <a:r>
                <a:rPr lang="en-US" sz="2400" dirty="0">
                  <a:solidFill>
                    <a:prstClr val="white">
                      <a:lumMod val="95000"/>
                    </a:prstClr>
                  </a:solidFill>
                  <a:latin typeface="Calibri" panose="020F0502020204030204"/>
                </a:rPr>
                <a:t>Use phylogenetic signal from the data to inform model selection with site concordance factors</a:t>
              </a:r>
            </a:p>
          </p:txBody>
        </p:sp>
        <p:sp>
          <p:nvSpPr>
            <p:cNvPr id="19" name="TextBox 18">
              <a:extLst>
                <a:ext uri="{FF2B5EF4-FFF2-40B4-BE49-F238E27FC236}">
                  <a16:creationId xmlns:a16="http://schemas.microsoft.com/office/drawing/2014/main" id="{AEBA3B23-1BAB-42D9-A193-5445DB0C352A}"/>
                </a:ext>
              </a:extLst>
            </p:cNvPr>
            <p:cNvSpPr txBox="1"/>
            <p:nvPr/>
          </p:nvSpPr>
          <p:spPr>
            <a:xfrm>
              <a:off x="2128815" y="1767760"/>
              <a:ext cx="1787149" cy="697626"/>
            </a:xfrm>
            <a:prstGeom prst="rect">
              <a:avLst/>
            </a:prstGeom>
            <a:grpFill/>
            <a:ln>
              <a:noFill/>
            </a:ln>
          </p:spPr>
          <p:txBody>
            <a:bodyPr wrap="square" rtlCol="0">
              <a:spAutoFit/>
            </a:bodyPr>
            <a:lstStyle/>
            <a:p>
              <a:pPr defTabSz="685800"/>
              <a:r>
                <a:rPr lang="en-US" sz="2800" dirty="0">
                  <a:solidFill>
                    <a:prstClr val="white">
                      <a:lumMod val="95000"/>
                    </a:prstClr>
                  </a:solidFill>
                  <a:latin typeface="Calibri" panose="020F0502020204030204"/>
                </a:rPr>
                <a:t>Goal 1:</a:t>
              </a:r>
            </a:p>
          </p:txBody>
        </p:sp>
      </p:grpSp>
      <p:grpSp>
        <p:nvGrpSpPr>
          <p:cNvPr id="20" name="Group 19">
            <a:extLst>
              <a:ext uri="{FF2B5EF4-FFF2-40B4-BE49-F238E27FC236}">
                <a16:creationId xmlns:a16="http://schemas.microsoft.com/office/drawing/2014/main" id="{11BAC4B4-C98A-44CD-8DCF-4DBC8C8889BB}"/>
              </a:ext>
            </a:extLst>
          </p:cNvPr>
          <p:cNvGrpSpPr/>
          <p:nvPr/>
        </p:nvGrpSpPr>
        <p:grpSpPr>
          <a:xfrm>
            <a:off x="647463" y="3486264"/>
            <a:ext cx="7888830" cy="1045030"/>
            <a:chOff x="1765326" y="1419887"/>
            <a:chExt cx="10518439" cy="1393373"/>
          </a:xfrm>
          <a:solidFill>
            <a:schemeClr val="accent5">
              <a:lumMod val="75000"/>
            </a:schemeClr>
          </a:solidFill>
        </p:grpSpPr>
        <p:sp>
          <p:nvSpPr>
            <p:cNvPr id="22" name="Rectangle: Rounded Corners 21">
              <a:extLst>
                <a:ext uri="{FF2B5EF4-FFF2-40B4-BE49-F238E27FC236}">
                  <a16:creationId xmlns:a16="http://schemas.microsoft.com/office/drawing/2014/main" id="{6A639713-1C82-4F0D-8A85-973FEA1EA77C}"/>
                </a:ext>
              </a:extLst>
            </p:cNvPr>
            <p:cNvSpPr/>
            <p:nvPr/>
          </p:nvSpPr>
          <p:spPr>
            <a:xfrm>
              <a:off x="1765326" y="1419887"/>
              <a:ext cx="10518439" cy="1393373"/>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3" name="TextBox 22">
              <a:extLst>
                <a:ext uri="{FF2B5EF4-FFF2-40B4-BE49-F238E27FC236}">
                  <a16:creationId xmlns:a16="http://schemas.microsoft.com/office/drawing/2014/main" id="{65F1E1B6-E0AC-4DA5-A121-C72178635F2D}"/>
                </a:ext>
              </a:extLst>
            </p:cNvPr>
            <p:cNvSpPr txBox="1"/>
            <p:nvPr/>
          </p:nvSpPr>
          <p:spPr>
            <a:xfrm>
              <a:off x="3825091" y="1562575"/>
              <a:ext cx="8254211" cy="1107996"/>
            </a:xfrm>
            <a:prstGeom prst="rect">
              <a:avLst/>
            </a:prstGeom>
            <a:grpFill/>
            <a:ln>
              <a:noFill/>
            </a:ln>
          </p:spPr>
          <p:txBody>
            <a:bodyPr wrap="square" rtlCol="0">
              <a:spAutoFit/>
            </a:bodyPr>
            <a:lstStyle/>
            <a:p>
              <a:pPr algn="ctr" defTabSz="685800"/>
              <a:r>
                <a:rPr lang="en-US" sz="2400" dirty="0">
                  <a:solidFill>
                    <a:prstClr val="white">
                      <a:lumMod val="95000"/>
                    </a:prstClr>
                  </a:solidFill>
                  <a:latin typeface="Calibri" panose="020F0502020204030204"/>
                </a:rPr>
                <a:t>Facilitate batching of loci for parallel runs on HPCs</a:t>
              </a:r>
            </a:p>
          </p:txBody>
        </p:sp>
        <p:sp>
          <p:nvSpPr>
            <p:cNvPr id="29" name="TextBox 28">
              <a:extLst>
                <a:ext uri="{FF2B5EF4-FFF2-40B4-BE49-F238E27FC236}">
                  <a16:creationId xmlns:a16="http://schemas.microsoft.com/office/drawing/2014/main" id="{4AF6A403-D557-44A1-89FD-5DB1F5B894F6}"/>
                </a:ext>
              </a:extLst>
            </p:cNvPr>
            <p:cNvSpPr txBox="1"/>
            <p:nvPr/>
          </p:nvSpPr>
          <p:spPr>
            <a:xfrm>
              <a:off x="2128815" y="1767760"/>
              <a:ext cx="1787149" cy="697626"/>
            </a:xfrm>
            <a:prstGeom prst="rect">
              <a:avLst/>
            </a:prstGeom>
            <a:grpFill/>
            <a:ln>
              <a:noFill/>
            </a:ln>
          </p:spPr>
          <p:txBody>
            <a:bodyPr wrap="square" rtlCol="0">
              <a:spAutoFit/>
            </a:bodyPr>
            <a:lstStyle/>
            <a:p>
              <a:pPr defTabSz="685800"/>
              <a:r>
                <a:rPr lang="en-US" sz="2800" dirty="0">
                  <a:solidFill>
                    <a:prstClr val="white">
                      <a:lumMod val="95000"/>
                    </a:prstClr>
                  </a:solidFill>
                  <a:latin typeface="Calibri" panose="020F0502020204030204"/>
                </a:rPr>
                <a:t>Goal 2:</a:t>
              </a:r>
            </a:p>
          </p:txBody>
        </p:sp>
      </p:grpSp>
    </p:spTree>
    <p:extLst>
      <p:ext uri="{BB962C8B-B14F-4D97-AF65-F5344CB8AC3E}">
        <p14:creationId xmlns:p14="http://schemas.microsoft.com/office/powerpoint/2010/main" val="7218795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3243" y="92313"/>
            <a:ext cx="1917513" cy="1181077"/>
          </a:xfrm>
          <a:prstGeom prst="rect">
            <a:avLst/>
          </a:prstGeom>
        </p:spPr>
      </p:pic>
      <p:sp>
        <p:nvSpPr>
          <p:cNvPr id="2" name="TextBox 1">
            <a:extLst>
              <a:ext uri="{FF2B5EF4-FFF2-40B4-BE49-F238E27FC236}">
                <a16:creationId xmlns:a16="http://schemas.microsoft.com/office/drawing/2014/main" id="{04B1048F-200A-426D-B693-43302D36798B}"/>
              </a:ext>
            </a:extLst>
          </p:cNvPr>
          <p:cNvSpPr txBox="1"/>
          <p:nvPr/>
        </p:nvSpPr>
        <p:spPr>
          <a:xfrm>
            <a:off x="2393910" y="1273390"/>
            <a:ext cx="4356177" cy="461665"/>
          </a:xfrm>
          <a:prstGeom prst="rect">
            <a:avLst/>
          </a:prstGeom>
          <a:noFill/>
        </p:spPr>
        <p:txBody>
          <a:bodyPr wrap="square" rtlCol="0">
            <a:spAutoFit/>
          </a:bodyPr>
          <a:lstStyle/>
          <a:p>
            <a:pPr algn="l"/>
            <a:r>
              <a:rPr lang="en-US" sz="2400" dirty="0">
                <a:latin typeface="Source Sans Pro" panose="020B0503030403020204" pitchFamily="34" charset="0"/>
                <a:ea typeface="Source Sans Pro" panose="020B0503030403020204" pitchFamily="34" charset="0"/>
              </a:rPr>
              <a:t>Goals for efficiency and usability</a:t>
            </a:r>
          </a:p>
        </p:txBody>
      </p:sp>
      <p:grpSp>
        <p:nvGrpSpPr>
          <p:cNvPr id="14" name="Group 13">
            <a:extLst>
              <a:ext uri="{FF2B5EF4-FFF2-40B4-BE49-F238E27FC236}">
                <a16:creationId xmlns:a16="http://schemas.microsoft.com/office/drawing/2014/main" id="{4D43012B-E285-4526-A869-9EED6CE5EDA4}"/>
              </a:ext>
            </a:extLst>
          </p:cNvPr>
          <p:cNvGrpSpPr/>
          <p:nvPr/>
        </p:nvGrpSpPr>
        <p:grpSpPr>
          <a:xfrm>
            <a:off x="647463" y="1931027"/>
            <a:ext cx="7888830" cy="1045030"/>
            <a:chOff x="1765326" y="1419887"/>
            <a:chExt cx="10518439" cy="1393373"/>
          </a:xfrm>
          <a:solidFill>
            <a:schemeClr val="accent5">
              <a:lumMod val="75000"/>
            </a:schemeClr>
          </a:solidFill>
        </p:grpSpPr>
        <p:sp>
          <p:nvSpPr>
            <p:cNvPr id="17" name="Rectangle: Rounded Corners 16">
              <a:extLst>
                <a:ext uri="{FF2B5EF4-FFF2-40B4-BE49-F238E27FC236}">
                  <a16:creationId xmlns:a16="http://schemas.microsoft.com/office/drawing/2014/main" id="{369832DC-6818-405E-9471-6DF3DE07A1CE}"/>
                </a:ext>
              </a:extLst>
            </p:cNvPr>
            <p:cNvSpPr/>
            <p:nvPr/>
          </p:nvSpPr>
          <p:spPr>
            <a:xfrm>
              <a:off x="1765326" y="1419887"/>
              <a:ext cx="10518439" cy="1393373"/>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TextBox 17">
              <a:extLst>
                <a:ext uri="{FF2B5EF4-FFF2-40B4-BE49-F238E27FC236}">
                  <a16:creationId xmlns:a16="http://schemas.microsoft.com/office/drawing/2014/main" id="{D4F6DFA1-2D8C-4053-A1DF-9B7FAB8EBFFB}"/>
                </a:ext>
              </a:extLst>
            </p:cNvPr>
            <p:cNvSpPr txBox="1"/>
            <p:nvPr/>
          </p:nvSpPr>
          <p:spPr>
            <a:xfrm>
              <a:off x="3825091" y="1562575"/>
              <a:ext cx="8254211" cy="1107996"/>
            </a:xfrm>
            <a:prstGeom prst="rect">
              <a:avLst/>
            </a:prstGeom>
            <a:grpFill/>
            <a:ln>
              <a:noFill/>
            </a:ln>
          </p:spPr>
          <p:txBody>
            <a:bodyPr wrap="square" rtlCol="0">
              <a:spAutoFit/>
            </a:bodyPr>
            <a:lstStyle/>
            <a:p>
              <a:pPr algn="ctr" defTabSz="685800"/>
              <a:r>
                <a:rPr lang="en-US" sz="2400" dirty="0">
                  <a:solidFill>
                    <a:prstClr val="white">
                      <a:lumMod val="95000"/>
                    </a:prstClr>
                  </a:solidFill>
                  <a:latin typeface="Calibri" panose="020F0502020204030204"/>
                </a:rPr>
                <a:t>Use phylogenetic signal from the data to inform model selection with site concordance factors</a:t>
              </a:r>
            </a:p>
          </p:txBody>
        </p:sp>
        <p:sp>
          <p:nvSpPr>
            <p:cNvPr id="19" name="TextBox 18">
              <a:extLst>
                <a:ext uri="{FF2B5EF4-FFF2-40B4-BE49-F238E27FC236}">
                  <a16:creationId xmlns:a16="http://schemas.microsoft.com/office/drawing/2014/main" id="{AEBA3B23-1BAB-42D9-A193-5445DB0C352A}"/>
                </a:ext>
              </a:extLst>
            </p:cNvPr>
            <p:cNvSpPr txBox="1"/>
            <p:nvPr/>
          </p:nvSpPr>
          <p:spPr>
            <a:xfrm>
              <a:off x="2128815" y="1767760"/>
              <a:ext cx="1787149" cy="697626"/>
            </a:xfrm>
            <a:prstGeom prst="rect">
              <a:avLst/>
            </a:prstGeom>
            <a:grpFill/>
            <a:ln>
              <a:noFill/>
            </a:ln>
          </p:spPr>
          <p:txBody>
            <a:bodyPr wrap="square" rtlCol="0">
              <a:spAutoFit/>
            </a:bodyPr>
            <a:lstStyle/>
            <a:p>
              <a:pPr defTabSz="685800"/>
              <a:r>
                <a:rPr lang="en-US" sz="2800" dirty="0">
                  <a:solidFill>
                    <a:prstClr val="white">
                      <a:lumMod val="95000"/>
                    </a:prstClr>
                  </a:solidFill>
                  <a:latin typeface="Calibri" panose="020F0502020204030204"/>
                </a:rPr>
                <a:t>Goal 1:</a:t>
              </a:r>
            </a:p>
          </p:txBody>
        </p:sp>
      </p:grpSp>
      <p:grpSp>
        <p:nvGrpSpPr>
          <p:cNvPr id="20" name="Group 19">
            <a:extLst>
              <a:ext uri="{FF2B5EF4-FFF2-40B4-BE49-F238E27FC236}">
                <a16:creationId xmlns:a16="http://schemas.microsoft.com/office/drawing/2014/main" id="{11BAC4B4-C98A-44CD-8DCF-4DBC8C8889BB}"/>
              </a:ext>
            </a:extLst>
          </p:cNvPr>
          <p:cNvGrpSpPr/>
          <p:nvPr/>
        </p:nvGrpSpPr>
        <p:grpSpPr>
          <a:xfrm>
            <a:off x="647463" y="3486264"/>
            <a:ext cx="7888830" cy="1045030"/>
            <a:chOff x="1765326" y="1419887"/>
            <a:chExt cx="10518439" cy="1393373"/>
          </a:xfrm>
          <a:solidFill>
            <a:schemeClr val="accent5">
              <a:lumMod val="75000"/>
            </a:schemeClr>
          </a:solidFill>
        </p:grpSpPr>
        <p:sp>
          <p:nvSpPr>
            <p:cNvPr id="22" name="Rectangle: Rounded Corners 21">
              <a:extLst>
                <a:ext uri="{FF2B5EF4-FFF2-40B4-BE49-F238E27FC236}">
                  <a16:creationId xmlns:a16="http://schemas.microsoft.com/office/drawing/2014/main" id="{6A639713-1C82-4F0D-8A85-973FEA1EA77C}"/>
                </a:ext>
              </a:extLst>
            </p:cNvPr>
            <p:cNvSpPr/>
            <p:nvPr/>
          </p:nvSpPr>
          <p:spPr>
            <a:xfrm>
              <a:off x="1765326" y="1419887"/>
              <a:ext cx="10518439" cy="1393373"/>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3" name="TextBox 22">
              <a:extLst>
                <a:ext uri="{FF2B5EF4-FFF2-40B4-BE49-F238E27FC236}">
                  <a16:creationId xmlns:a16="http://schemas.microsoft.com/office/drawing/2014/main" id="{65F1E1B6-E0AC-4DA5-A121-C72178635F2D}"/>
                </a:ext>
              </a:extLst>
            </p:cNvPr>
            <p:cNvSpPr txBox="1"/>
            <p:nvPr/>
          </p:nvSpPr>
          <p:spPr>
            <a:xfrm>
              <a:off x="3825091" y="1562575"/>
              <a:ext cx="8254211" cy="1107996"/>
            </a:xfrm>
            <a:prstGeom prst="rect">
              <a:avLst/>
            </a:prstGeom>
            <a:noFill/>
            <a:ln>
              <a:noFill/>
            </a:ln>
          </p:spPr>
          <p:txBody>
            <a:bodyPr wrap="square" rtlCol="0">
              <a:spAutoFit/>
            </a:bodyPr>
            <a:lstStyle/>
            <a:p>
              <a:pPr algn="ctr" defTabSz="685800"/>
              <a:r>
                <a:rPr lang="en-US" sz="2400" dirty="0">
                  <a:solidFill>
                    <a:prstClr val="white">
                      <a:lumMod val="95000"/>
                    </a:prstClr>
                  </a:solidFill>
                  <a:latin typeface="Calibri" panose="020F0502020204030204"/>
                </a:rPr>
                <a:t>Facilitate batching of loci for parallel runs on HPCs</a:t>
              </a:r>
            </a:p>
          </p:txBody>
        </p:sp>
        <p:sp>
          <p:nvSpPr>
            <p:cNvPr id="29" name="TextBox 28">
              <a:extLst>
                <a:ext uri="{FF2B5EF4-FFF2-40B4-BE49-F238E27FC236}">
                  <a16:creationId xmlns:a16="http://schemas.microsoft.com/office/drawing/2014/main" id="{4AF6A403-D557-44A1-89FD-5DB1F5B894F6}"/>
                </a:ext>
              </a:extLst>
            </p:cNvPr>
            <p:cNvSpPr txBox="1"/>
            <p:nvPr/>
          </p:nvSpPr>
          <p:spPr>
            <a:xfrm>
              <a:off x="2128815" y="1767760"/>
              <a:ext cx="1787149" cy="697626"/>
            </a:xfrm>
            <a:prstGeom prst="rect">
              <a:avLst/>
            </a:prstGeom>
            <a:noFill/>
            <a:ln>
              <a:noFill/>
            </a:ln>
          </p:spPr>
          <p:txBody>
            <a:bodyPr wrap="square" rtlCol="0">
              <a:spAutoFit/>
            </a:bodyPr>
            <a:lstStyle/>
            <a:p>
              <a:pPr defTabSz="685800"/>
              <a:r>
                <a:rPr lang="en-US" sz="2800" dirty="0">
                  <a:solidFill>
                    <a:prstClr val="white">
                      <a:lumMod val="95000"/>
                    </a:prstClr>
                  </a:solidFill>
                  <a:latin typeface="Calibri" panose="020F0502020204030204"/>
                </a:rPr>
                <a:t>Goal 2:</a:t>
              </a:r>
            </a:p>
          </p:txBody>
        </p:sp>
      </p:grpSp>
    </p:spTree>
    <p:extLst>
      <p:ext uri="{BB962C8B-B14F-4D97-AF65-F5344CB8AC3E}">
        <p14:creationId xmlns:p14="http://schemas.microsoft.com/office/powerpoint/2010/main" val="3218562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68E11F-0A09-CABB-DD80-2F62739B818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19075" y="1537487"/>
            <a:ext cx="5483533" cy="2883581"/>
          </a:xfrm>
          <a:prstGeom prst="rect">
            <a:avLst/>
          </a:prstGeom>
        </p:spPr>
      </p:pic>
      <p:sp>
        <p:nvSpPr>
          <p:cNvPr id="6" name="Title 1">
            <a:extLst>
              <a:ext uri="{FF2B5EF4-FFF2-40B4-BE49-F238E27FC236}">
                <a16:creationId xmlns:a16="http://schemas.microsoft.com/office/drawing/2014/main" id="{3D83C0E0-D886-BF07-01C9-AECB4F96FC58}"/>
              </a:ext>
            </a:extLst>
          </p:cNvPr>
          <p:cNvSpPr>
            <a:spLocks noGrp="1"/>
          </p:cNvSpPr>
          <p:nvPr>
            <p:ph type="title"/>
          </p:nvPr>
        </p:nvSpPr>
        <p:spPr>
          <a:xfrm>
            <a:off x="219075" y="155909"/>
            <a:ext cx="8743950" cy="857250"/>
          </a:xfrm>
        </p:spPr>
        <p:txBody>
          <a:bodyPr>
            <a:normAutofit fontScale="90000"/>
          </a:bodyPr>
          <a:lstStyle/>
          <a:p>
            <a:r>
              <a:rPr lang="en-US" dirty="0"/>
              <a:t>Read mapping is a fast alternative to genome assembly</a:t>
            </a:r>
          </a:p>
        </p:txBody>
      </p:sp>
      <p:sp>
        <p:nvSpPr>
          <p:cNvPr id="5" name="Rectangle: Rounded Corners 4">
            <a:extLst>
              <a:ext uri="{FF2B5EF4-FFF2-40B4-BE49-F238E27FC236}">
                <a16:creationId xmlns:a16="http://schemas.microsoft.com/office/drawing/2014/main" id="{C681953F-07C0-9ABB-F6AE-A3714E43524C}"/>
              </a:ext>
            </a:extLst>
          </p:cNvPr>
          <p:cNvSpPr/>
          <p:nvPr/>
        </p:nvSpPr>
        <p:spPr>
          <a:xfrm>
            <a:off x="5707119" y="2406238"/>
            <a:ext cx="2828393" cy="1015663"/>
          </a:xfrm>
          <a:prstGeom prst="roundRect">
            <a:avLst/>
          </a:prstGeom>
          <a:solidFill>
            <a:schemeClr val="tx2"/>
          </a:solidFill>
          <a:ln>
            <a:solidFill>
              <a:schemeClr val="tx2">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68C9313-A74D-B014-D465-BD9017B41D37}"/>
              </a:ext>
            </a:extLst>
          </p:cNvPr>
          <p:cNvSpPr txBox="1"/>
          <p:nvPr/>
        </p:nvSpPr>
        <p:spPr>
          <a:xfrm>
            <a:off x="5707119" y="2406238"/>
            <a:ext cx="2828393" cy="1015663"/>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Used for comparing short variation between genomes</a:t>
            </a:r>
          </a:p>
        </p:txBody>
      </p:sp>
      <p:sp>
        <p:nvSpPr>
          <p:cNvPr id="10" name="Rectangle: Rounded Corners 9">
            <a:extLst>
              <a:ext uri="{FF2B5EF4-FFF2-40B4-BE49-F238E27FC236}">
                <a16:creationId xmlns:a16="http://schemas.microsoft.com/office/drawing/2014/main" id="{A211AC40-ED79-5E12-C9E4-A3E3AC03478B}"/>
              </a:ext>
            </a:extLst>
          </p:cNvPr>
          <p:cNvSpPr/>
          <p:nvPr/>
        </p:nvSpPr>
        <p:spPr>
          <a:xfrm>
            <a:off x="5702608" y="866247"/>
            <a:ext cx="2828393" cy="1015663"/>
          </a:xfrm>
          <a:prstGeom prst="roundRect">
            <a:avLst/>
          </a:prstGeom>
          <a:solidFill>
            <a:schemeClr val="tx2"/>
          </a:solidFill>
          <a:ln>
            <a:solidFill>
              <a:schemeClr val="tx2">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E2D1139-0DD8-EBF0-1A65-DEB11496A71E}"/>
              </a:ext>
            </a:extLst>
          </p:cNvPr>
          <p:cNvSpPr txBox="1"/>
          <p:nvPr/>
        </p:nvSpPr>
        <p:spPr>
          <a:xfrm>
            <a:off x="5702608" y="866247"/>
            <a:ext cx="2828393" cy="1015663"/>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Commonly done for both population and comparative genomics</a:t>
            </a:r>
          </a:p>
        </p:txBody>
      </p:sp>
    </p:spTree>
    <p:extLst>
      <p:ext uri="{BB962C8B-B14F-4D97-AF65-F5344CB8AC3E}">
        <p14:creationId xmlns:p14="http://schemas.microsoft.com/office/powerpoint/2010/main" val="29955070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fontScale="90000"/>
          </a:bodyPr>
          <a:lstStyle/>
          <a:p>
            <a:r>
              <a:rPr lang="en-US" dirty="0"/>
              <a:t>Site concordance factors measure phylogenetic discordance</a:t>
            </a:r>
          </a:p>
        </p:txBody>
      </p:sp>
      <p:grpSp>
        <p:nvGrpSpPr>
          <p:cNvPr id="7" name="Group 6">
            <a:extLst>
              <a:ext uri="{FF2B5EF4-FFF2-40B4-BE49-F238E27FC236}">
                <a16:creationId xmlns:a16="http://schemas.microsoft.com/office/drawing/2014/main" id="{9C3B2FE4-7394-4387-A522-1534864C5048}"/>
              </a:ext>
            </a:extLst>
          </p:cNvPr>
          <p:cNvGrpSpPr/>
          <p:nvPr/>
        </p:nvGrpSpPr>
        <p:grpSpPr>
          <a:xfrm>
            <a:off x="543284" y="1135117"/>
            <a:ext cx="2162125" cy="2085161"/>
            <a:chOff x="1777702" y="1218251"/>
            <a:chExt cx="2162125" cy="2085161"/>
          </a:xfrm>
        </p:grpSpPr>
        <p:pic>
          <p:nvPicPr>
            <p:cNvPr id="16" name="Picture 15">
              <a:extLst>
                <a:ext uri="{FF2B5EF4-FFF2-40B4-BE49-F238E27FC236}">
                  <a16:creationId xmlns:a16="http://schemas.microsoft.com/office/drawing/2014/main" id="{75821AB2-03C3-42F2-8759-675682BC17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6058" y="1692642"/>
              <a:ext cx="1563392" cy="1286701"/>
            </a:xfrm>
            <a:prstGeom prst="rect">
              <a:avLst/>
            </a:prstGeom>
          </p:spPr>
        </p:pic>
        <p:sp>
          <p:nvSpPr>
            <p:cNvPr id="25" name="TextBox 24">
              <a:extLst>
                <a:ext uri="{FF2B5EF4-FFF2-40B4-BE49-F238E27FC236}">
                  <a16:creationId xmlns:a16="http://schemas.microsoft.com/office/drawing/2014/main" id="{D60AAFD6-CBAF-43BE-A1C2-35574753BF17}"/>
                </a:ext>
              </a:extLst>
            </p:cNvPr>
            <p:cNvSpPr txBox="1"/>
            <p:nvPr/>
          </p:nvSpPr>
          <p:spPr>
            <a:xfrm>
              <a:off x="2025625" y="1218251"/>
              <a:ext cx="168899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Concordant</a:t>
              </a:r>
            </a:p>
          </p:txBody>
        </p:sp>
        <p:sp>
          <p:nvSpPr>
            <p:cNvPr id="5" name="Rectangle: Rounded Corners 4">
              <a:extLst>
                <a:ext uri="{FF2B5EF4-FFF2-40B4-BE49-F238E27FC236}">
                  <a16:creationId xmlns:a16="http://schemas.microsoft.com/office/drawing/2014/main" id="{BAE1B511-F151-4F8E-8BC7-4814BE44322D}"/>
                </a:ext>
              </a:extLst>
            </p:cNvPr>
            <p:cNvSpPr/>
            <p:nvPr/>
          </p:nvSpPr>
          <p:spPr>
            <a:xfrm>
              <a:off x="1777702" y="1584577"/>
              <a:ext cx="2162125" cy="1718835"/>
            </a:xfrm>
            <a:prstGeom prst="roundRect">
              <a:avLst/>
            </a:prstGeom>
            <a:noFill/>
            <a:ln w="5080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B31E420A-A1CB-4C1E-AAB4-00122F1B77C1}"/>
              </a:ext>
            </a:extLst>
          </p:cNvPr>
          <p:cNvGrpSpPr/>
          <p:nvPr/>
        </p:nvGrpSpPr>
        <p:grpSpPr>
          <a:xfrm>
            <a:off x="3520147" y="1142860"/>
            <a:ext cx="2162125" cy="2077418"/>
            <a:chOff x="4214034" y="1225994"/>
            <a:chExt cx="2162125" cy="2077418"/>
          </a:xfrm>
        </p:grpSpPr>
        <p:grpSp>
          <p:nvGrpSpPr>
            <p:cNvPr id="8" name="Group 7">
              <a:extLst>
                <a:ext uri="{FF2B5EF4-FFF2-40B4-BE49-F238E27FC236}">
                  <a16:creationId xmlns:a16="http://schemas.microsoft.com/office/drawing/2014/main" id="{D60EEC18-4AD4-4D8A-8AAD-A84B0221B096}"/>
                </a:ext>
              </a:extLst>
            </p:cNvPr>
            <p:cNvGrpSpPr/>
            <p:nvPr/>
          </p:nvGrpSpPr>
          <p:grpSpPr>
            <a:xfrm>
              <a:off x="4214034" y="1584577"/>
              <a:ext cx="2162125" cy="1718835"/>
              <a:chOff x="4189957" y="1584577"/>
              <a:chExt cx="2162125" cy="1718835"/>
            </a:xfrm>
          </p:grpSpPr>
          <p:pic>
            <p:nvPicPr>
              <p:cNvPr id="18" name="Picture 17">
                <a:extLst>
                  <a:ext uri="{FF2B5EF4-FFF2-40B4-BE49-F238E27FC236}">
                    <a16:creationId xmlns:a16="http://schemas.microsoft.com/office/drawing/2014/main" id="{BEF79488-C216-4C26-8A49-E8C0C20AE8C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493084" y="1697257"/>
                <a:ext cx="1563392" cy="1286701"/>
              </a:xfrm>
              <a:prstGeom prst="rect">
                <a:avLst/>
              </a:prstGeom>
            </p:spPr>
          </p:pic>
          <p:sp>
            <p:nvSpPr>
              <p:cNvPr id="26" name="Rectangle: Rounded Corners 25">
                <a:extLst>
                  <a:ext uri="{FF2B5EF4-FFF2-40B4-BE49-F238E27FC236}">
                    <a16:creationId xmlns:a16="http://schemas.microsoft.com/office/drawing/2014/main" id="{16A084A8-6BA2-4906-BC30-1EC593D4BAE5}"/>
                  </a:ext>
                </a:extLst>
              </p:cNvPr>
              <p:cNvSpPr/>
              <p:nvPr/>
            </p:nvSpPr>
            <p:spPr>
              <a:xfrm>
                <a:off x="4189957" y="1584577"/>
                <a:ext cx="2162125" cy="1718835"/>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422241C5-D46E-414C-99B6-18D3AE1064E9}"/>
                </a:ext>
              </a:extLst>
            </p:cNvPr>
            <p:cNvSpPr txBox="1"/>
            <p:nvPr/>
          </p:nvSpPr>
          <p:spPr>
            <a:xfrm>
              <a:off x="4344422"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1</a:t>
              </a:r>
            </a:p>
          </p:txBody>
        </p:sp>
      </p:grpSp>
      <p:grpSp>
        <p:nvGrpSpPr>
          <p:cNvPr id="9" name="Group 8">
            <a:extLst>
              <a:ext uri="{FF2B5EF4-FFF2-40B4-BE49-F238E27FC236}">
                <a16:creationId xmlns:a16="http://schemas.microsoft.com/office/drawing/2014/main" id="{F69DCC43-5334-42C5-A19B-EE76C63E4AF3}"/>
              </a:ext>
            </a:extLst>
          </p:cNvPr>
          <p:cNvGrpSpPr/>
          <p:nvPr/>
        </p:nvGrpSpPr>
        <p:grpSpPr>
          <a:xfrm>
            <a:off x="6497010" y="1135117"/>
            <a:ext cx="2162125" cy="2085161"/>
            <a:chOff x="6650365" y="1225994"/>
            <a:chExt cx="2162125" cy="2085161"/>
          </a:xfrm>
        </p:grpSpPr>
        <p:pic>
          <p:nvPicPr>
            <p:cNvPr id="22" name="Picture 21">
              <a:extLst>
                <a:ext uri="{FF2B5EF4-FFF2-40B4-BE49-F238E27FC236}">
                  <a16:creationId xmlns:a16="http://schemas.microsoft.com/office/drawing/2014/main" id="{4FF02D21-49D6-4054-88FA-90538601AD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953492" y="1697257"/>
              <a:ext cx="1563392" cy="1286700"/>
            </a:xfrm>
            <a:prstGeom prst="rect">
              <a:avLst/>
            </a:prstGeom>
          </p:spPr>
        </p:pic>
        <p:sp>
          <p:nvSpPr>
            <p:cNvPr id="27" name="Rectangle: Rounded Corners 26">
              <a:extLst>
                <a:ext uri="{FF2B5EF4-FFF2-40B4-BE49-F238E27FC236}">
                  <a16:creationId xmlns:a16="http://schemas.microsoft.com/office/drawing/2014/main" id="{C63477AC-5A26-401B-9C6C-4865727CDF1F}"/>
                </a:ext>
              </a:extLst>
            </p:cNvPr>
            <p:cNvSpPr/>
            <p:nvPr/>
          </p:nvSpPr>
          <p:spPr>
            <a:xfrm>
              <a:off x="6650365" y="1584577"/>
              <a:ext cx="2162125" cy="1726578"/>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F8B8AA0-061A-4B0A-B172-AF4C9B9CA118}"/>
                </a:ext>
              </a:extLst>
            </p:cNvPr>
            <p:cNvSpPr txBox="1"/>
            <p:nvPr/>
          </p:nvSpPr>
          <p:spPr>
            <a:xfrm>
              <a:off x="6801658"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2</a:t>
              </a:r>
            </a:p>
          </p:txBody>
        </p:sp>
      </p:grpSp>
    </p:spTree>
    <p:extLst>
      <p:ext uri="{BB962C8B-B14F-4D97-AF65-F5344CB8AC3E}">
        <p14:creationId xmlns:p14="http://schemas.microsoft.com/office/powerpoint/2010/main" val="15140831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fontScale="90000"/>
          </a:bodyPr>
          <a:lstStyle/>
          <a:p>
            <a:r>
              <a:rPr lang="en-US" dirty="0"/>
              <a:t>Site concordance factors measure phylogenetic discordance</a:t>
            </a:r>
          </a:p>
        </p:txBody>
      </p:sp>
      <p:grpSp>
        <p:nvGrpSpPr>
          <p:cNvPr id="7" name="Group 6">
            <a:extLst>
              <a:ext uri="{FF2B5EF4-FFF2-40B4-BE49-F238E27FC236}">
                <a16:creationId xmlns:a16="http://schemas.microsoft.com/office/drawing/2014/main" id="{9C3B2FE4-7394-4387-A522-1534864C5048}"/>
              </a:ext>
            </a:extLst>
          </p:cNvPr>
          <p:cNvGrpSpPr/>
          <p:nvPr/>
        </p:nvGrpSpPr>
        <p:grpSpPr>
          <a:xfrm>
            <a:off x="543284" y="1135117"/>
            <a:ext cx="2162125" cy="2085161"/>
            <a:chOff x="1777702" y="1218251"/>
            <a:chExt cx="2162125" cy="2085161"/>
          </a:xfrm>
        </p:grpSpPr>
        <p:pic>
          <p:nvPicPr>
            <p:cNvPr id="16" name="Picture 15">
              <a:extLst>
                <a:ext uri="{FF2B5EF4-FFF2-40B4-BE49-F238E27FC236}">
                  <a16:creationId xmlns:a16="http://schemas.microsoft.com/office/drawing/2014/main" id="{75821AB2-03C3-42F2-8759-675682BC17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6058" y="1692642"/>
              <a:ext cx="1563392" cy="1286701"/>
            </a:xfrm>
            <a:prstGeom prst="rect">
              <a:avLst/>
            </a:prstGeom>
          </p:spPr>
        </p:pic>
        <p:sp>
          <p:nvSpPr>
            <p:cNvPr id="25" name="TextBox 24">
              <a:extLst>
                <a:ext uri="{FF2B5EF4-FFF2-40B4-BE49-F238E27FC236}">
                  <a16:creationId xmlns:a16="http://schemas.microsoft.com/office/drawing/2014/main" id="{D60AAFD6-CBAF-43BE-A1C2-35574753BF17}"/>
                </a:ext>
              </a:extLst>
            </p:cNvPr>
            <p:cNvSpPr txBox="1"/>
            <p:nvPr/>
          </p:nvSpPr>
          <p:spPr>
            <a:xfrm>
              <a:off x="2025625" y="1218251"/>
              <a:ext cx="168899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Concordant</a:t>
              </a:r>
            </a:p>
          </p:txBody>
        </p:sp>
        <p:sp>
          <p:nvSpPr>
            <p:cNvPr id="5" name="Rectangle: Rounded Corners 4">
              <a:extLst>
                <a:ext uri="{FF2B5EF4-FFF2-40B4-BE49-F238E27FC236}">
                  <a16:creationId xmlns:a16="http://schemas.microsoft.com/office/drawing/2014/main" id="{BAE1B511-F151-4F8E-8BC7-4814BE44322D}"/>
                </a:ext>
              </a:extLst>
            </p:cNvPr>
            <p:cNvSpPr/>
            <p:nvPr/>
          </p:nvSpPr>
          <p:spPr>
            <a:xfrm>
              <a:off x="1777702" y="1584577"/>
              <a:ext cx="2162125" cy="1718835"/>
            </a:xfrm>
            <a:prstGeom prst="roundRect">
              <a:avLst/>
            </a:prstGeom>
            <a:noFill/>
            <a:ln w="5080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B31E420A-A1CB-4C1E-AAB4-00122F1B77C1}"/>
              </a:ext>
            </a:extLst>
          </p:cNvPr>
          <p:cNvGrpSpPr/>
          <p:nvPr/>
        </p:nvGrpSpPr>
        <p:grpSpPr>
          <a:xfrm>
            <a:off x="3520147" y="1142860"/>
            <a:ext cx="2162125" cy="2077418"/>
            <a:chOff x="4214034" y="1225994"/>
            <a:chExt cx="2162125" cy="2077418"/>
          </a:xfrm>
        </p:grpSpPr>
        <p:grpSp>
          <p:nvGrpSpPr>
            <p:cNvPr id="8" name="Group 7">
              <a:extLst>
                <a:ext uri="{FF2B5EF4-FFF2-40B4-BE49-F238E27FC236}">
                  <a16:creationId xmlns:a16="http://schemas.microsoft.com/office/drawing/2014/main" id="{D60EEC18-4AD4-4D8A-8AAD-A84B0221B096}"/>
                </a:ext>
              </a:extLst>
            </p:cNvPr>
            <p:cNvGrpSpPr/>
            <p:nvPr/>
          </p:nvGrpSpPr>
          <p:grpSpPr>
            <a:xfrm>
              <a:off x="4214034" y="1584577"/>
              <a:ext cx="2162125" cy="1718835"/>
              <a:chOff x="4189957" y="1584577"/>
              <a:chExt cx="2162125" cy="1718835"/>
            </a:xfrm>
          </p:grpSpPr>
          <p:pic>
            <p:nvPicPr>
              <p:cNvPr id="18" name="Picture 17">
                <a:extLst>
                  <a:ext uri="{FF2B5EF4-FFF2-40B4-BE49-F238E27FC236}">
                    <a16:creationId xmlns:a16="http://schemas.microsoft.com/office/drawing/2014/main" id="{BEF79488-C216-4C26-8A49-E8C0C20AE8C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493084" y="1697257"/>
                <a:ext cx="1563392" cy="1286701"/>
              </a:xfrm>
              <a:prstGeom prst="rect">
                <a:avLst/>
              </a:prstGeom>
            </p:spPr>
          </p:pic>
          <p:sp>
            <p:nvSpPr>
              <p:cNvPr id="26" name="Rectangle: Rounded Corners 25">
                <a:extLst>
                  <a:ext uri="{FF2B5EF4-FFF2-40B4-BE49-F238E27FC236}">
                    <a16:creationId xmlns:a16="http://schemas.microsoft.com/office/drawing/2014/main" id="{16A084A8-6BA2-4906-BC30-1EC593D4BAE5}"/>
                  </a:ext>
                </a:extLst>
              </p:cNvPr>
              <p:cNvSpPr/>
              <p:nvPr/>
            </p:nvSpPr>
            <p:spPr>
              <a:xfrm>
                <a:off x="4189957" y="1584577"/>
                <a:ext cx="2162125" cy="1718835"/>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422241C5-D46E-414C-99B6-18D3AE1064E9}"/>
                </a:ext>
              </a:extLst>
            </p:cNvPr>
            <p:cNvSpPr txBox="1"/>
            <p:nvPr/>
          </p:nvSpPr>
          <p:spPr>
            <a:xfrm>
              <a:off x="4344422"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1</a:t>
              </a:r>
            </a:p>
          </p:txBody>
        </p:sp>
      </p:grpSp>
      <p:grpSp>
        <p:nvGrpSpPr>
          <p:cNvPr id="9" name="Group 8">
            <a:extLst>
              <a:ext uri="{FF2B5EF4-FFF2-40B4-BE49-F238E27FC236}">
                <a16:creationId xmlns:a16="http://schemas.microsoft.com/office/drawing/2014/main" id="{F69DCC43-5334-42C5-A19B-EE76C63E4AF3}"/>
              </a:ext>
            </a:extLst>
          </p:cNvPr>
          <p:cNvGrpSpPr/>
          <p:nvPr/>
        </p:nvGrpSpPr>
        <p:grpSpPr>
          <a:xfrm>
            <a:off x="6497010" y="1135117"/>
            <a:ext cx="2162125" cy="2085161"/>
            <a:chOff x="6650365" y="1225994"/>
            <a:chExt cx="2162125" cy="2085161"/>
          </a:xfrm>
        </p:grpSpPr>
        <p:pic>
          <p:nvPicPr>
            <p:cNvPr id="22" name="Picture 21">
              <a:extLst>
                <a:ext uri="{FF2B5EF4-FFF2-40B4-BE49-F238E27FC236}">
                  <a16:creationId xmlns:a16="http://schemas.microsoft.com/office/drawing/2014/main" id="{4FF02D21-49D6-4054-88FA-90538601AD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953492" y="1697257"/>
              <a:ext cx="1563392" cy="1286700"/>
            </a:xfrm>
            <a:prstGeom prst="rect">
              <a:avLst/>
            </a:prstGeom>
          </p:spPr>
        </p:pic>
        <p:sp>
          <p:nvSpPr>
            <p:cNvPr id="27" name="Rectangle: Rounded Corners 26">
              <a:extLst>
                <a:ext uri="{FF2B5EF4-FFF2-40B4-BE49-F238E27FC236}">
                  <a16:creationId xmlns:a16="http://schemas.microsoft.com/office/drawing/2014/main" id="{C63477AC-5A26-401B-9C6C-4865727CDF1F}"/>
                </a:ext>
              </a:extLst>
            </p:cNvPr>
            <p:cNvSpPr/>
            <p:nvPr/>
          </p:nvSpPr>
          <p:spPr>
            <a:xfrm>
              <a:off x="6650365" y="1584577"/>
              <a:ext cx="2162125" cy="1726578"/>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F8B8AA0-061A-4B0A-B172-AF4C9B9CA118}"/>
                </a:ext>
              </a:extLst>
            </p:cNvPr>
            <p:cNvSpPr txBox="1"/>
            <p:nvPr/>
          </p:nvSpPr>
          <p:spPr>
            <a:xfrm>
              <a:off x="6801658"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2</a:t>
              </a:r>
            </a:p>
          </p:txBody>
        </p:sp>
      </p:grpSp>
      <p:graphicFrame>
        <p:nvGraphicFramePr>
          <p:cNvPr id="17" name="Table 5">
            <a:extLst>
              <a:ext uri="{FF2B5EF4-FFF2-40B4-BE49-F238E27FC236}">
                <a16:creationId xmlns:a16="http://schemas.microsoft.com/office/drawing/2014/main" id="{FAB08E1A-6A40-4566-B991-9D7C172AB663}"/>
              </a:ext>
            </a:extLst>
          </p:cNvPr>
          <p:cNvGraphicFramePr>
            <a:graphicFrameLocks noGrp="1"/>
          </p:cNvGraphicFramePr>
          <p:nvPr/>
        </p:nvGraphicFramePr>
        <p:xfrm>
          <a:off x="3049975" y="3612798"/>
          <a:ext cx="3044049" cy="1478280"/>
        </p:xfrm>
        <a:graphic>
          <a:graphicData uri="http://schemas.openxmlformats.org/drawingml/2006/table">
            <a:tbl>
              <a:tblPr firstRow="1" bandRow="1">
                <a:tableStyleId>{5940675A-B579-460E-94D1-54222C63F5DA}</a:tableStyleId>
              </a:tblPr>
              <a:tblGrid>
                <a:gridCol w="559196">
                  <a:extLst>
                    <a:ext uri="{9D8B030D-6E8A-4147-A177-3AD203B41FA5}">
                      <a16:colId xmlns:a16="http://schemas.microsoft.com/office/drawing/2014/main" val="3542239607"/>
                    </a:ext>
                  </a:extLst>
                </a:gridCol>
                <a:gridCol w="308581">
                  <a:extLst>
                    <a:ext uri="{9D8B030D-6E8A-4147-A177-3AD203B41FA5}">
                      <a16:colId xmlns:a16="http://schemas.microsoft.com/office/drawing/2014/main" val="1435938802"/>
                    </a:ext>
                  </a:extLst>
                </a:gridCol>
                <a:gridCol w="310896">
                  <a:extLst>
                    <a:ext uri="{9D8B030D-6E8A-4147-A177-3AD203B41FA5}">
                      <a16:colId xmlns:a16="http://schemas.microsoft.com/office/drawing/2014/main" val="1935438819"/>
                    </a:ext>
                  </a:extLst>
                </a:gridCol>
                <a:gridCol w="310896">
                  <a:extLst>
                    <a:ext uri="{9D8B030D-6E8A-4147-A177-3AD203B41FA5}">
                      <a16:colId xmlns:a16="http://schemas.microsoft.com/office/drawing/2014/main" val="2458774378"/>
                    </a:ext>
                  </a:extLst>
                </a:gridCol>
                <a:gridCol w="310896">
                  <a:extLst>
                    <a:ext uri="{9D8B030D-6E8A-4147-A177-3AD203B41FA5}">
                      <a16:colId xmlns:a16="http://schemas.microsoft.com/office/drawing/2014/main" val="2027767931"/>
                    </a:ext>
                  </a:extLst>
                </a:gridCol>
                <a:gridCol w="310896">
                  <a:extLst>
                    <a:ext uri="{9D8B030D-6E8A-4147-A177-3AD203B41FA5}">
                      <a16:colId xmlns:a16="http://schemas.microsoft.com/office/drawing/2014/main" val="445628657"/>
                    </a:ext>
                  </a:extLst>
                </a:gridCol>
                <a:gridCol w="310896">
                  <a:extLst>
                    <a:ext uri="{9D8B030D-6E8A-4147-A177-3AD203B41FA5}">
                      <a16:colId xmlns:a16="http://schemas.microsoft.com/office/drawing/2014/main" val="1236726768"/>
                    </a:ext>
                  </a:extLst>
                </a:gridCol>
                <a:gridCol w="310896">
                  <a:extLst>
                    <a:ext uri="{9D8B030D-6E8A-4147-A177-3AD203B41FA5}">
                      <a16:colId xmlns:a16="http://schemas.microsoft.com/office/drawing/2014/main" val="3526024223"/>
                    </a:ext>
                  </a:extLst>
                </a:gridCol>
                <a:gridCol w="310896">
                  <a:extLst>
                    <a:ext uri="{9D8B030D-6E8A-4147-A177-3AD203B41FA5}">
                      <a16:colId xmlns:a16="http://schemas.microsoft.com/office/drawing/2014/main" val="684725522"/>
                    </a:ext>
                  </a:extLst>
                </a:gridCol>
              </a:tblGrid>
              <a:tr h="370840">
                <a:tc>
                  <a:txBody>
                    <a:bodyPr/>
                    <a:lstStyle/>
                    <a:p>
                      <a:pPr algn="ctr"/>
                      <a:r>
                        <a:rPr lang="en-US" b="1" dirty="0"/>
                        <a:t>A</a:t>
                      </a:r>
                    </a:p>
                  </a:txBody>
                  <a:tcPr anchor="ctr"/>
                </a:tc>
                <a:tc>
                  <a:txBody>
                    <a:bodyPr/>
                    <a:lstStyle/>
                    <a:p>
                      <a:pPr algn="ctr"/>
                      <a:r>
                        <a:rPr lang="en-US" dirty="0"/>
                        <a:t>G</a:t>
                      </a:r>
                    </a:p>
                  </a:txBody>
                  <a:tcPr anchor="ctr">
                    <a:solidFill>
                      <a:schemeClr val="accent3"/>
                    </a:solidFill>
                  </a:tcPr>
                </a:tc>
                <a:tc>
                  <a:txBody>
                    <a:bodyPr/>
                    <a:lstStyle/>
                    <a:p>
                      <a:r>
                        <a:rPr lang="en-US" dirty="0"/>
                        <a:t>A</a:t>
                      </a:r>
                    </a:p>
                  </a:txBody>
                  <a:tcPr>
                    <a:solidFill>
                      <a:schemeClr val="accent4"/>
                    </a:solidFill>
                  </a:tcPr>
                </a:tc>
                <a:tc>
                  <a:txBody>
                    <a:bodyPr/>
                    <a:lstStyle/>
                    <a:p>
                      <a:r>
                        <a:rPr lang="en-US" dirty="0"/>
                        <a:t>C</a:t>
                      </a:r>
                    </a:p>
                  </a:txBody>
                  <a:tcPr>
                    <a:solidFill>
                      <a:schemeClr val="accent5"/>
                    </a:solidFill>
                  </a:tcPr>
                </a:tc>
                <a:tc>
                  <a:txBody>
                    <a:bodyPr/>
                    <a:lstStyle/>
                    <a:p>
                      <a:r>
                        <a:rPr lang="en-US" dirty="0"/>
                        <a:t>G</a:t>
                      </a:r>
                    </a:p>
                  </a:txBody>
                  <a:tcPr>
                    <a:solidFill>
                      <a:schemeClr val="accent3"/>
                    </a:solidFill>
                  </a:tcPr>
                </a:tc>
                <a:tc>
                  <a:txBody>
                    <a:bodyPr/>
                    <a:lstStyle/>
                    <a:p>
                      <a:r>
                        <a:rPr lang="en-US" dirty="0"/>
                        <a:t>A</a:t>
                      </a:r>
                    </a:p>
                  </a:txBody>
                  <a:tcPr>
                    <a:solidFill>
                      <a:schemeClr val="accent4"/>
                    </a:solidFill>
                  </a:tcPr>
                </a:tc>
                <a:tc>
                  <a:txBody>
                    <a:bodyPr/>
                    <a:lstStyle/>
                    <a:p>
                      <a:r>
                        <a:rPr lang="en-US" dirty="0"/>
                        <a:t>G</a:t>
                      </a:r>
                    </a:p>
                  </a:txBody>
                  <a:tcPr>
                    <a:solidFill>
                      <a:schemeClr val="accent3"/>
                    </a:solidFill>
                  </a:tcPr>
                </a:tc>
                <a:tc>
                  <a:txBody>
                    <a:bodyPr/>
                    <a:lstStyle/>
                    <a:p>
                      <a:r>
                        <a:rPr lang="en-US" dirty="0"/>
                        <a:t>G</a:t>
                      </a:r>
                    </a:p>
                  </a:txBody>
                  <a:tcPr>
                    <a:solidFill>
                      <a:schemeClr val="accent3"/>
                    </a:solidFill>
                  </a:tcPr>
                </a:tc>
                <a:tc>
                  <a:txBody>
                    <a:bodyPr/>
                    <a:lstStyle/>
                    <a:p>
                      <a:r>
                        <a:rPr lang="en-US" dirty="0"/>
                        <a:t>T</a:t>
                      </a:r>
                    </a:p>
                  </a:txBody>
                  <a:tcPr>
                    <a:solidFill>
                      <a:schemeClr val="accent6"/>
                    </a:solidFill>
                  </a:tcPr>
                </a:tc>
                <a:extLst>
                  <a:ext uri="{0D108BD9-81ED-4DB2-BD59-A6C34878D82A}">
                    <a16:rowId xmlns:a16="http://schemas.microsoft.com/office/drawing/2014/main" val="499245188"/>
                  </a:ext>
                </a:extLst>
              </a:tr>
              <a:tr h="329155">
                <a:tc>
                  <a:txBody>
                    <a:bodyPr/>
                    <a:lstStyle/>
                    <a:p>
                      <a:pPr algn="ctr"/>
                      <a:r>
                        <a:rPr lang="en-US" b="1" dirty="0"/>
                        <a:t>B</a:t>
                      </a:r>
                    </a:p>
                  </a:txBody>
                  <a:tcPr anchor="ctr"/>
                </a:tc>
                <a:tc>
                  <a:txBody>
                    <a:bodyPr/>
                    <a:lstStyle/>
                    <a:p>
                      <a:pPr algn="ctr"/>
                      <a:r>
                        <a:rPr lang="en-US" dirty="0"/>
                        <a:t>G</a:t>
                      </a:r>
                    </a:p>
                  </a:txBody>
                  <a:tcPr anchor="ctr">
                    <a:solidFill>
                      <a:schemeClr val="accent3"/>
                    </a:solidFill>
                  </a:tcPr>
                </a:tc>
                <a:tc>
                  <a:txBody>
                    <a:bodyPr/>
                    <a:lstStyle/>
                    <a:p>
                      <a:r>
                        <a:rPr lang="en-US" dirty="0"/>
                        <a:t>A</a:t>
                      </a:r>
                    </a:p>
                  </a:txBody>
                  <a:tcPr>
                    <a:solidFill>
                      <a:schemeClr val="accent4"/>
                    </a:solidFill>
                  </a:tcPr>
                </a:tc>
                <a:tc>
                  <a:txBody>
                    <a:bodyPr/>
                    <a:lstStyle/>
                    <a:p>
                      <a:r>
                        <a:rPr lang="en-US" dirty="0"/>
                        <a:t>A</a:t>
                      </a:r>
                    </a:p>
                  </a:txBody>
                  <a:tcPr>
                    <a:solidFill>
                      <a:schemeClr val="accent4"/>
                    </a:solidFill>
                  </a:tcPr>
                </a:tc>
                <a:tc>
                  <a:txBody>
                    <a:bodyPr/>
                    <a:lstStyle/>
                    <a:p>
                      <a:r>
                        <a:rPr lang="en-US" dirty="0"/>
                        <a:t>T</a:t>
                      </a:r>
                    </a:p>
                  </a:txBody>
                  <a:tcPr>
                    <a:solidFill>
                      <a:schemeClr val="accent6"/>
                    </a:solidFill>
                  </a:tcPr>
                </a:tc>
                <a:tc>
                  <a:txBody>
                    <a:bodyPr/>
                    <a:lstStyle/>
                    <a:p>
                      <a:r>
                        <a:rPr lang="en-US" dirty="0"/>
                        <a:t>A</a:t>
                      </a:r>
                    </a:p>
                  </a:txBody>
                  <a:tcPr>
                    <a:solidFill>
                      <a:schemeClr val="accent4"/>
                    </a:solidFill>
                  </a:tcPr>
                </a:tc>
                <a:tc>
                  <a:txBody>
                    <a:bodyPr/>
                    <a:lstStyle/>
                    <a:p>
                      <a:r>
                        <a:rPr lang="en-US" dirty="0"/>
                        <a:t>T</a:t>
                      </a:r>
                    </a:p>
                  </a:txBody>
                  <a:tcPr>
                    <a:solidFill>
                      <a:schemeClr val="accent6"/>
                    </a:solidFill>
                  </a:tcPr>
                </a:tc>
                <a:tc>
                  <a:txBody>
                    <a:bodyPr/>
                    <a:lstStyle/>
                    <a:p>
                      <a:r>
                        <a:rPr lang="en-US" dirty="0"/>
                        <a:t>G</a:t>
                      </a:r>
                    </a:p>
                  </a:txBody>
                  <a:tcPr>
                    <a:solidFill>
                      <a:schemeClr val="accent3"/>
                    </a:solidFill>
                  </a:tcPr>
                </a:tc>
                <a:tc>
                  <a:txBody>
                    <a:bodyPr/>
                    <a:lstStyle/>
                    <a:p>
                      <a:r>
                        <a:rPr lang="en-US" dirty="0"/>
                        <a:t>T</a:t>
                      </a:r>
                    </a:p>
                  </a:txBody>
                  <a:tcPr>
                    <a:solidFill>
                      <a:schemeClr val="accent6"/>
                    </a:solidFill>
                  </a:tcPr>
                </a:tc>
                <a:extLst>
                  <a:ext uri="{0D108BD9-81ED-4DB2-BD59-A6C34878D82A}">
                    <a16:rowId xmlns:a16="http://schemas.microsoft.com/office/drawing/2014/main" val="2220756379"/>
                  </a:ext>
                </a:extLst>
              </a:tr>
              <a:tr h="370840">
                <a:tc>
                  <a:txBody>
                    <a:bodyPr/>
                    <a:lstStyle/>
                    <a:p>
                      <a:pPr algn="ctr"/>
                      <a:r>
                        <a:rPr lang="en-US" b="1" dirty="0"/>
                        <a:t>C</a:t>
                      </a:r>
                    </a:p>
                  </a:txBody>
                  <a:tcPr anchor="ctr"/>
                </a:tc>
                <a:tc>
                  <a:txBody>
                    <a:bodyPr/>
                    <a:lstStyle/>
                    <a:p>
                      <a:pPr algn="ctr"/>
                      <a:r>
                        <a:rPr lang="en-US" dirty="0"/>
                        <a:t>T</a:t>
                      </a:r>
                    </a:p>
                  </a:txBody>
                  <a:tcPr anchor="ctr">
                    <a:solidFill>
                      <a:schemeClr val="accent6"/>
                    </a:solidFill>
                  </a:tcPr>
                </a:tc>
                <a:tc>
                  <a:txBody>
                    <a:bodyPr/>
                    <a:lstStyle/>
                    <a:p>
                      <a:r>
                        <a:rPr lang="en-US" dirty="0"/>
                        <a:t>A</a:t>
                      </a:r>
                    </a:p>
                  </a:txBody>
                  <a:tcPr>
                    <a:solidFill>
                      <a:schemeClr val="accent4"/>
                    </a:solidFill>
                  </a:tcPr>
                </a:tc>
                <a:tc>
                  <a:txBody>
                    <a:bodyPr/>
                    <a:lstStyle/>
                    <a:p>
                      <a:r>
                        <a:rPr lang="en-US" dirty="0"/>
                        <a:t>C</a:t>
                      </a:r>
                    </a:p>
                  </a:txBody>
                  <a:tcPr>
                    <a:solidFill>
                      <a:schemeClr val="accent5"/>
                    </a:solidFill>
                  </a:tcPr>
                </a:tc>
                <a:tc>
                  <a:txBody>
                    <a:bodyPr/>
                    <a:lstStyle/>
                    <a:p>
                      <a:r>
                        <a:rPr lang="en-US" dirty="0"/>
                        <a:t>G</a:t>
                      </a:r>
                    </a:p>
                  </a:txBody>
                  <a:tcPr>
                    <a:solidFill>
                      <a:schemeClr val="accent3"/>
                    </a:solidFill>
                  </a:tcPr>
                </a:tc>
                <a:tc>
                  <a:txBody>
                    <a:bodyPr/>
                    <a:lstStyle/>
                    <a:p>
                      <a:r>
                        <a:rPr lang="en-US" dirty="0"/>
                        <a:t>C</a:t>
                      </a:r>
                    </a:p>
                  </a:txBody>
                  <a:tcPr>
                    <a:solidFill>
                      <a:schemeClr val="accent5"/>
                    </a:solidFill>
                  </a:tcPr>
                </a:tc>
                <a:tc>
                  <a:txBody>
                    <a:bodyPr/>
                    <a:lstStyle/>
                    <a:p>
                      <a:r>
                        <a:rPr lang="en-US" dirty="0"/>
                        <a:t>T</a:t>
                      </a:r>
                    </a:p>
                  </a:txBody>
                  <a:tcPr>
                    <a:solidFill>
                      <a:schemeClr val="accent6"/>
                    </a:solidFill>
                  </a:tcPr>
                </a:tc>
                <a:tc>
                  <a:txBody>
                    <a:bodyPr/>
                    <a:lstStyle/>
                    <a:p>
                      <a:r>
                        <a:rPr lang="en-US" dirty="0"/>
                        <a:t>G</a:t>
                      </a:r>
                    </a:p>
                  </a:txBody>
                  <a:tcPr>
                    <a:solidFill>
                      <a:schemeClr val="accent3"/>
                    </a:solidFill>
                  </a:tcPr>
                </a:tc>
                <a:tc>
                  <a:txBody>
                    <a:bodyPr/>
                    <a:lstStyle/>
                    <a:p>
                      <a:r>
                        <a:rPr lang="en-US" dirty="0"/>
                        <a:t>T</a:t>
                      </a:r>
                    </a:p>
                  </a:txBody>
                  <a:tcPr>
                    <a:solidFill>
                      <a:schemeClr val="accent6"/>
                    </a:solidFill>
                  </a:tcPr>
                </a:tc>
                <a:extLst>
                  <a:ext uri="{0D108BD9-81ED-4DB2-BD59-A6C34878D82A}">
                    <a16:rowId xmlns:a16="http://schemas.microsoft.com/office/drawing/2014/main" val="168478232"/>
                  </a:ext>
                </a:extLst>
              </a:tr>
              <a:tr h="370840">
                <a:tc>
                  <a:txBody>
                    <a:bodyPr/>
                    <a:lstStyle/>
                    <a:p>
                      <a:pPr algn="ctr"/>
                      <a:r>
                        <a:rPr lang="en-US" b="1" dirty="0"/>
                        <a:t>D</a:t>
                      </a:r>
                    </a:p>
                  </a:txBody>
                  <a:tcPr anchor="ctr"/>
                </a:tc>
                <a:tc>
                  <a:txBody>
                    <a:bodyPr/>
                    <a:lstStyle/>
                    <a:p>
                      <a:pPr algn="ctr"/>
                      <a:r>
                        <a:rPr lang="en-US" dirty="0"/>
                        <a:t>T</a:t>
                      </a:r>
                    </a:p>
                  </a:txBody>
                  <a:tcPr anchor="ctr">
                    <a:solidFill>
                      <a:schemeClr val="accent6"/>
                    </a:solidFill>
                  </a:tcPr>
                </a:tc>
                <a:tc>
                  <a:txBody>
                    <a:bodyPr/>
                    <a:lstStyle/>
                    <a:p>
                      <a:r>
                        <a:rPr lang="en-US" dirty="0"/>
                        <a:t>A</a:t>
                      </a:r>
                    </a:p>
                  </a:txBody>
                  <a:tcPr>
                    <a:solidFill>
                      <a:schemeClr val="accent4"/>
                    </a:solidFill>
                  </a:tcPr>
                </a:tc>
                <a:tc>
                  <a:txBody>
                    <a:bodyPr/>
                    <a:lstStyle/>
                    <a:p>
                      <a:r>
                        <a:rPr lang="en-US" dirty="0"/>
                        <a:t>C</a:t>
                      </a:r>
                    </a:p>
                  </a:txBody>
                  <a:tcPr>
                    <a:solidFill>
                      <a:schemeClr val="accent5"/>
                    </a:solidFill>
                  </a:tcPr>
                </a:tc>
                <a:tc>
                  <a:txBody>
                    <a:bodyPr/>
                    <a:lstStyle/>
                    <a:p>
                      <a:r>
                        <a:rPr lang="en-US" dirty="0"/>
                        <a:t>T</a:t>
                      </a:r>
                    </a:p>
                  </a:txBody>
                  <a:tcPr>
                    <a:solidFill>
                      <a:schemeClr val="accent6"/>
                    </a:solidFill>
                  </a:tcPr>
                </a:tc>
                <a:tc>
                  <a:txBody>
                    <a:bodyPr/>
                    <a:lstStyle/>
                    <a:p>
                      <a:r>
                        <a:rPr lang="en-US" dirty="0"/>
                        <a:t>C</a:t>
                      </a:r>
                    </a:p>
                  </a:txBody>
                  <a:tcPr>
                    <a:solidFill>
                      <a:schemeClr val="accent5"/>
                    </a:solidFill>
                  </a:tcPr>
                </a:tc>
                <a:tc>
                  <a:txBody>
                    <a:bodyPr/>
                    <a:lstStyle/>
                    <a:p>
                      <a:r>
                        <a:rPr lang="en-US" dirty="0"/>
                        <a:t>G</a:t>
                      </a:r>
                    </a:p>
                  </a:txBody>
                  <a:tcPr>
                    <a:solidFill>
                      <a:schemeClr val="accent3"/>
                    </a:solidFill>
                  </a:tcPr>
                </a:tc>
                <a:tc>
                  <a:txBody>
                    <a:bodyPr/>
                    <a:lstStyle/>
                    <a:p>
                      <a:r>
                        <a:rPr lang="en-US" dirty="0"/>
                        <a:t>G</a:t>
                      </a:r>
                    </a:p>
                  </a:txBody>
                  <a:tcPr>
                    <a:solidFill>
                      <a:schemeClr val="accent3"/>
                    </a:solidFill>
                  </a:tcPr>
                </a:tc>
                <a:tc>
                  <a:txBody>
                    <a:bodyPr/>
                    <a:lstStyle/>
                    <a:p>
                      <a:r>
                        <a:rPr lang="en-US" dirty="0"/>
                        <a:t>A</a:t>
                      </a:r>
                    </a:p>
                  </a:txBody>
                  <a:tcPr>
                    <a:solidFill>
                      <a:schemeClr val="accent4"/>
                    </a:solidFill>
                  </a:tcPr>
                </a:tc>
                <a:extLst>
                  <a:ext uri="{0D108BD9-81ED-4DB2-BD59-A6C34878D82A}">
                    <a16:rowId xmlns:a16="http://schemas.microsoft.com/office/drawing/2014/main" val="1197566919"/>
                  </a:ext>
                </a:extLst>
              </a:tr>
            </a:tbl>
          </a:graphicData>
        </a:graphic>
      </p:graphicFrame>
    </p:spTree>
    <p:extLst>
      <p:ext uri="{BB962C8B-B14F-4D97-AF65-F5344CB8AC3E}">
        <p14:creationId xmlns:p14="http://schemas.microsoft.com/office/powerpoint/2010/main" val="8759668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fontScale="90000"/>
          </a:bodyPr>
          <a:lstStyle/>
          <a:p>
            <a:r>
              <a:rPr lang="en-US" dirty="0"/>
              <a:t>Site concordance factors measure phylogenetic discordance</a:t>
            </a:r>
          </a:p>
        </p:txBody>
      </p:sp>
      <p:grpSp>
        <p:nvGrpSpPr>
          <p:cNvPr id="7" name="Group 6">
            <a:extLst>
              <a:ext uri="{FF2B5EF4-FFF2-40B4-BE49-F238E27FC236}">
                <a16:creationId xmlns:a16="http://schemas.microsoft.com/office/drawing/2014/main" id="{9C3B2FE4-7394-4387-A522-1534864C5048}"/>
              </a:ext>
            </a:extLst>
          </p:cNvPr>
          <p:cNvGrpSpPr/>
          <p:nvPr/>
        </p:nvGrpSpPr>
        <p:grpSpPr>
          <a:xfrm>
            <a:off x="543284" y="1135117"/>
            <a:ext cx="2162125" cy="2085161"/>
            <a:chOff x="1777702" y="1218251"/>
            <a:chExt cx="2162125" cy="2085161"/>
          </a:xfrm>
        </p:grpSpPr>
        <p:pic>
          <p:nvPicPr>
            <p:cNvPr id="16" name="Picture 15">
              <a:extLst>
                <a:ext uri="{FF2B5EF4-FFF2-40B4-BE49-F238E27FC236}">
                  <a16:creationId xmlns:a16="http://schemas.microsoft.com/office/drawing/2014/main" id="{75821AB2-03C3-42F2-8759-675682BC17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6058" y="1692642"/>
              <a:ext cx="1563392" cy="1286701"/>
            </a:xfrm>
            <a:prstGeom prst="rect">
              <a:avLst/>
            </a:prstGeom>
          </p:spPr>
        </p:pic>
        <p:sp>
          <p:nvSpPr>
            <p:cNvPr id="25" name="TextBox 24">
              <a:extLst>
                <a:ext uri="{FF2B5EF4-FFF2-40B4-BE49-F238E27FC236}">
                  <a16:creationId xmlns:a16="http://schemas.microsoft.com/office/drawing/2014/main" id="{D60AAFD6-CBAF-43BE-A1C2-35574753BF17}"/>
                </a:ext>
              </a:extLst>
            </p:cNvPr>
            <p:cNvSpPr txBox="1"/>
            <p:nvPr/>
          </p:nvSpPr>
          <p:spPr>
            <a:xfrm>
              <a:off x="2025625" y="1218251"/>
              <a:ext cx="168899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Concordant</a:t>
              </a:r>
            </a:p>
          </p:txBody>
        </p:sp>
        <p:sp>
          <p:nvSpPr>
            <p:cNvPr id="5" name="Rectangle: Rounded Corners 4">
              <a:extLst>
                <a:ext uri="{FF2B5EF4-FFF2-40B4-BE49-F238E27FC236}">
                  <a16:creationId xmlns:a16="http://schemas.microsoft.com/office/drawing/2014/main" id="{BAE1B511-F151-4F8E-8BC7-4814BE44322D}"/>
                </a:ext>
              </a:extLst>
            </p:cNvPr>
            <p:cNvSpPr/>
            <p:nvPr/>
          </p:nvSpPr>
          <p:spPr>
            <a:xfrm>
              <a:off x="1777702" y="1584577"/>
              <a:ext cx="2162125" cy="1718835"/>
            </a:xfrm>
            <a:prstGeom prst="roundRect">
              <a:avLst/>
            </a:prstGeom>
            <a:noFill/>
            <a:ln w="5080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B31E420A-A1CB-4C1E-AAB4-00122F1B77C1}"/>
              </a:ext>
            </a:extLst>
          </p:cNvPr>
          <p:cNvGrpSpPr/>
          <p:nvPr/>
        </p:nvGrpSpPr>
        <p:grpSpPr>
          <a:xfrm>
            <a:off x="3520147" y="1142860"/>
            <a:ext cx="2162125" cy="2077418"/>
            <a:chOff x="4214034" y="1225994"/>
            <a:chExt cx="2162125" cy="2077418"/>
          </a:xfrm>
        </p:grpSpPr>
        <p:grpSp>
          <p:nvGrpSpPr>
            <p:cNvPr id="8" name="Group 7">
              <a:extLst>
                <a:ext uri="{FF2B5EF4-FFF2-40B4-BE49-F238E27FC236}">
                  <a16:creationId xmlns:a16="http://schemas.microsoft.com/office/drawing/2014/main" id="{D60EEC18-4AD4-4D8A-8AAD-A84B0221B096}"/>
                </a:ext>
              </a:extLst>
            </p:cNvPr>
            <p:cNvGrpSpPr/>
            <p:nvPr/>
          </p:nvGrpSpPr>
          <p:grpSpPr>
            <a:xfrm>
              <a:off x="4214034" y="1584577"/>
              <a:ext cx="2162125" cy="1718835"/>
              <a:chOff x="4189957" y="1584577"/>
              <a:chExt cx="2162125" cy="1718835"/>
            </a:xfrm>
          </p:grpSpPr>
          <p:pic>
            <p:nvPicPr>
              <p:cNvPr id="18" name="Picture 17">
                <a:extLst>
                  <a:ext uri="{FF2B5EF4-FFF2-40B4-BE49-F238E27FC236}">
                    <a16:creationId xmlns:a16="http://schemas.microsoft.com/office/drawing/2014/main" id="{BEF79488-C216-4C26-8A49-E8C0C20AE8C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493084" y="1697257"/>
                <a:ext cx="1563392" cy="1286701"/>
              </a:xfrm>
              <a:prstGeom prst="rect">
                <a:avLst/>
              </a:prstGeom>
            </p:spPr>
          </p:pic>
          <p:sp>
            <p:nvSpPr>
              <p:cNvPr id="26" name="Rectangle: Rounded Corners 25">
                <a:extLst>
                  <a:ext uri="{FF2B5EF4-FFF2-40B4-BE49-F238E27FC236}">
                    <a16:creationId xmlns:a16="http://schemas.microsoft.com/office/drawing/2014/main" id="{16A084A8-6BA2-4906-BC30-1EC593D4BAE5}"/>
                  </a:ext>
                </a:extLst>
              </p:cNvPr>
              <p:cNvSpPr/>
              <p:nvPr/>
            </p:nvSpPr>
            <p:spPr>
              <a:xfrm>
                <a:off x="4189957" y="1584577"/>
                <a:ext cx="2162125" cy="1718835"/>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422241C5-D46E-414C-99B6-18D3AE1064E9}"/>
                </a:ext>
              </a:extLst>
            </p:cNvPr>
            <p:cNvSpPr txBox="1"/>
            <p:nvPr/>
          </p:nvSpPr>
          <p:spPr>
            <a:xfrm>
              <a:off x="4344422"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1</a:t>
              </a:r>
            </a:p>
          </p:txBody>
        </p:sp>
      </p:grpSp>
      <p:grpSp>
        <p:nvGrpSpPr>
          <p:cNvPr id="9" name="Group 8">
            <a:extLst>
              <a:ext uri="{FF2B5EF4-FFF2-40B4-BE49-F238E27FC236}">
                <a16:creationId xmlns:a16="http://schemas.microsoft.com/office/drawing/2014/main" id="{F69DCC43-5334-42C5-A19B-EE76C63E4AF3}"/>
              </a:ext>
            </a:extLst>
          </p:cNvPr>
          <p:cNvGrpSpPr/>
          <p:nvPr/>
        </p:nvGrpSpPr>
        <p:grpSpPr>
          <a:xfrm>
            <a:off x="6497010" y="1135117"/>
            <a:ext cx="2162125" cy="2085161"/>
            <a:chOff x="6650365" y="1225994"/>
            <a:chExt cx="2162125" cy="2085161"/>
          </a:xfrm>
        </p:grpSpPr>
        <p:pic>
          <p:nvPicPr>
            <p:cNvPr id="22" name="Picture 21">
              <a:extLst>
                <a:ext uri="{FF2B5EF4-FFF2-40B4-BE49-F238E27FC236}">
                  <a16:creationId xmlns:a16="http://schemas.microsoft.com/office/drawing/2014/main" id="{4FF02D21-49D6-4054-88FA-90538601AD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953492" y="1697257"/>
              <a:ext cx="1563392" cy="1286700"/>
            </a:xfrm>
            <a:prstGeom prst="rect">
              <a:avLst/>
            </a:prstGeom>
          </p:spPr>
        </p:pic>
        <p:sp>
          <p:nvSpPr>
            <p:cNvPr id="27" name="Rectangle: Rounded Corners 26">
              <a:extLst>
                <a:ext uri="{FF2B5EF4-FFF2-40B4-BE49-F238E27FC236}">
                  <a16:creationId xmlns:a16="http://schemas.microsoft.com/office/drawing/2014/main" id="{C63477AC-5A26-401B-9C6C-4865727CDF1F}"/>
                </a:ext>
              </a:extLst>
            </p:cNvPr>
            <p:cNvSpPr/>
            <p:nvPr/>
          </p:nvSpPr>
          <p:spPr>
            <a:xfrm>
              <a:off x="6650365" y="1584577"/>
              <a:ext cx="2162125" cy="1726578"/>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F8B8AA0-061A-4B0A-B172-AF4C9B9CA118}"/>
                </a:ext>
              </a:extLst>
            </p:cNvPr>
            <p:cNvSpPr txBox="1"/>
            <p:nvPr/>
          </p:nvSpPr>
          <p:spPr>
            <a:xfrm>
              <a:off x="6801658"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2</a:t>
              </a:r>
            </a:p>
          </p:txBody>
        </p:sp>
      </p:grpSp>
      <p:graphicFrame>
        <p:nvGraphicFramePr>
          <p:cNvPr id="17" name="Table 5">
            <a:extLst>
              <a:ext uri="{FF2B5EF4-FFF2-40B4-BE49-F238E27FC236}">
                <a16:creationId xmlns:a16="http://schemas.microsoft.com/office/drawing/2014/main" id="{FAB08E1A-6A40-4566-B991-9D7C172AB663}"/>
              </a:ext>
            </a:extLst>
          </p:cNvPr>
          <p:cNvGraphicFramePr>
            <a:graphicFrameLocks noGrp="1"/>
          </p:cNvGraphicFramePr>
          <p:nvPr>
            <p:extLst>
              <p:ext uri="{D42A27DB-BD31-4B8C-83A1-F6EECF244321}">
                <p14:modId xmlns:p14="http://schemas.microsoft.com/office/powerpoint/2010/main" val="2204772735"/>
              </p:ext>
            </p:extLst>
          </p:nvPr>
        </p:nvGraphicFramePr>
        <p:xfrm>
          <a:off x="3049975" y="3612798"/>
          <a:ext cx="3044049" cy="1478280"/>
        </p:xfrm>
        <a:graphic>
          <a:graphicData uri="http://schemas.openxmlformats.org/drawingml/2006/table">
            <a:tbl>
              <a:tblPr firstRow="1" bandRow="1">
                <a:tableStyleId>{5940675A-B579-460E-94D1-54222C63F5DA}</a:tableStyleId>
              </a:tblPr>
              <a:tblGrid>
                <a:gridCol w="559196">
                  <a:extLst>
                    <a:ext uri="{9D8B030D-6E8A-4147-A177-3AD203B41FA5}">
                      <a16:colId xmlns:a16="http://schemas.microsoft.com/office/drawing/2014/main" val="3542239607"/>
                    </a:ext>
                  </a:extLst>
                </a:gridCol>
                <a:gridCol w="308581">
                  <a:extLst>
                    <a:ext uri="{9D8B030D-6E8A-4147-A177-3AD203B41FA5}">
                      <a16:colId xmlns:a16="http://schemas.microsoft.com/office/drawing/2014/main" val="1435938802"/>
                    </a:ext>
                  </a:extLst>
                </a:gridCol>
                <a:gridCol w="310896">
                  <a:extLst>
                    <a:ext uri="{9D8B030D-6E8A-4147-A177-3AD203B41FA5}">
                      <a16:colId xmlns:a16="http://schemas.microsoft.com/office/drawing/2014/main" val="1935438819"/>
                    </a:ext>
                  </a:extLst>
                </a:gridCol>
                <a:gridCol w="310896">
                  <a:extLst>
                    <a:ext uri="{9D8B030D-6E8A-4147-A177-3AD203B41FA5}">
                      <a16:colId xmlns:a16="http://schemas.microsoft.com/office/drawing/2014/main" val="2458774378"/>
                    </a:ext>
                  </a:extLst>
                </a:gridCol>
                <a:gridCol w="310896">
                  <a:extLst>
                    <a:ext uri="{9D8B030D-6E8A-4147-A177-3AD203B41FA5}">
                      <a16:colId xmlns:a16="http://schemas.microsoft.com/office/drawing/2014/main" val="2027767931"/>
                    </a:ext>
                  </a:extLst>
                </a:gridCol>
                <a:gridCol w="310896">
                  <a:extLst>
                    <a:ext uri="{9D8B030D-6E8A-4147-A177-3AD203B41FA5}">
                      <a16:colId xmlns:a16="http://schemas.microsoft.com/office/drawing/2014/main" val="445628657"/>
                    </a:ext>
                  </a:extLst>
                </a:gridCol>
                <a:gridCol w="310896">
                  <a:extLst>
                    <a:ext uri="{9D8B030D-6E8A-4147-A177-3AD203B41FA5}">
                      <a16:colId xmlns:a16="http://schemas.microsoft.com/office/drawing/2014/main" val="1236726768"/>
                    </a:ext>
                  </a:extLst>
                </a:gridCol>
                <a:gridCol w="310896">
                  <a:extLst>
                    <a:ext uri="{9D8B030D-6E8A-4147-A177-3AD203B41FA5}">
                      <a16:colId xmlns:a16="http://schemas.microsoft.com/office/drawing/2014/main" val="3526024223"/>
                    </a:ext>
                  </a:extLst>
                </a:gridCol>
                <a:gridCol w="310896">
                  <a:extLst>
                    <a:ext uri="{9D8B030D-6E8A-4147-A177-3AD203B41FA5}">
                      <a16:colId xmlns:a16="http://schemas.microsoft.com/office/drawing/2014/main" val="684725522"/>
                    </a:ext>
                  </a:extLst>
                </a:gridCol>
              </a:tblGrid>
              <a:tr h="370840">
                <a:tc>
                  <a:txBody>
                    <a:bodyPr/>
                    <a:lstStyle/>
                    <a:p>
                      <a:pPr algn="ctr"/>
                      <a:r>
                        <a:rPr lang="en-US" b="1" dirty="0"/>
                        <a:t>A</a:t>
                      </a:r>
                    </a:p>
                  </a:txBody>
                  <a:tcPr anchor="ctr"/>
                </a:tc>
                <a:tc>
                  <a:txBody>
                    <a:bodyPr/>
                    <a:lstStyle/>
                    <a:p>
                      <a:pPr algn="ctr"/>
                      <a:r>
                        <a:rPr lang="en-US" dirty="0"/>
                        <a:t>G</a:t>
                      </a:r>
                    </a:p>
                  </a:txBody>
                  <a:tcPr anchor="ctr">
                    <a:solidFill>
                      <a:schemeClr val="accent3"/>
                    </a:solidFill>
                  </a:tcPr>
                </a:tc>
                <a:tc>
                  <a:txBody>
                    <a:bodyPr/>
                    <a:lstStyle/>
                    <a:p>
                      <a:r>
                        <a:rPr lang="en-US" dirty="0"/>
                        <a:t>A</a:t>
                      </a:r>
                    </a:p>
                  </a:txBody>
                  <a:tcPr>
                    <a:noFill/>
                  </a:tcPr>
                </a:tc>
                <a:tc>
                  <a:txBody>
                    <a:bodyPr/>
                    <a:lstStyle/>
                    <a:p>
                      <a:r>
                        <a:rPr lang="en-US" dirty="0"/>
                        <a:t>C</a:t>
                      </a:r>
                    </a:p>
                  </a:txBody>
                  <a:tcPr>
                    <a:noFill/>
                  </a:tcPr>
                </a:tc>
                <a:tc>
                  <a:txBody>
                    <a:bodyPr/>
                    <a:lstStyle/>
                    <a:p>
                      <a:r>
                        <a:rPr lang="en-US" dirty="0"/>
                        <a:t>G</a:t>
                      </a:r>
                    </a:p>
                  </a:txBody>
                  <a:tcPr>
                    <a:noFill/>
                  </a:tcPr>
                </a:tc>
                <a:tc>
                  <a:txBody>
                    <a:bodyPr/>
                    <a:lstStyle/>
                    <a:p>
                      <a:r>
                        <a:rPr lang="en-US" dirty="0"/>
                        <a:t>A</a:t>
                      </a:r>
                    </a:p>
                  </a:txBody>
                  <a:tcPr>
                    <a:solidFill>
                      <a:schemeClr val="accent4"/>
                    </a:solidFill>
                  </a:tcPr>
                </a:tc>
                <a:tc>
                  <a:txBody>
                    <a:bodyPr/>
                    <a:lstStyle/>
                    <a:p>
                      <a:r>
                        <a:rPr lang="en-US" dirty="0"/>
                        <a:t>G</a:t>
                      </a:r>
                    </a:p>
                  </a:txBody>
                  <a:tcPr>
                    <a:noFill/>
                  </a:tcPr>
                </a:tc>
                <a:tc>
                  <a:txBody>
                    <a:bodyPr/>
                    <a:lstStyle/>
                    <a:p>
                      <a:r>
                        <a:rPr lang="en-US" dirty="0"/>
                        <a:t>G</a:t>
                      </a:r>
                    </a:p>
                  </a:txBody>
                  <a:tcPr>
                    <a:noFill/>
                  </a:tcPr>
                </a:tc>
                <a:tc>
                  <a:txBody>
                    <a:bodyPr/>
                    <a:lstStyle/>
                    <a:p>
                      <a:r>
                        <a:rPr lang="en-US" dirty="0"/>
                        <a:t>T</a:t>
                      </a:r>
                    </a:p>
                  </a:txBody>
                  <a:tcPr>
                    <a:noFill/>
                  </a:tcPr>
                </a:tc>
                <a:extLst>
                  <a:ext uri="{0D108BD9-81ED-4DB2-BD59-A6C34878D82A}">
                    <a16:rowId xmlns:a16="http://schemas.microsoft.com/office/drawing/2014/main" val="499245188"/>
                  </a:ext>
                </a:extLst>
              </a:tr>
              <a:tr h="329155">
                <a:tc>
                  <a:txBody>
                    <a:bodyPr/>
                    <a:lstStyle/>
                    <a:p>
                      <a:pPr algn="ctr"/>
                      <a:r>
                        <a:rPr lang="en-US" b="1" dirty="0"/>
                        <a:t>B</a:t>
                      </a:r>
                    </a:p>
                  </a:txBody>
                  <a:tcPr anchor="ctr"/>
                </a:tc>
                <a:tc>
                  <a:txBody>
                    <a:bodyPr/>
                    <a:lstStyle/>
                    <a:p>
                      <a:pPr algn="ctr"/>
                      <a:r>
                        <a:rPr lang="en-US" dirty="0"/>
                        <a:t>G</a:t>
                      </a:r>
                    </a:p>
                  </a:txBody>
                  <a:tcPr anchor="ctr">
                    <a:solidFill>
                      <a:schemeClr val="accent3"/>
                    </a:solidFill>
                  </a:tcPr>
                </a:tc>
                <a:tc>
                  <a:txBody>
                    <a:bodyPr/>
                    <a:lstStyle/>
                    <a:p>
                      <a:r>
                        <a:rPr lang="en-US" dirty="0"/>
                        <a:t>A</a:t>
                      </a:r>
                    </a:p>
                  </a:txBody>
                  <a:tcPr>
                    <a:noFill/>
                  </a:tcPr>
                </a:tc>
                <a:tc>
                  <a:txBody>
                    <a:bodyPr/>
                    <a:lstStyle/>
                    <a:p>
                      <a:r>
                        <a:rPr lang="en-US" dirty="0"/>
                        <a:t>A</a:t>
                      </a:r>
                    </a:p>
                  </a:txBody>
                  <a:tcPr>
                    <a:noFill/>
                  </a:tcPr>
                </a:tc>
                <a:tc>
                  <a:txBody>
                    <a:bodyPr/>
                    <a:lstStyle/>
                    <a:p>
                      <a:r>
                        <a:rPr lang="en-US" dirty="0"/>
                        <a:t>T</a:t>
                      </a:r>
                    </a:p>
                  </a:txBody>
                  <a:tcPr>
                    <a:noFill/>
                  </a:tcPr>
                </a:tc>
                <a:tc>
                  <a:txBody>
                    <a:bodyPr/>
                    <a:lstStyle/>
                    <a:p>
                      <a:r>
                        <a:rPr lang="en-US" dirty="0"/>
                        <a:t>A</a:t>
                      </a:r>
                    </a:p>
                  </a:txBody>
                  <a:tcPr>
                    <a:solidFill>
                      <a:schemeClr val="accent4"/>
                    </a:solidFill>
                  </a:tcPr>
                </a:tc>
                <a:tc>
                  <a:txBody>
                    <a:bodyPr/>
                    <a:lstStyle/>
                    <a:p>
                      <a:r>
                        <a:rPr lang="en-US" dirty="0"/>
                        <a:t>T</a:t>
                      </a:r>
                    </a:p>
                  </a:txBody>
                  <a:tcPr>
                    <a:noFill/>
                  </a:tcPr>
                </a:tc>
                <a:tc>
                  <a:txBody>
                    <a:bodyPr/>
                    <a:lstStyle/>
                    <a:p>
                      <a:r>
                        <a:rPr lang="en-US" dirty="0"/>
                        <a:t>G</a:t>
                      </a:r>
                    </a:p>
                  </a:txBody>
                  <a:tcPr>
                    <a:noFill/>
                  </a:tcPr>
                </a:tc>
                <a:tc>
                  <a:txBody>
                    <a:bodyPr/>
                    <a:lstStyle/>
                    <a:p>
                      <a:r>
                        <a:rPr lang="en-US" dirty="0"/>
                        <a:t>T</a:t>
                      </a:r>
                    </a:p>
                  </a:txBody>
                  <a:tcPr>
                    <a:noFill/>
                  </a:tcPr>
                </a:tc>
                <a:extLst>
                  <a:ext uri="{0D108BD9-81ED-4DB2-BD59-A6C34878D82A}">
                    <a16:rowId xmlns:a16="http://schemas.microsoft.com/office/drawing/2014/main" val="2220756379"/>
                  </a:ext>
                </a:extLst>
              </a:tr>
              <a:tr h="370840">
                <a:tc>
                  <a:txBody>
                    <a:bodyPr/>
                    <a:lstStyle/>
                    <a:p>
                      <a:pPr algn="ctr"/>
                      <a:r>
                        <a:rPr lang="en-US" b="1" dirty="0"/>
                        <a:t>C</a:t>
                      </a:r>
                    </a:p>
                  </a:txBody>
                  <a:tcPr anchor="ctr"/>
                </a:tc>
                <a:tc>
                  <a:txBody>
                    <a:bodyPr/>
                    <a:lstStyle/>
                    <a:p>
                      <a:pPr algn="ctr"/>
                      <a:r>
                        <a:rPr lang="en-US" dirty="0"/>
                        <a:t>T</a:t>
                      </a:r>
                    </a:p>
                  </a:txBody>
                  <a:tcPr anchor="ctr">
                    <a:solidFill>
                      <a:schemeClr val="accent6"/>
                    </a:solidFill>
                  </a:tcPr>
                </a:tc>
                <a:tc>
                  <a:txBody>
                    <a:bodyPr/>
                    <a:lstStyle/>
                    <a:p>
                      <a:r>
                        <a:rPr lang="en-US" dirty="0"/>
                        <a:t>A</a:t>
                      </a:r>
                    </a:p>
                  </a:txBody>
                  <a:tcPr>
                    <a:noFill/>
                  </a:tcPr>
                </a:tc>
                <a:tc>
                  <a:txBody>
                    <a:bodyPr/>
                    <a:lstStyle/>
                    <a:p>
                      <a:r>
                        <a:rPr lang="en-US" dirty="0"/>
                        <a:t>C</a:t>
                      </a:r>
                    </a:p>
                  </a:txBody>
                  <a:tcPr>
                    <a:noFill/>
                  </a:tcPr>
                </a:tc>
                <a:tc>
                  <a:txBody>
                    <a:bodyPr/>
                    <a:lstStyle/>
                    <a:p>
                      <a:r>
                        <a:rPr lang="en-US" dirty="0"/>
                        <a:t>G</a:t>
                      </a:r>
                    </a:p>
                  </a:txBody>
                  <a:tcPr>
                    <a:noFill/>
                  </a:tcPr>
                </a:tc>
                <a:tc>
                  <a:txBody>
                    <a:bodyPr/>
                    <a:lstStyle/>
                    <a:p>
                      <a:r>
                        <a:rPr lang="en-US" dirty="0"/>
                        <a:t>C</a:t>
                      </a:r>
                    </a:p>
                  </a:txBody>
                  <a:tcPr>
                    <a:solidFill>
                      <a:schemeClr val="accent5"/>
                    </a:solidFill>
                  </a:tcPr>
                </a:tc>
                <a:tc>
                  <a:txBody>
                    <a:bodyPr/>
                    <a:lstStyle/>
                    <a:p>
                      <a:r>
                        <a:rPr lang="en-US" dirty="0"/>
                        <a:t>T</a:t>
                      </a:r>
                    </a:p>
                  </a:txBody>
                  <a:tcPr>
                    <a:noFill/>
                  </a:tcPr>
                </a:tc>
                <a:tc>
                  <a:txBody>
                    <a:bodyPr/>
                    <a:lstStyle/>
                    <a:p>
                      <a:r>
                        <a:rPr lang="en-US" dirty="0"/>
                        <a:t>G</a:t>
                      </a:r>
                    </a:p>
                  </a:txBody>
                  <a:tcPr>
                    <a:noFill/>
                  </a:tcPr>
                </a:tc>
                <a:tc>
                  <a:txBody>
                    <a:bodyPr/>
                    <a:lstStyle/>
                    <a:p>
                      <a:r>
                        <a:rPr lang="en-US" dirty="0"/>
                        <a:t>T</a:t>
                      </a:r>
                    </a:p>
                  </a:txBody>
                  <a:tcPr>
                    <a:noFill/>
                  </a:tcPr>
                </a:tc>
                <a:extLst>
                  <a:ext uri="{0D108BD9-81ED-4DB2-BD59-A6C34878D82A}">
                    <a16:rowId xmlns:a16="http://schemas.microsoft.com/office/drawing/2014/main" val="168478232"/>
                  </a:ext>
                </a:extLst>
              </a:tr>
              <a:tr h="370840">
                <a:tc>
                  <a:txBody>
                    <a:bodyPr/>
                    <a:lstStyle/>
                    <a:p>
                      <a:pPr algn="ctr"/>
                      <a:r>
                        <a:rPr lang="en-US" b="1" dirty="0"/>
                        <a:t>D</a:t>
                      </a:r>
                    </a:p>
                  </a:txBody>
                  <a:tcPr anchor="ctr"/>
                </a:tc>
                <a:tc>
                  <a:txBody>
                    <a:bodyPr/>
                    <a:lstStyle/>
                    <a:p>
                      <a:pPr algn="ctr"/>
                      <a:r>
                        <a:rPr lang="en-US" dirty="0"/>
                        <a:t>T</a:t>
                      </a:r>
                    </a:p>
                  </a:txBody>
                  <a:tcPr anchor="ctr">
                    <a:solidFill>
                      <a:schemeClr val="accent6"/>
                    </a:solidFill>
                  </a:tcPr>
                </a:tc>
                <a:tc>
                  <a:txBody>
                    <a:bodyPr/>
                    <a:lstStyle/>
                    <a:p>
                      <a:r>
                        <a:rPr lang="en-US" dirty="0"/>
                        <a:t>A</a:t>
                      </a:r>
                    </a:p>
                  </a:txBody>
                  <a:tcPr>
                    <a:noFill/>
                  </a:tcPr>
                </a:tc>
                <a:tc>
                  <a:txBody>
                    <a:bodyPr/>
                    <a:lstStyle/>
                    <a:p>
                      <a:r>
                        <a:rPr lang="en-US" dirty="0"/>
                        <a:t>C</a:t>
                      </a:r>
                    </a:p>
                  </a:txBody>
                  <a:tcPr>
                    <a:noFill/>
                  </a:tcPr>
                </a:tc>
                <a:tc>
                  <a:txBody>
                    <a:bodyPr/>
                    <a:lstStyle/>
                    <a:p>
                      <a:r>
                        <a:rPr lang="en-US" dirty="0"/>
                        <a:t>T</a:t>
                      </a:r>
                    </a:p>
                  </a:txBody>
                  <a:tcPr>
                    <a:noFill/>
                  </a:tcPr>
                </a:tc>
                <a:tc>
                  <a:txBody>
                    <a:bodyPr/>
                    <a:lstStyle/>
                    <a:p>
                      <a:r>
                        <a:rPr lang="en-US" dirty="0"/>
                        <a:t>C</a:t>
                      </a:r>
                    </a:p>
                  </a:txBody>
                  <a:tcPr>
                    <a:solidFill>
                      <a:schemeClr val="accent5"/>
                    </a:solidFill>
                  </a:tcPr>
                </a:tc>
                <a:tc>
                  <a:txBody>
                    <a:bodyPr/>
                    <a:lstStyle/>
                    <a:p>
                      <a:r>
                        <a:rPr lang="en-US" dirty="0"/>
                        <a:t>G</a:t>
                      </a:r>
                    </a:p>
                  </a:txBody>
                  <a:tcPr>
                    <a:noFill/>
                  </a:tcPr>
                </a:tc>
                <a:tc>
                  <a:txBody>
                    <a:bodyPr/>
                    <a:lstStyle/>
                    <a:p>
                      <a:r>
                        <a:rPr lang="en-US" dirty="0"/>
                        <a:t>G</a:t>
                      </a:r>
                    </a:p>
                  </a:txBody>
                  <a:tcPr>
                    <a:noFill/>
                  </a:tcPr>
                </a:tc>
                <a:tc>
                  <a:txBody>
                    <a:bodyPr/>
                    <a:lstStyle/>
                    <a:p>
                      <a:r>
                        <a:rPr lang="en-US" dirty="0"/>
                        <a:t>A</a:t>
                      </a:r>
                    </a:p>
                  </a:txBody>
                  <a:tcPr>
                    <a:noFill/>
                  </a:tcPr>
                </a:tc>
                <a:extLst>
                  <a:ext uri="{0D108BD9-81ED-4DB2-BD59-A6C34878D82A}">
                    <a16:rowId xmlns:a16="http://schemas.microsoft.com/office/drawing/2014/main" val="1197566919"/>
                  </a:ext>
                </a:extLst>
              </a:tr>
            </a:tbl>
          </a:graphicData>
        </a:graphic>
      </p:graphicFrame>
      <p:cxnSp>
        <p:nvCxnSpPr>
          <p:cNvPr id="19" name="Straight Arrow Connector 18">
            <a:extLst>
              <a:ext uri="{FF2B5EF4-FFF2-40B4-BE49-F238E27FC236}">
                <a16:creationId xmlns:a16="http://schemas.microsoft.com/office/drawing/2014/main" id="{AE12A63A-FCAC-4512-BF65-4B17F3773275}"/>
              </a:ext>
            </a:extLst>
          </p:cNvPr>
          <p:cNvCxnSpPr>
            <a:cxnSpLocks/>
          </p:cNvCxnSpPr>
          <p:nvPr/>
        </p:nvCxnSpPr>
        <p:spPr>
          <a:xfrm flipH="1" flipV="1">
            <a:off x="2705410" y="3220279"/>
            <a:ext cx="1031696" cy="392519"/>
          </a:xfrm>
          <a:prstGeom prst="straightConnector1">
            <a:avLst/>
          </a:prstGeom>
          <a:ln w="38100" cap="rnd">
            <a:solidFill>
              <a:srgbClr val="920000"/>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D566BC0-DB6E-4ABE-9B3E-C4231E6C7EB6}"/>
              </a:ext>
            </a:extLst>
          </p:cNvPr>
          <p:cNvCxnSpPr>
            <a:cxnSpLocks/>
          </p:cNvCxnSpPr>
          <p:nvPr/>
        </p:nvCxnSpPr>
        <p:spPr>
          <a:xfrm flipH="1" flipV="1">
            <a:off x="2788637" y="3129407"/>
            <a:ext cx="2208372" cy="483390"/>
          </a:xfrm>
          <a:prstGeom prst="straightConnector1">
            <a:avLst/>
          </a:prstGeom>
          <a:ln w="38100" cap="rnd">
            <a:solidFill>
              <a:srgbClr val="920000"/>
            </a:solidFill>
            <a:tailEnd type="arrow" w="sm"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6211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fontScale="90000"/>
          </a:bodyPr>
          <a:lstStyle/>
          <a:p>
            <a:r>
              <a:rPr lang="en-US" dirty="0"/>
              <a:t>Site concordance factors measure phylogenetic discordance</a:t>
            </a:r>
          </a:p>
        </p:txBody>
      </p:sp>
      <p:grpSp>
        <p:nvGrpSpPr>
          <p:cNvPr id="7" name="Group 6">
            <a:extLst>
              <a:ext uri="{FF2B5EF4-FFF2-40B4-BE49-F238E27FC236}">
                <a16:creationId xmlns:a16="http://schemas.microsoft.com/office/drawing/2014/main" id="{9C3B2FE4-7394-4387-A522-1534864C5048}"/>
              </a:ext>
            </a:extLst>
          </p:cNvPr>
          <p:cNvGrpSpPr/>
          <p:nvPr/>
        </p:nvGrpSpPr>
        <p:grpSpPr>
          <a:xfrm>
            <a:off x="543284" y="1135117"/>
            <a:ext cx="2162125" cy="2085161"/>
            <a:chOff x="1777702" y="1218251"/>
            <a:chExt cx="2162125" cy="2085161"/>
          </a:xfrm>
        </p:grpSpPr>
        <p:pic>
          <p:nvPicPr>
            <p:cNvPr id="16" name="Picture 15">
              <a:extLst>
                <a:ext uri="{FF2B5EF4-FFF2-40B4-BE49-F238E27FC236}">
                  <a16:creationId xmlns:a16="http://schemas.microsoft.com/office/drawing/2014/main" id="{75821AB2-03C3-42F2-8759-675682BC17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6058" y="1692642"/>
              <a:ext cx="1563392" cy="1286701"/>
            </a:xfrm>
            <a:prstGeom prst="rect">
              <a:avLst/>
            </a:prstGeom>
          </p:spPr>
        </p:pic>
        <p:sp>
          <p:nvSpPr>
            <p:cNvPr id="25" name="TextBox 24">
              <a:extLst>
                <a:ext uri="{FF2B5EF4-FFF2-40B4-BE49-F238E27FC236}">
                  <a16:creationId xmlns:a16="http://schemas.microsoft.com/office/drawing/2014/main" id="{D60AAFD6-CBAF-43BE-A1C2-35574753BF17}"/>
                </a:ext>
              </a:extLst>
            </p:cNvPr>
            <p:cNvSpPr txBox="1"/>
            <p:nvPr/>
          </p:nvSpPr>
          <p:spPr>
            <a:xfrm>
              <a:off x="2025625" y="1218251"/>
              <a:ext cx="168899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Concordant</a:t>
              </a:r>
            </a:p>
          </p:txBody>
        </p:sp>
        <p:sp>
          <p:nvSpPr>
            <p:cNvPr id="5" name="Rectangle: Rounded Corners 4">
              <a:extLst>
                <a:ext uri="{FF2B5EF4-FFF2-40B4-BE49-F238E27FC236}">
                  <a16:creationId xmlns:a16="http://schemas.microsoft.com/office/drawing/2014/main" id="{BAE1B511-F151-4F8E-8BC7-4814BE44322D}"/>
                </a:ext>
              </a:extLst>
            </p:cNvPr>
            <p:cNvSpPr/>
            <p:nvPr/>
          </p:nvSpPr>
          <p:spPr>
            <a:xfrm>
              <a:off x="1777702" y="1584577"/>
              <a:ext cx="2162125" cy="1718835"/>
            </a:xfrm>
            <a:prstGeom prst="roundRect">
              <a:avLst/>
            </a:prstGeom>
            <a:noFill/>
            <a:ln w="5080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B31E420A-A1CB-4C1E-AAB4-00122F1B77C1}"/>
              </a:ext>
            </a:extLst>
          </p:cNvPr>
          <p:cNvGrpSpPr/>
          <p:nvPr/>
        </p:nvGrpSpPr>
        <p:grpSpPr>
          <a:xfrm>
            <a:off x="3520147" y="1142860"/>
            <a:ext cx="2162125" cy="2077418"/>
            <a:chOff x="4214034" y="1225994"/>
            <a:chExt cx="2162125" cy="2077418"/>
          </a:xfrm>
        </p:grpSpPr>
        <p:grpSp>
          <p:nvGrpSpPr>
            <p:cNvPr id="8" name="Group 7">
              <a:extLst>
                <a:ext uri="{FF2B5EF4-FFF2-40B4-BE49-F238E27FC236}">
                  <a16:creationId xmlns:a16="http://schemas.microsoft.com/office/drawing/2014/main" id="{D60EEC18-4AD4-4D8A-8AAD-A84B0221B096}"/>
                </a:ext>
              </a:extLst>
            </p:cNvPr>
            <p:cNvGrpSpPr/>
            <p:nvPr/>
          </p:nvGrpSpPr>
          <p:grpSpPr>
            <a:xfrm>
              <a:off x="4214034" y="1584577"/>
              <a:ext cx="2162125" cy="1718835"/>
              <a:chOff x="4189957" y="1584577"/>
              <a:chExt cx="2162125" cy="1718835"/>
            </a:xfrm>
          </p:grpSpPr>
          <p:pic>
            <p:nvPicPr>
              <p:cNvPr id="18" name="Picture 17">
                <a:extLst>
                  <a:ext uri="{FF2B5EF4-FFF2-40B4-BE49-F238E27FC236}">
                    <a16:creationId xmlns:a16="http://schemas.microsoft.com/office/drawing/2014/main" id="{BEF79488-C216-4C26-8A49-E8C0C20AE8C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493084" y="1697257"/>
                <a:ext cx="1563392" cy="1286701"/>
              </a:xfrm>
              <a:prstGeom prst="rect">
                <a:avLst/>
              </a:prstGeom>
            </p:spPr>
          </p:pic>
          <p:sp>
            <p:nvSpPr>
              <p:cNvPr id="26" name="Rectangle: Rounded Corners 25">
                <a:extLst>
                  <a:ext uri="{FF2B5EF4-FFF2-40B4-BE49-F238E27FC236}">
                    <a16:creationId xmlns:a16="http://schemas.microsoft.com/office/drawing/2014/main" id="{16A084A8-6BA2-4906-BC30-1EC593D4BAE5}"/>
                  </a:ext>
                </a:extLst>
              </p:cNvPr>
              <p:cNvSpPr/>
              <p:nvPr/>
            </p:nvSpPr>
            <p:spPr>
              <a:xfrm>
                <a:off x="4189957" y="1584577"/>
                <a:ext cx="2162125" cy="1718835"/>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422241C5-D46E-414C-99B6-18D3AE1064E9}"/>
                </a:ext>
              </a:extLst>
            </p:cNvPr>
            <p:cNvSpPr txBox="1"/>
            <p:nvPr/>
          </p:nvSpPr>
          <p:spPr>
            <a:xfrm>
              <a:off x="4344422"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1</a:t>
              </a:r>
            </a:p>
          </p:txBody>
        </p:sp>
      </p:grpSp>
      <p:grpSp>
        <p:nvGrpSpPr>
          <p:cNvPr id="9" name="Group 8">
            <a:extLst>
              <a:ext uri="{FF2B5EF4-FFF2-40B4-BE49-F238E27FC236}">
                <a16:creationId xmlns:a16="http://schemas.microsoft.com/office/drawing/2014/main" id="{F69DCC43-5334-42C5-A19B-EE76C63E4AF3}"/>
              </a:ext>
            </a:extLst>
          </p:cNvPr>
          <p:cNvGrpSpPr/>
          <p:nvPr/>
        </p:nvGrpSpPr>
        <p:grpSpPr>
          <a:xfrm>
            <a:off x="6497010" y="1135117"/>
            <a:ext cx="2162125" cy="2085161"/>
            <a:chOff x="6650365" y="1225994"/>
            <a:chExt cx="2162125" cy="2085161"/>
          </a:xfrm>
        </p:grpSpPr>
        <p:pic>
          <p:nvPicPr>
            <p:cNvPr id="22" name="Picture 21">
              <a:extLst>
                <a:ext uri="{FF2B5EF4-FFF2-40B4-BE49-F238E27FC236}">
                  <a16:creationId xmlns:a16="http://schemas.microsoft.com/office/drawing/2014/main" id="{4FF02D21-49D6-4054-88FA-90538601AD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953492" y="1697257"/>
              <a:ext cx="1563392" cy="1286700"/>
            </a:xfrm>
            <a:prstGeom prst="rect">
              <a:avLst/>
            </a:prstGeom>
          </p:spPr>
        </p:pic>
        <p:sp>
          <p:nvSpPr>
            <p:cNvPr id="27" name="Rectangle: Rounded Corners 26">
              <a:extLst>
                <a:ext uri="{FF2B5EF4-FFF2-40B4-BE49-F238E27FC236}">
                  <a16:creationId xmlns:a16="http://schemas.microsoft.com/office/drawing/2014/main" id="{C63477AC-5A26-401B-9C6C-4865727CDF1F}"/>
                </a:ext>
              </a:extLst>
            </p:cNvPr>
            <p:cNvSpPr/>
            <p:nvPr/>
          </p:nvSpPr>
          <p:spPr>
            <a:xfrm>
              <a:off x="6650365" y="1584577"/>
              <a:ext cx="2162125" cy="1726578"/>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F8B8AA0-061A-4B0A-B172-AF4C9B9CA118}"/>
                </a:ext>
              </a:extLst>
            </p:cNvPr>
            <p:cNvSpPr txBox="1"/>
            <p:nvPr/>
          </p:nvSpPr>
          <p:spPr>
            <a:xfrm>
              <a:off x="6801658"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2</a:t>
              </a:r>
            </a:p>
          </p:txBody>
        </p:sp>
      </p:grpSp>
      <p:graphicFrame>
        <p:nvGraphicFramePr>
          <p:cNvPr id="17" name="Table 5">
            <a:extLst>
              <a:ext uri="{FF2B5EF4-FFF2-40B4-BE49-F238E27FC236}">
                <a16:creationId xmlns:a16="http://schemas.microsoft.com/office/drawing/2014/main" id="{FAB08E1A-6A40-4566-B991-9D7C172AB663}"/>
              </a:ext>
            </a:extLst>
          </p:cNvPr>
          <p:cNvGraphicFramePr>
            <a:graphicFrameLocks noGrp="1"/>
          </p:cNvGraphicFramePr>
          <p:nvPr>
            <p:extLst>
              <p:ext uri="{D42A27DB-BD31-4B8C-83A1-F6EECF244321}">
                <p14:modId xmlns:p14="http://schemas.microsoft.com/office/powerpoint/2010/main" val="1370931968"/>
              </p:ext>
            </p:extLst>
          </p:nvPr>
        </p:nvGraphicFramePr>
        <p:xfrm>
          <a:off x="3049975" y="3612798"/>
          <a:ext cx="3044049" cy="1478280"/>
        </p:xfrm>
        <a:graphic>
          <a:graphicData uri="http://schemas.openxmlformats.org/drawingml/2006/table">
            <a:tbl>
              <a:tblPr firstRow="1" bandRow="1">
                <a:tableStyleId>{5940675A-B579-460E-94D1-54222C63F5DA}</a:tableStyleId>
              </a:tblPr>
              <a:tblGrid>
                <a:gridCol w="559196">
                  <a:extLst>
                    <a:ext uri="{9D8B030D-6E8A-4147-A177-3AD203B41FA5}">
                      <a16:colId xmlns:a16="http://schemas.microsoft.com/office/drawing/2014/main" val="3542239607"/>
                    </a:ext>
                  </a:extLst>
                </a:gridCol>
                <a:gridCol w="308581">
                  <a:extLst>
                    <a:ext uri="{9D8B030D-6E8A-4147-A177-3AD203B41FA5}">
                      <a16:colId xmlns:a16="http://schemas.microsoft.com/office/drawing/2014/main" val="1435938802"/>
                    </a:ext>
                  </a:extLst>
                </a:gridCol>
                <a:gridCol w="310896">
                  <a:extLst>
                    <a:ext uri="{9D8B030D-6E8A-4147-A177-3AD203B41FA5}">
                      <a16:colId xmlns:a16="http://schemas.microsoft.com/office/drawing/2014/main" val="1935438819"/>
                    </a:ext>
                  </a:extLst>
                </a:gridCol>
                <a:gridCol w="310896">
                  <a:extLst>
                    <a:ext uri="{9D8B030D-6E8A-4147-A177-3AD203B41FA5}">
                      <a16:colId xmlns:a16="http://schemas.microsoft.com/office/drawing/2014/main" val="2458774378"/>
                    </a:ext>
                  </a:extLst>
                </a:gridCol>
                <a:gridCol w="310896">
                  <a:extLst>
                    <a:ext uri="{9D8B030D-6E8A-4147-A177-3AD203B41FA5}">
                      <a16:colId xmlns:a16="http://schemas.microsoft.com/office/drawing/2014/main" val="2027767931"/>
                    </a:ext>
                  </a:extLst>
                </a:gridCol>
                <a:gridCol w="310896">
                  <a:extLst>
                    <a:ext uri="{9D8B030D-6E8A-4147-A177-3AD203B41FA5}">
                      <a16:colId xmlns:a16="http://schemas.microsoft.com/office/drawing/2014/main" val="445628657"/>
                    </a:ext>
                  </a:extLst>
                </a:gridCol>
                <a:gridCol w="310896">
                  <a:extLst>
                    <a:ext uri="{9D8B030D-6E8A-4147-A177-3AD203B41FA5}">
                      <a16:colId xmlns:a16="http://schemas.microsoft.com/office/drawing/2014/main" val="1236726768"/>
                    </a:ext>
                  </a:extLst>
                </a:gridCol>
                <a:gridCol w="310896">
                  <a:extLst>
                    <a:ext uri="{9D8B030D-6E8A-4147-A177-3AD203B41FA5}">
                      <a16:colId xmlns:a16="http://schemas.microsoft.com/office/drawing/2014/main" val="3526024223"/>
                    </a:ext>
                  </a:extLst>
                </a:gridCol>
                <a:gridCol w="310896">
                  <a:extLst>
                    <a:ext uri="{9D8B030D-6E8A-4147-A177-3AD203B41FA5}">
                      <a16:colId xmlns:a16="http://schemas.microsoft.com/office/drawing/2014/main" val="684725522"/>
                    </a:ext>
                  </a:extLst>
                </a:gridCol>
              </a:tblGrid>
              <a:tr h="370840">
                <a:tc>
                  <a:txBody>
                    <a:bodyPr/>
                    <a:lstStyle/>
                    <a:p>
                      <a:pPr algn="ctr"/>
                      <a:r>
                        <a:rPr lang="en-US" b="1" dirty="0"/>
                        <a:t>A</a:t>
                      </a:r>
                    </a:p>
                  </a:txBody>
                  <a:tcPr anchor="ctr"/>
                </a:tc>
                <a:tc>
                  <a:txBody>
                    <a:bodyPr/>
                    <a:lstStyle/>
                    <a:p>
                      <a:pPr algn="ctr"/>
                      <a:r>
                        <a:rPr lang="en-US" dirty="0"/>
                        <a:t>G</a:t>
                      </a:r>
                    </a:p>
                  </a:txBody>
                  <a:tcPr anchor="ctr">
                    <a:solidFill>
                      <a:schemeClr val="accent3"/>
                    </a:solidFill>
                  </a:tcPr>
                </a:tc>
                <a:tc>
                  <a:txBody>
                    <a:bodyPr/>
                    <a:lstStyle/>
                    <a:p>
                      <a:r>
                        <a:rPr lang="en-US" dirty="0"/>
                        <a:t>A</a:t>
                      </a:r>
                    </a:p>
                  </a:txBody>
                  <a:tcPr>
                    <a:noFill/>
                  </a:tcPr>
                </a:tc>
                <a:tc>
                  <a:txBody>
                    <a:bodyPr/>
                    <a:lstStyle/>
                    <a:p>
                      <a:r>
                        <a:rPr lang="en-US" dirty="0"/>
                        <a:t>C</a:t>
                      </a:r>
                    </a:p>
                  </a:txBody>
                  <a:tcPr>
                    <a:noFill/>
                  </a:tcPr>
                </a:tc>
                <a:tc>
                  <a:txBody>
                    <a:bodyPr/>
                    <a:lstStyle/>
                    <a:p>
                      <a:r>
                        <a:rPr lang="en-US" dirty="0"/>
                        <a:t>G</a:t>
                      </a:r>
                    </a:p>
                  </a:txBody>
                  <a:tcPr>
                    <a:solidFill>
                      <a:schemeClr val="accent3"/>
                    </a:solidFill>
                  </a:tcPr>
                </a:tc>
                <a:tc>
                  <a:txBody>
                    <a:bodyPr/>
                    <a:lstStyle/>
                    <a:p>
                      <a:r>
                        <a:rPr lang="en-US" dirty="0"/>
                        <a:t>A</a:t>
                      </a:r>
                    </a:p>
                  </a:txBody>
                  <a:tcPr>
                    <a:solidFill>
                      <a:schemeClr val="accent4"/>
                    </a:solidFill>
                  </a:tcPr>
                </a:tc>
                <a:tc>
                  <a:txBody>
                    <a:bodyPr/>
                    <a:lstStyle/>
                    <a:p>
                      <a:r>
                        <a:rPr lang="en-US" dirty="0"/>
                        <a:t>G</a:t>
                      </a:r>
                    </a:p>
                  </a:txBody>
                  <a:tcPr>
                    <a:solidFill>
                      <a:schemeClr val="accent3"/>
                    </a:solidFill>
                  </a:tcPr>
                </a:tc>
                <a:tc>
                  <a:txBody>
                    <a:bodyPr/>
                    <a:lstStyle/>
                    <a:p>
                      <a:r>
                        <a:rPr lang="en-US" dirty="0"/>
                        <a:t>G</a:t>
                      </a:r>
                    </a:p>
                  </a:txBody>
                  <a:tcPr>
                    <a:noFill/>
                  </a:tcPr>
                </a:tc>
                <a:tc>
                  <a:txBody>
                    <a:bodyPr/>
                    <a:lstStyle/>
                    <a:p>
                      <a:r>
                        <a:rPr lang="en-US" dirty="0"/>
                        <a:t>T</a:t>
                      </a:r>
                    </a:p>
                  </a:txBody>
                  <a:tcPr>
                    <a:noFill/>
                  </a:tcPr>
                </a:tc>
                <a:extLst>
                  <a:ext uri="{0D108BD9-81ED-4DB2-BD59-A6C34878D82A}">
                    <a16:rowId xmlns:a16="http://schemas.microsoft.com/office/drawing/2014/main" val="499245188"/>
                  </a:ext>
                </a:extLst>
              </a:tr>
              <a:tr h="329155">
                <a:tc>
                  <a:txBody>
                    <a:bodyPr/>
                    <a:lstStyle/>
                    <a:p>
                      <a:pPr algn="ctr"/>
                      <a:r>
                        <a:rPr lang="en-US" b="1" dirty="0"/>
                        <a:t>B</a:t>
                      </a:r>
                    </a:p>
                  </a:txBody>
                  <a:tcPr anchor="ctr"/>
                </a:tc>
                <a:tc>
                  <a:txBody>
                    <a:bodyPr/>
                    <a:lstStyle/>
                    <a:p>
                      <a:pPr algn="ctr"/>
                      <a:r>
                        <a:rPr lang="en-US" dirty="0"/>
                        <a:t>G</a:t>
                      </a:r>
                    </a:p>
                  </a:txBody>
                  <a:tcPr anchor="ctr">
                    <a:solidFill>
                      <a:schemeClr val="accent3"/>
                    </a:solidFill>
                  </a:tcPr>
                </a:tc>
                <a:tc>
                  <a:txBody>
                    <a:bodyPr/>
                    <a:lstStyle/>
                    <a:p>
                      <a:r>
                        <a:rPr lang="en-US" dirty="0"/>
                        <a:t>A</a:t>
                      </a:r>
                    </a:p>
                  </a:txBody>
                  <a:tcPr>
                    <a:noFill/>
                  </a:tcPr>
                </a:tc>
                <a:tc>
                  <a:txBody>
                    <a:bodyPr/>
                    <a:lstStyle/>
                    <a:p>
                      <a:r>
                        <a:rPr lang="en-US" dirty="0"/>
                        <a:t>A</a:t>
                      </a:r>
                    </a:p>
                  </a:txBody>
                  <a:tcPr>
                    <a:noFill/>
                  </a:tcPr>
                </a:tc>
                <a:tc>
                  <a:txBody>
                    <a:bodyPr/>
                    <a:lstStyle/>
                    <a:p>
                      <a:r>
                        <a:rPr lang="en-US" dirty="0"/>
                        <a:t>T</a:t>
                      </a:r>
                    </a:p>
                  </a:txBody>
                  <a:tcPr>
                    <a:solidFill>
                      <a:schemeClr val="accent6"/>
                    </a:solidFill>
                  </a:tcPr>
                </a:tc>
                <a:tc>
                  <a:txBody>
                    <a:bodyPr/>
                    <a:lstStyle/>
                    <a:p>
                      <a:r>
                        <a:rPr lang="en-US" dirty="0"/>
                        <a:t>A</a:t>
                      </a:r>
                    </a:p>
                  </a:txBody>
                  <a:tcPr>
                    <a:solidFill>
                      <a:schemeClr val="accent4"/>
                    </a:solidFill>
                  </a:tcPr>
                </a:tc>
                <a:tc>
                  <a:txBody>
                    <a:bodyPr/>
                    <a:lstStyle/>
                    <a:p>
                      <a:r>
                        <a:rPr lang="en-US" dirty="0"/>
                        <a:t>T</a:t>
                      </a:r>
                    </a:p>
                  </a:txBody>
                  <a:tcPr>
                    <a:solidFill>
                      <a:schemeClr val="accent6"/>
                    </a:solidFill>
                  </a:tcPr>
                </a:tc>
                <a:tc>
                  <a:txBody>
                    <a:bodyPr/>
                    <a:lstStyle/>
                    <a:p>
                      <a:r>
                        <a:rPr lang="en-US" dirty="0"/>
                        <a:t>G</a:t>
                      </a:r>
                    </a:p>
                  </a:txBody>
                  <a:tcPr>
                    <a:noFill/>
                  </a:tcPr>
                </a:tc>
                <a:tc>
                  <a:txBody>
                    <a:bodyPr/>
                    <a:lstStyle/>
                    <a:p>
                      <a:r>
                        <a:rPr lang="en-US" dirty="0"/>
                        <a:t>T</a:t>
                      </a:r>
                    </a:p>
                  </a:txBody>
                  <a:tcPr>
                    <a:noFill/>
                  </a:tcPr>
                </a:tc>
                <a:extLst>
                  <a:ext uri="{0D108BD9-81ED-4DB2-BD59-A6C34878D82A}">
                    <a16:rowId xmlns:a16="http://schemas.microsoft.com/office/drawing/2014/main" val="2220756379"/>
                  </a:ext>
                </a:extLst>
              </a:tr>
              <a:tr h="370840">
                <a:tc>
                  <a:txBody>
                    <a:bodyPr/>
                    <a:lstStyle/>
                    <a:p>
                      <a:pPr algn="ctr"/>
                      <a:r>
                        <a:rPr lang="en-US" b="1" dirty="0"/>
                        <a:t>C</a:t>
                      </a:r>
                    </a:p>
                  </a:txBody>
                  <a:tcPr anchor="ctr"/>
                </a:tc>
                <a:tc>
                  <a:txBody>
                    <a:bodyPr/>
                    <a:lstStyle/>
                    <a:p>
                      <a:pPr algn="ctr"/>
                      <a:r>
                        <a:rPr lang="en-US" dirty="0"/>
                        <a:t>T</a:t>
                      </a:r>
                    </a:p>
                  </a:txBody>
                  <a:tcPr anchor="ctr">
                    <a:solidFill>
                      <a:schemeClr val="accent6"/>
                    </a:solidFill>
                  </a:tcPr>
                </a:tc>
                <a:tc>
                  <a:txBody>
                    <a:bodyPr/>
                    <a:lstStyle/>
                    <a:p>
                      <a:r>
                        <a:rPr lang="en-US" dirty="0"/>
                        <a:t>A</a:t>
                      </a:r>
                    </a:p>
                  </a:txBody>
                  <a:tcPr>
                    <a:noFill/>
                  </a:tcPr>
                </a:tc>
                <a:tc>
                  <a:txBody>
                    <a:bodyPr/>
                    <a:lstStyle/>
                    <a:p>
                      <a:r>
                        <a:rPr lang="en-US" dirty="0"/>
                        <a:t>C</a:t>
                      </a:r>
                    </a:p>
                  </a:txBody>
                  <a:tcPr>
                    <a:noFill/>
                  </a:tcPr>
                </a:tc>
                <a:tc>
                  <a:txBody>
                    <a:bodyPr/>
                    <a:lstStyle/>
                    <a:p>
                      <a:r>
                        <a:rPr lang="en-US" dirty="0"/>
                        <a:t>G</a:t>
                      </a:r>
                    </a:p>
                  </a:txBody>
                  <a:tcPr>
                    <a:solidFill>
                      <a:schemeClr val="accent3"/>
                    </a:solidFill>
                  </a:tcPr>
                </a:tc>
                <a:tc>
                  <a:txBody>
                    <a:bodyPr/>
                    <a:lstStyle/>
                    <a:p>
                      <a:r>
                        <a:rPr lang="en-US" dirty="0"/>
                        <a:t>C</a:t>
                      </a:r>
                    </a:p>
                  </a:txBody>
                  <a:tcPr>
                    <a:solidFill>
                      <a:schemeClr val="accent5"/>
                    </a:solidFill>
                  </a:tcPr>
                </a:tc>
                <a:tc>
                  <a:txBody>
                    <a:bodyPr/>
                    <a:lstStyle/>
                    <a:p>
                      <a:r>
                        <a:rPr lang="en-US" dirty="0"/>
                        <a:t>T</a:t>
                      </a:r>
                    </a:p>
                  </a:txBody>
                  <a:tcPr>
                    <a:solidFill>
                      <a:schemeClr val="accent6"/>
                    </a:solidFill>
                  </a:tcPr>
                </a:tc>
                <a:tc>
                  <a:txBody>
                    <a:bodyPr/>
                    <a:lstStyle/>
                    <a:p>
                      <a:r>
                        <a:rPr lang="en-US" dirty="0"/>
                        <a:t>G</a:t>
                      </a:r>
                    </a:p>
                  </a:txBody>
                  <a:tcPr>
                    <a:noFill/>
                  </a:tcPr>
                </a:tc>
                <a:tc>
                  <a:txBody>
                    <a:bodyPr/>
                    <a:lstStyle/>
                    <a:p>
                      <a:r>
                        <a:rPr lang="en-US" dirty="0"/>
                        <a:t>T</a:t>
                      </a:r>
                    </a:p>
                  </a:txBody>
                  <a:tcPr>
                    <a:noFill/>
                  </a:tcPr>
                </a:tc>
                <a:extLst>
                  <a:ext uri="{0D108BD9-81ED-4DB2-BD59-A6C34878D82A}">
                    <a16:rowId xmlns:a16="http://schemas.microsoft.com/office/drawing/2014/main" val="168478232"/>
                  </a:ext>
                </a:extLst>
              </a:tr>
              <a:tr h="370840">
                <a:tc>
                  <a:txBody>
                    <a:bodyPr/>
                    <a:lstStyle/>
                    <a:p>
                      <a:pPr algn="ctr"/>
                      <a:r>
                        <a:rPr lang="en-US" b="1" dirty="0"/>
                        <a:t>D</a:t>
                      </a:r>
                    </a:p>
                  </a:txBody>
                  <a:tcPr anchor="ctr"/>
                </a:tc>
                <a:tc>
                  <a:txBody>
                    <a:bodyPr/>
                    <a:lstStyle/>
                    <a:p>
                      <a:pPr algn="ctr"/>
                      <a:r>
                        <a:rPr lang="en-US" dirty="0"/>
                        <a:t>T</a:t>
                      </a:r>
                    </a:p>
                  </a:txBody>
                  <a:tcPr anchor="ctr">
                    <a:solidFill>
                      <a:schemeClr val="accent6"/>
                    </a:solidFill>
                  </a:tcPr>
                </a:tc>
                <a:tc>
                  <a:txBody>
                    <a:bodyPr/>
                    <a:lstStyle/>
                    <a:p>
                      <a:r>
                        <a:rPr lang="en-US" dirty="0"/>
                        <a:t>A</a:t>
                      </a:r>
                    </a:p>
                  </a:txBody>
                  <a:tcPr>
                    <a:noFill/>
                  </a:tcPr>
                </a:tc>
                <a:tc>
                  <a:txBody>
                    <a:bodyPr/>
                    <a:lstStyle/>
                    <a:p>
                      <a:r>
                        <a:rPr lang="en-US" dirty="0"/>
                        <a:t>C</a:t>
                      </a:r>
                    </a:p>
                  </a:txBody>
                  <a:tcPr>
                    <a:noFill/>
                  </a:tcPr>
                </a:tc>
                <a:tc>
                  <a:txBody>
                    <a:bodyPr/>
                    <a:lstStyle/>
                    <a:p>
                      <a:r>
                        <a:rPr lang="en-US" dirty="0"/>
                        <a:t>T</a:t>
                      </a:r>
                    </a:p>
                  </a:txBody>
                  <a:tcPr>
                    <a:solidFill>
                      <a:schemeClr val="accent6"/>
                    </a:solidFill>
                  </a:tcPr>
                </a:tc>
                <a:tc>
                  <a:txBody>
                    <a:bodyPr/>
                    <a:lstStyle/>
                    <a:p>
                      <a:r>
                        <a:rPr lang="en-US" dirty="0"/>
                        <a:t>C</a:t>
                      </a:r>
                    </a:p>
                  </a:txBody>
                  <a:tcPr>
                    <a:solidFill>
                      <a:schemeClr val="accent5"/>
                    </a:solidFill>
                  </a:tcPr>
                </a:tc>
                <a:tc>
                  <a:txBody>
                    <a:bodyPr/>
                    <a:lstStyle/>
                    <a:p>
                      <a:r>
                        <a:rPr lang="en-US" dirty="0"/>
                        <a:t>G</a:t>
                      </a:r>
                    </a:p>
                  </a:txBody>
                  <a:tcPr>
                    <a:solidFill>
                      <a:schemeClr val="accent3"/>
                    </a:solidFill>
                  </a:tcPr>
                </a:tc>
                <a:tc>
                  <a:txBody>
                    <a:bodyPr/>
                    <a:lstStyle/>
                    <a:p>
                      <a:r>
                        <a:rPr lang="en-US" dirty="0"/>
                        <a:t>G</a:t>
                      </a:r>
                    </a:p>
                  </a:txBody>
                  <a:tcPr>
                    <a:noFill/>
                  </a:tcPr>
                </a:tc>
                <a:tc>
                  <a:txBody>
                    <a:bodyPr/>
                    <a:lstStyle/>
                    <a:p>
                      <a:r>
                        <a:rPr lang="en-US" dirty="0"/>
                        <a:t>A</a:t>
                      </a:r>
                    </a:p>
                  </a:txBody>
                  <a:tcPr>
                    <a:noFill/>
                  </a:tcPr>
                </a:tc>
                <a:extLst>
                  <a:ext uri="{0D108BD9-81ED-4DB2-BD59-A6C34878D82A}">
                    <a16:rowId xmlns:a16="http://schemas.microsoft.com/office/drawing/2014/main" val="1197566919"/>
                  </a:ext>
                </a:extLst>
              </a:tr>
            </a:tbl>
          </a:graphicData>
        </a:graphic>
      </p:graphicFrame>
      <p:cxnSp>
        <p:nvCxnSpPr>
          <p:cNvPr id="19" name="Straight Arrow Connector 18">
            <a:extLst>
              <a:ext uri="{FF2B5EF4-FFF2-40B4-BE49-F238E27FC236}">
                <a16:creationId xmlns:a16="http://schemas.microsoft.com/office/drawing/2014/main" id="{AE12A63A-FCAC-4512-BF65-4B17F3773275}"/>
              </a:ext>
            </a:extLst>
          </p:cNvPr>
          <p:cNvCxnSpPr>
            <a:cxnSpLocks/>
          </p:cNvCxnSpPr>
          <p:nvPr/>
        </p:nvCxnSpPr>
        <p:spPr>
          <a:xfrm flipH="1" flipV="1">
            <a:off x="2705410" y="3220279"/>
            <a:ext cx="1031696" cy="392519"/>
          </a:xfrm>
          <a:prstGeom prst="straightConnector1">
            <a:avLst/>
          </a:prstGeom>
          <a:ln w="38100" cap="rnd">
            <a:solidFill>
              <a:srgbClr val="920000"/>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D566BC0-DB6E-4ABE-9B3E-C4231E6C7EB6}"/>
              </a:ext>
            </a:extLst>
          </p:cNvPr>
          <p:cNvCxnSpPr>
            <a:cxnSpLocks/>
          </p:cNvCxnSpPr>
          <p:nvPr/>
        </p:nvCxnSpPr>
        <p:spPr>
          <a:xfrm flipH="1" flipV="1">
            <a:off x="2788637" y="3129407"/>
            <a:ext cx="2208372" cy="483390"/>
          </a:xfrm>
          <a:prstGeom prst="straightConnector1">
            <a:avLst/>
          </a:prstGeom>
          <a:ln w="38100" cap="rnd">
            <a:solidFill>
              <a:srgbClr val="920000"/>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2AC5FE2-40FC-4DDE-9787-ABEA4CA5D347}"/>
              </a:ext>
            </a:extLst>
          </p:cNvPr>
          <p:cNvCxnSpPr>
            <a:cxnSpLocks/>
          </p:cNvCxnSpPr>
          <p:nvPr/>
        </p:nvCxnSpPr>
        <p:spPr>
          <a:xfrm flipV="1">
            <a:off x="4692445" y="3259266"/>
            <a:ext cx="31599" cy="353532"/>
          </a:xfrm>
          <a:prstGeom prst="straightConnector1">
            <a:avLst/>
          </a:prstGeom>
          <a:ln w="38100" cap="rnd">
            <a:solidFill>
              <a:srgbClr val="002060"/>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492C5F6-A830-4842-B372-45C5BDB57844}"/>
              </a:ext>
            </a:extLst>
          </p:cNvPr>
          <p:cNvCxnSpPr>
            <a:cxnSpLocks/>
          </p:cNvCxnSpPr>
          <p:nvPr/>
        </p:nvCxnSpPr>
        <p:spPr>
          <a:xfrm flipV="1">
            <a:off x="5325774" y="3157804"/>
            <a:ext cx="1171236" cy="454994"/>
          </a:xfrm>
          <a:prstGeom prst="straightConnector1">
            <a:avLst/>
          </a:prstGeom>
          <a:ln w="38100" cap="rnd">
            <a:solidFill>
              <a:srgbClr val="002060"/>
            </a:solidFill>
            <a:tailEnd type="arrow" w="sm"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4096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fontScale="90000"/>
          </a:bodyPr>
          <a:lstStyle/>
          <a:p>
            <a:r>
              <a:rPr lang="en-US" dirty="0"/>
              <a:t>Site concordance factors measure phylogenetic discordance</a:t>
            </a:r>
          </a:p>
        </p:txBody>
      </p:sp>
      <p:grpSp>
        <p:nvGrpSpPr>
          <p:cNvPr id="7" name="Group 6">
            <a:extLst>
              <a:ext uri="{FF2B5EF4-FFF2-40B4-BE49-F238E27FC236}">
                <a16:creationId xmlns:a16="http://schemas.microsoft.com/office/drawing/2014/main" id="{9C3B2FE4-7394-4387-A522-1534864C5048}"/>
              </a:ext>
            </a:extLst>
          </p:cNvPr>
          <p:cNvGrpSpPr/>
          <p:nvPr/>
        </p:nvGrpSpPr>
        <p:grpSpPr>
          <a:xfrm>
            <a:off x="543284" y="1135117"/>
            <a:ext cx="2162125" cy="2085161"/>
            <a:chOff x="1777702" y="1218251"/>
            <a:chExt cx="2162125" cy="2085161"/>
          </a:xfrm>
        </p:grpSpPr>
        <p:pic>
          <p:nvPicPr>
            <p:cNvPr id="16" name="Picture 15">
              <a:extLst>
                <a:ext uri="{FF2B5EF4-FFF2-40B4-BE49-F238E27FC236}">
                  <a16:creationId xmlns:a16="http://schemas.microsoft.com/office/drawing/2014/main" id="{75821AB2-03C3-42F2-8759-675682BC17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6058" y="1692642"/>
              <a:ext cx="1563392" cy="1286701"/>
            </a:xfrm>
            <a:prstGeom prst="rect">
              <a:avLst/>
            </a:prstGeom>
          </p:spPr>
        </p:pic>
        <p:sp>
          <p:nvSpPr>
            <p:cNvPr id="25" name="TextBox 24">
              <a:extLst>
                <a:ext uri="{FF2B5EF4-FFF2-40B4-BE49-F238E27FC236}">
                  <a16:creationId xmlns:a16="http://schemas.microsoft.com/office/drawing/2014/main" id="{D60AAFD6-CBAF-43BE-A1C2-35574753BF17}"/>
                </a:ext>
              </a:extLst>
            </p:cNvPr>
            <p:cNvSpPr txBox="1"/>
            <p:nvPr/>
          </p:nvSpPr>
          <p:spPr>
            <a:xfrm>
              <a:off x="2025625" y="1218251"/>
              <a:ext cx="168899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Concordant</a:t>
              </a:r>
            </a:p>
          </p:txBody>
        </p:sp>
        <p:sp>
          <p:nvSpPr>
            <p:cNvPr id="5" name="Rectangle: Rounded Corners 4">
              <a:extLst>
                <a:ext uri="{FF2B5EF4-FFF2-40B4-BE49-F238E27FC236}">
                  <a16:creationId xmlns:a16="http://schemas.microsoft.com/office/drawing/2014/main" id="{BAE1B511-F151-4F8E-8BC7-4814BE44322D}"/>
                </a:ext>
              </a:extLst>
            </p:cNvPr>
            <p:cNvSpPr/>
            <p:nvPr/>
          </p:nvSpPr>
          <p:spPr>
            <a:xfrm>
              <a:off x="1777702" y="1584577"/>
              <a:ext cx="2162125" cy="1718835"/>
            </a:xfrm>
            <a:prstGeom prst="roundRect">
              <a:avLst/>
            </a:prstGeom>
            <a:noFill/>
            <a:ln w="5080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7" name="Table 5">
            <a:extLst>
              <a:ext uri="{FF2B5EF4-FFF2-40B4-BE49-F238E27FC236}">
                <a16:creationId xmlns:a16="http://schemas.microsoft.com/office/drawing/2014/main" id="{FAB08E1A-6A40-4566-B991-9D7C172AB663}"/>
              </a:ext>
            </a:extLst>
          </p:cNvPr>
          <p:cNvGraphicFramePr>
            <a:graphicFrameLocks noGrp="1"/>
          </p:cNvGraphicFramePr>
          <p:nvPr>
            <p:extLst>
              <p:ext uri="{D42A27DB-BD31-4B8C-83A1-F6EECF244321}">
                <p14:modId xmlns:p14="http://schemas.microsoft.com/office/powerpoint/2010/main" val="1757205725"/>
              </p:ext>
            </p:extLst>
          </p:nvPr>
        </p:nvGraphicFramePr>
        <p:xfrm>
          <a:off x="3049975" y="3612798"/>
          <a:ext cx="3044049" cy="1478280"/>
        </p:xfrm>
        <a:graphic>
          <a:graphicData uri="http://schemas.openxmlformats.org/drawingml/2006/table">
            <a:tbl>
              <a:tblPr firstRow="1" bandRow="1">
                <a:tableStyleId>{5940675A-B579-460E-94D1-54222C63F5DA}</a:tableStyleId>
              </a:tblPr>
              <a:tblGrid>
                <a:gridCol w="559196">
                  <a:extLst>
                    <a:ext uri="{9D8B030D-6E8A-4147-A177-3AD203B41FA5}">
                      <a16:colId xmlns:a16="http://schemas.microsoft.com/office/drawing/2014/main" val="3542239607"/>
                    </a:ext>
                  </a:extLst>
                </a:gridCol>
                <a:gridCol w="308581">
                  <a:extLst>
                    <a:ext uri="{9D8B030D-6E8A-4147-A177-3AD203B41FA5}">
                      <a16:colId xmlns:a16="http://schemas.microsoft.com/office/drawing/2014/main" val="1435938802"/>
                    </a:ext>
                  </a:extLst>
                </a:gridCol>
                <a:gridCol w="310896">
                  <a:extLst>
                    <a:ext uri="{9D8B030D-6E8A-4147-A177-3AD203B41FA5}">
                      <a16:colId xmlns:a16="http://schemas.microsoft.com/office/drawing/2014/main" val="1935438819"/>
                    </a:ext>
                  </a:extLst>
                </a:gridCol>
                <a:gridCol w="310896">
                  <a:extLst>
                    <a:ext uri="{9D8B030D-6E8A-4147-A177-3AD203B41FA5}">
                      <a16:colId xmlns:a16="http://schemas.microsoft.com/office/drawing/2014/main" val="2458774378"/>
                    </a:ext>
                  </a:extLst>
                </a:gridCol>
                <a:gridCol w="310896">
                  <a:extLst>
                    <a:ext uri="{9D8B030D-6E8A-4147-A177-3AD203B41FA5}">
                      <a16:colId xmlns:a16="http://schemas.microsoft.com/office/drawing/2014/main" val="2027767931"/>
                    </a:ext>
                  </a:extLst>
                </a:gridCol>
                <a:gridCol w="310896">
                  <a:extLst>
                    <a:ext uri="{9D8B030D-6E8A-4147-A177-3AD203B41FA5}">
                      <a16:colId xmlns:a16="http://schemas.microsoft.com/office/drawing/2014/main" val="445628657"/>
                    </a:ext>
                  </a:extLst>
                </a:gridCol>
                <a:gridCol w="310896">
                  <a:extLst>
                    <a:ext uri="{9D8B030D-6E8A-4147-A177-3AD203B41FA5}">
                      <a16:colId xmlns:a16="http://schemas.microsoft.com/office/drawing/2014/main" val="1236726768"/>
                    </a:ext>
                  </a:extLst>
                </a:gridCol>
                <a:gridCol w="310896">
                  <a:extLst>
                    <a:ext uri="{9D8B030D-6E8A-4147-A177-3AD203B41FA5}">
                      <a16:colId xmlns:a16="http://schemas.microsoft.com/office/drawing/2014/main" val="3526024223"/>
                    </a:ext>
                  </a:extLst>
                </a:gridCol>
                <a:gridCol w="310896">
                  <a:extLst>
                    <a:ext uri="{9D8B030D-6E8A-4147-A177-3AD203B41FA5}">
                      <a16:colId xmlns:a16="http://schemas.microsoft.com/office/drawing/2014/main" val="684725522"/>
                    </a:ext>
                  </a:extLst>
                </a:gridCol>
              </a:tblGrid>
              <a:tr h="370840">
                <a:tc>
                  <a:txBody>
                    <a:bodyPr/>
                    <a:lstStyle/>
                    <a:p>
                      <a:pPr algn="ctr"/>
                      <a:r>
                        <a:rPr lang="en-US" b="1" dirty="0"/>
                        <a:t>A</a:t>
                      </a:r>
                    </a:p>
                  </a:txBody>
                  <a:tcPr anchor="ctr"/>
                </a:tc>
                <a:tc>
                  <a:txBody>
                    <a:bodyPr/>
                    <a:lstStyle/>
                    <a:p>
                      <a:pPr algn="ctr"/>
                      <a:r>
                        <a:rPr lang="en-US" dirty="0"/>
                        <a:t>G</a:t>
                      </a:r>
                    </a:p>
                  </a:txBody>
                  <a:tcPr anchor="ctr">
                    <a:solidFill>
                      <a:schemeClr val="accent3"/>
                    </a:solidFill>
                  </a:tcPr>
                </a:tc>
                <a:tc>
                  <a:txBody>
                    <a:bodyPr/>
                    <a:lstStyle/>
                    <a:p>
                      <a:r>
                        <a:rPr lang="en-US" dirty="0"/>
                        <a:t>A</a:t>
                      </a:r>
                    </a:p>
                  </a:txBody>
                  <a:tcPr>
                    <a:noFill/>
                  </a:tcPr>
                </a:tc>
                <a:tc>
                  <a:txBody>
                    <a:bodyPr/>
                    <a:lstStyle/>
                    <a:p>
                      <a:r>
                        <a:rPr lang="en-US" dirty="0"/>
                        <a:t>C</a:t>
                      </a:r>
                    </a:p>
                  </a:txBody>
                  <a:tcPr>
                    <a:noFill/>
                  </a:tcPr>
                </a:tc>
                <a:tc>
                  <a:txBody>
                    <a:bodyPr/>
                    <a:lstStyle/>
                    <a:p>
                      <a:r>
                        <a:rPr lang="en-US" dirty="0"/>
                        <a:t>G</a:t>
                      </a:r>
                    </a:p>
                  </a:txBody>
                  <a:tcPr>
                    <a:solidFill>
                      <a:schemeClr val="accent3"/>
                    </a:solidFill>
                  </a:tcPr>
                </a:tc>
                <a:tc>
                  <a:txBody>
                    <a:bodyPr/>
                    <a:lstStyle/>
                    <a:p>
                      <a:r>
                        <a:rPr lang="en-US" dirty="0"/>
                        <a:t>A</a:t>
                      </a:r>
                    </a:p>
                  </a:txBody>
                  <a:tcPr>
                    <a:solidFill>
                      <a:schemeClr val="accent4"/>
                    </a:solidFill>
                  </a:tcPr>
                </a:tc>
                <a:tc>
                  <a:txBody>
                    <a:bodyPr/>
                    <a:lstStyle/>
                    <a:p>
                      <a:r>
                        <a:rPr lang="en-US" dirty="0"/>
                        <a:t>G</a:t>
                      </a:r>
                    </a:p>
                  </a:txBody>
                  <a:tcPr>
                    <a:solidFill>
                      <a:schemeClr val="accent3"/>
                    </a:solidFill>
                  </a:tcPr>
                </a:tc>
                <a:tc>
                  <a:txBody>
                    <a:bodyPr/>
                    <a:lstStyle/>
                    <a:p>
                      <a:r>
                        <a:rPr lang="en-US" dirty="0"/>
                        <a:t>G</a:t>
                      </a:r>
                    </a:p>
                  </a:txBody>
                  <a:tcPr>
                    <a:noFill/>
                  </a:tcPr>
                </a:tc>
                <a:tc>
                  <a:txBody>
                    <a:bodyPr/>
                    <a:lstStyle/>
                    <a:p>
                      <a:r>
                        <a:rPr lang="en-US" dirty="0"/>
                        <a:t>T</a:t>
                      </a:r>
                    </a:p>
                  </a:txBody>
                  <a:tcPr>
                    <a:noFill/>
                  </a:tcPr>
                </a:tc>
                <a:extLst>
                  <a:ext uri="{0D108BD9-81ED-4DB2-BD59-A6C34878D82A}">
                    <a16:rowId xmlns:a16="http://schemas.microsoft.com/office/drawing/2014/main" val="499245188"/>
                  </a:ext>
                </a:extLst>
              </a:tr>
              <a:tr h="329155">
                <a:tc>
                  <a:txBody>
                    <a:bodyPr/>
                    <a:lstStyle/>
                    <a:p>
                      <a:pPr algn="ctr"/>
                      <a:r>
                        <a:rPr lang="en-US" b="1" dirty="0"/>
                        <a:t>B</a:t>
                      </a:r>
                    </a:p>
                  </a:txBody>
                  <a:tcPr anchor="ctr"/>
                </a:tc>
                <a:tc>
                  <a:txBody>
                    <a:bodyPr/>
                    <a:lstStyle/>
                    <a:p>
                      <a:pPr algn="ctr"/>
                      <a:r>
                        <a:rPr lang="en-US" dirty="0"/>
                        <a:t>G</a:t>
                      </a:r>
                    </a:p>
                  </a:txBody>
                  <a:tcPr anchor="ctr">
                    <a:solidFill>
                      <a:schemeClr val="accent3"/>
                    </a:solidFill>
                  </a:tcPr>
                </a:tc>
                <a:tc>
                  <a:txBody>
                    <a:bodyPr/>
                    <a:lstStyle/>
                    <a:p>
                      <a:r>
                        <a:rPr lang="en-US" dirty="0"/>
                        <a:t>A</a:t>
                      </a:r>
                    </a:p>
                  </a:txBody>
                  <a:tcPr>
                    <a:noFill/>
                  </a:tcPr>
                </a:tc>
                <a:tc>
                  <a:txBody>
                    <a:bodyPr/>
                    <a:lstStyle/>
                    <a:p>
                      <a:r>
                        <a:rPr lang="en-US" dirty="0"/>
                        <a:t>A</a:t>
                      </a:r>
                    </a:p>
                  </a:txBody>
                  <a:tcPr>
                    <a:noFill/>
                  </a:tcPr>
                </a:tc>
                <a:tc>
                  <a:txBody>
                    <a:bodyPr/>
                    <a:lstStyle/>
                    <a:p>
                      <a:r>
                        <a:rPr lang="en-US" dirty="0"/>
                        <a:t>T</a:t>
                      </a:r>
                    </a:p>
                  </a:txBody>
                  <a:tcPr>
                    <a:solidFill>
                      <a:schemeClr val="accent6"/>
                    </a:solidFill>
                  </a:tcPr>
                </a:tc>
                <a:tc>
                  <a:txBody>
                    <a:bodyPr/>
                    <a:lstStyle/>
                    <a:p>
                      <a:r>
                        <a:rPr lang="en-US" dirty="0"/>
                        <a:t>A</a:t>
                      </a:r>
                    </a:p>
                  </a:txBody>
                  <a:tcPr>
                    <a:solidFill>
                      <a:schemeClr val="accent4"/>
                    </a:solidFill>
                  </a:tcPr>
                </a:tc>
                <a:tc>
                  <a:txBody>
                    <a:bodyPr/>
                    <a:lstStyle/>
                    <a:p>
                      <a:r>
                        <a:rPr lang="en-US" dirty="0"/>
                        <a:t>T</a:t>
                      </a:r>
                    </a:p>
                  </a:txBody>
                  <a:tcPr>
                    <a:solidFill>
                      <a:schemeClr val="accent6"/>
                    </a:solidFill>
                  </a:tcPr>
                </a:tc>
                <a:tc>
                  <a:txBody>
                    <a:bodyPr/>
                    <a:lstStyle/>
                    <a:p>
                      <a:r>
                        <a:rPr lang="en-US" dirty="0"/>
                        <a:t>G</a:t>
                      </a:r>
                    </a:p>
                  </a:txBody>
                  <a:tcPr>
                    <a:noFill/>
                  </a:tcPr>
                </a:tc>
                <a:tc>
                  <a:txBody>
                    <a:bodyPr/>
                    <a:lstStyle/>
                    <a:p>
                      <a:r>
                        <a:rPr lang="en-US" dirty="0"/>
                        <a:t>T</a:t>
                      </a:r>
                    </a:p>
                  </a:txBody>
                  <a:tcPr>
                    <a:noFill/>
                  </a:tcPr>
                </a:tc>
                <a:extLst>
                  <a:ext uri="{0D108BD9-81ED-4DB2-BD59-A6C34878D82A}">
                    <a16:rowId xmlns:a16="http://schemas.microsoft.com/office/drawing/2014/main" val="2220756379"/>
                  </a:ext>
                </a:extLst>
              </a:tr>
              <a:tr h="370840">
                <a:tc>
                  <a:txBody>
                    <a:bodyPr/>
                    <a:lstStyle/>
                    <a:p>
                      <a:pPr algn="ctr"/>
                      <a:r>
                        <a:rPr lang="en-US" b="1" dirty="0"/>
                        <a:t>C</a:t>
                      </a:r>
                    </a:p>
                  </a:txBody>
                  <a:tcPr anchor="ctr"/>
                </a:tc>
                <a:tc>
                  <a:txBody>
                    <a:bodyPr/>
                    <a:lstStyle/>
                    <a:p>
                      <a:pPr algn="ctr"/>
                      <a:r>
                        <a:rPr lang="en-US" dirty="0"/>
                        <a:t>T</a:t>
                      </a:r>
                    </a:p>
                  </a:txBody>
                  <a:tcPr anchor="ctr">
                    <a:solidFill>
                      <a:schemeClr val="accent6"/>
                    </a:solidFill>
                  </a:tcPr>
                </a:tc>
                <a:tc>
                  <a:txBody>
                    <a:bodyPr/>
                    <a:lstStyle/>
                    <a:p>
                      <a:r>
                        <a:rPr lang="en-US" dirty="0"/>
                        <a:t>A</a:t>
                      </a:r>
                    </a:p>
                  </a:txBody>
                  <a:tcPr>
                    <a:noFill/>
                  </a:tcPr>
                </a:tc>
                <a:tc>
                  <a:txBody>
                    <a:bodyPr/>
                    <a:lstStyle/>
                    <a:p>
                      <a:r>
                        <a:rPr lang="en-US" dirty="0"/>
                        <a:t>C</a:t>
                      </a:r>
                    </a:p>
                  </a:txBody>
                  <a:tcPr>
                    <a:noFill/>
                  </a:tcPr>
                </a:tc>
                <a:tc>
                  <a:txBody>
                    <a:bodyPr/>
                    <a:lstStyle/>
                    <a:p>
                      <a:r>
                        <a:rPr lang="en-US" dirty="0"/>
                        <a:t>G</a:t>
                      </a:r>
                    </a:p>
                  </a:txBody>
                  <a:tcPr>
                    <a:solidFill>
                      <a:schemeClr val="accent3"/>
                    </a:solidFill>
                  </a:tcPr>
                </a:tc>
                <a:tc>
                  <a:txBody>
                    <a:bodyPr/>
                    <a:lstStyle/>
                    <a:p>
                      <a:r>
                        <a:rPr lang="en-US" dirty="0"/>
                        <a:t>C</a:t>
                      </a:r>
                    </a:p>
                  </a:txBody>
                  <a:tcPr>
                    <a:solidFill>
                      <a:schemeClr val="accent5"/>
                    </a:solidFill>
                  </a:tcPr>
                </a:tc>
                <a:tc>
                  <a:txBody>
                    <a:bodyPr/>
                    <a:lstStyle/>
                    <a:p>
                      <a:r>
                        <a:rPr lang="en-US" dirty="0"/>
                        <a:t>T</a:t>
                      </a:r>
                    </a:p>
                  </a:txBody>
                  <a:tcPr>
                    <a:solidFill>
                      <a:schemeClr val="accent6"/>
                    </a:solidFill>
                  </a:tcPr>
                </a:tc>
                <a:tc>
                  <a:txBody>
                    <a:bodyPr/>
                    <a:lstStyle/>
                    <a:p>
                      <a:r>
                        <a:rPr lang="en-US" dirty="0"/>
                        <a:t>G</a:t>
                      </a:r>
                    </a:p>
                  </a:txBody>
                  <a:tcPr>
                    <a:noFill/>
                  </a:tcPr>
                </a:tc>
                <a:tc>
                  <a:txBody>
                    <a:bodyPr/>
                    <a:lstStyle/>
                    <a:p>
                      <a:r>
                        <a:rPr lang="en-US" dirty="0"/>
                        <a:t>T</a:t>
                      </a:r>
                    </a:p>
                  </a:txBody>
                  <a:tcPr>
                    <a:noFill/>
                  </a:tcPr>
                </a:tc>
                <a:extLst>
                  <a:ext uri="{0D108BD9-81ED-4DB2-BD59-A6C34878D82A}">
                    <a16:rowId xmlns:a16="http://schemas.microsoft.com/office/drawing/2014/main" val="168478232"/>
                  </a:ext>
                </a:extLst>
              </a:tr>
              <a:tr h="370840">
                <a:tc>
                  <a:txBody>
                    <a:bodyPr/>
                    <a:lstStyle/>
                    <a:p>
                      <a:pPr algn="ctr"/>
                      <a:r>
                        <a:rPr lang="en-US" b="1" dirty="0"/>
                        <a:t>D</a:t>
                      </a:r>
                    </a:p>
                  </a:txBody>
                  <a:tcPr anchor="ctr"/>
                </a:tc>
                <a:tc>
                  <a:txBody>
                    <a:bodyPr/>
                    <a:lstStyle/>
                    <a:p>
                      <a:pPr algn="ctr"/>
                      <a:r>
                        <a:rPr lang="en-US" dirty="0"/>
                        <a:t>T</a:t>
                      </a:r>
                    </a:p>
                  </a:txBody>
                  <a:tcPr anchor="ctr">
                    <a:solidFill>
                      <a:schemeClr val="accent6"/>
                    </a:solidFill>
                  </a:tcPr>
                </a:tc>
                <a:tc>
                  <a:txBody>
                    <a:bodyPr/>
                    <a:lstStyle/>
                    <a:p>
                      <a:r>
                        <a:rPr lang="en-US" dirty="0"/>
                        <a:t>A</a:t>
                      </a:r>
                    </a:p>
                  </a:txBody>
                  <a:tcPr>
                    <a:noFill/>
                  </a:tcPr>
                </a:tc>
                <a:tc>
                  <a:txBody>
                    <a:bodyPr/>
                    <a:lstStyle/>
                    <a:p>
                      <a:r>
                        <a:rPr lang="en-US" dirty="0"/>
                        <a:t>C</a:t>
                      </a:r>
                    </a:p>
                  </a:txBody>
                  <a:tcPr>
                    <a:noFill/>
                  </a:tcPr>
                </a:tc>
                <a:tc>
                  <a:txBody>
                    <a:bodyPr/>
                    <a:lstStyle/>
                    <a:p>
                      <a:r>
                        <a:rPr lang="en-US" dirty="0"/>
                        <a:t>T</a:t>
                      </a:r>
                    </a:p>
                  </a:txBody>
                  <a:tcPr>
                    <a:solidFill>
                      <a:schemeClr val="accent6"/>
                    </a:solidFill>
                  </a:tcPr>
                </a:tc>
                <a:tc>
                  <a:txBody>
                    <a:bodyPr/>
                    <a:lstStyle/>
                    <a:p>
                      <a:r>
                        <a:rPr lang="en-US" dirty="0"/>
                        <a:t>C</a:t>
                      </a:r>
                    </a:p>
                  </a:txBody>
                  <a:tcPr>
                    <a:solidFill>
                      <a:schemeClr val="accent5"/>
                    </a:solidFill>
                  </a:tcPr>
                </a:tc>
                <a:tc>
                  <a:txBody>
                    <a:bodyPr/>
                    <a:lstStyle/>
                    <a:p>
                      <a:r>
                        <a:rPr lang="en-US" dirty="0"/>
                        <a:t>G</a:t>
                      </a:r>
                    </a:p>
                  </a:txBody>
                  <a:tcPr>
                    <a:solidFill>
                      <a:schemeClr val="accent3"/>
                    </a:solidFill>
                  </a:tcPr>
                </a:tc>
                <a:tc>
                  <a:txBody>
                    <a:bodyPr/>
                    <a:lstStyle/>
                    <a:p>
                      <a:r>
                        <a:rPr lang="en-US" dirty="0"/>
                        <a:t>G</a:t>
                      </a:r>
                    </a:p>
                  </a:txBody>
                  <a:tcPr>
                    <a:noFill/>
                  </a:tcPr>
                </a:tc>
                <a:tc>
                  <a:txBody>
                    <a:bodyPr/>
                    <a:lstStyle/>
                    <a:p>
                      <a:r>
                        <a:rPr lang="en-US" dirty="0"/>
                        <a:t>A</a:t>
                      </a:r>
                    </a:p>
                  </a:txBody>
                  <a:tcPr>
                    <a:noFill/>
                  </a:tcPr>
                </a:tc>
                <a:extLst>
                  <a:ext uri="{0D108BD9-81ED-4DB2-BD59-A6C34878D82A}">
                    <a16:rowId xmlns:a16="http://schemas.microsoft.com/office/drawing/2014/main" val="1197566919"/>
                  </a:ext>
                </a:extLst>
              </a:tr>
            </a:tbl>
          </a:graphicData>
        </a:graphic>
      </p:graphicFrame>
      <p:cxnSp>
        <p:nvCxnSpPr>
          <p:cNvPr id="19" name="Straight Arrow Connector 18">
            <a:extLst>
              <a:ext uri="{FF2B5EF4-FFF2-40B4-BE49-F238E27FC236}">
                <a16:creationId xmlns:a16="http://schemas.microsoft.com/office/drawing/2014/main" id="{AE12A63A-FCAC-4512-BF65-4B17F3773275}"/>
              </a:ext>
            </a:extLst>
          </p:cNvPr>
          <p:cNvCxnSpPr>
            <a:cxnSpLocks/>
          </p:cNvCxnSpPr>
          <p:nvPr/>
        </p:nvCxnSpPr>
        <p:spPr>
          <a:xfrm flipH="1" flipV="1">
            <a:off x="2705410" y="3220279"/>
            <a:ext cx="1031696" cy="392519"/>
          </a:xfrm>
          <a:prstGeom prst="straightConnector1">
            <a:avLst/>
          </a:prstGeom>
          <a:ln w="38100" cap="rnd">
            <a:solidFill>
              <a:srgbClr val="920000"/>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D566BC0-DB6E-4ABE-9B3E-C4231E6C7EB6}"/>
              </a:ext>
            </a:extLst>
          </p:cNvPr>
          <p:cNvCxnSpPr>
            <a:cxnSpLocks/>
          </p:cNvCxnSpPr>
          <p:nvPr/>
        </p:nvCxnSpPr>
        <p:spPr>
          <a:xfrm flipH="1" flipV="1">
            <a:off x="2788637" y="3129407"/>
            <a:ext cx="2208372" cy="483390"/>
          </a:xfrm>
          <a:prstGeom prst="straightConnector1">
            <a:avLst/>
          </a:prstGeom>
          <a:ln w="38100" cap="rnd">
            <a:solidFill>
              <a:srgbClr val="920000"/>
            </a:solidFill>
            <a:tailEnd type="arrow" w="sm"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8BB5ECA-403D-4093-9021-BFE8CDEC9953}"/>
              </a:ext>
            </a:extLst>
          </p:cNvPr>
          <p:cNvGrpSpPr/>
          <p:nvPr/>
        </p:nvGrpSpPr>
        <p:grpSpPr>
          <a:xfrm>
            <a:off x="2938508" y="1940739"/>
            <a:ext cx="6359470" cy="677990"/>
            <a:chOff x="11539171" y="3405114"/>
            <a:chExt cx="19957614" cy="903987"/>
          </a:xfrm>
          <a:solidFill>
            <a:schemeClr val="accent4">
              <a:lumMod val="75000"/>
            </a:schemeClr>
          </a:solidFill>
        </p:grpSpPr>
        <p:sp>
          <p:nvSpPr>
            <p:cNvPr id="24" name="Rectangle: Rounded Corners 23">
              <a:extLst>
                <a:ext uri="{FF2B5EF4-FFF2-40B4-BE49-F238E27FC236}">
                  <a16:creationId xmlns:a16="http://schemas.microsoft.com/office/drawing/2014/main" id="{A5B9D7B3-DEF5-46C1-ADE2-2407CDEA930C}"/>
                </a:ext>
              </a:extLst>
            </p:cNvPr>
            <p:cNvSpPr/>
            <p:nvPr/>
          </p:nvSpPr>
          <p:spPr>
            <a:xfrm>
              <a:off x="12387785" y="3405114"/>
              <a:ext cx="17912827" cy="903987"/>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28E780-0660-4380-91CA-7824A597CBEF}"/>
                    </a:ext>
                  </a:extLst>
                </p:cNvPr>
                <p:cNvSpPr txBox="1"/>
                <p:nvPr/>
              </p:nvSpPr>
              <p:spPr>
                <a:xfrm>
                  <a:off x="11539171" y="3491782"/>
                  <a:ext cx="19957614" cy="719513"/>
                </a:xfrm>
                <a:prstGeom prst="rect">
                  <a:avLst/>
                </a:prstGeom>
                <a:noFill/>
                <a:ln>
                  <a:noFill/>
                </a:ln>
              </p:spPr>
              <p:txBody>
                <a:bodyPr wrap="square" rtlCol="0">
                  <a:spAutoFit/>
                </a:bodyPr>
                <a:lstStyle/>
                <a:p>
                  <a:pPr algn="ctr" defTabSz="685800"/>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𝑠𝐶</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𝐹</m:t>
                            </m:r>
                          </m:e>
                          <m:sub>
                            <m:r>
                              <a:rPr lang="en-US" sz="1400" b="0" i="1" smtClean="0">
                                <a:solidFill>
                                  <a:schemeClr val="tx1"/>
                                </a:solidFill>
                                <a:latin typeface="Cambria Math" panose="02040503050406030204" pitchFamily="18" charset="0"/>
                              </a:rPr>
                              <m:t>𝑞𝑢𝑎𝑟𝑡𝑒𝑡</m:t>
                            </m:r>
                          </m:sub>
                        </m:sSub>
                        <m:r>
                          <a:rPr lang="en-US" sz="1400" b="0" i="1" smtClean="0">
                            <a:solidFill>
                              <a:schemeClr val="tx1"/>
                            </a:solidFill>
                            <a:latin typeface="Cambria Math" panose="02040503050406030204" pitchFamily="18" charset="0"/>
                          </a:rPr>
                          <m:t>=</m:t>
                        </m:r>
                        <m:f>
                          <m:fPr>
                            <m:ctrlPr>
                              <a:rPr lang="en-US" sz="1400" b="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𝑁𝑢𝑚𝑏𝑒𝑟</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𝑜𝑓</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𝑎𝑙𝑖𝑔𝑛𝑚𝑒𝑛𝑡</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𝑠𝑖𝑡𝑒𝑠</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𝑤𝑖𝑡h</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𝑐𝑜𝑛𝑐𝑜𝑟𝑑𝑎𝑛𝑡</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𝑔𝑟𝑜𝑢𝑝𝑖𝑛𝑔</m:t>
                            </m:r>
                            <m:r>
                              <a:rPr lang="en-US" sz="1400" b="0" i="1" smtClean="0">
                                <a:solidFill>
                                  <a:schemeClr val="tx1"/>
                                </a:solidFill>
                                <a:latin typeface="Cambria Math" panose="02040503050406030204" pitchFamily="18" charset="0"/>
                              </a:rPr>
                              <m:t> </m:t>
                            </m:r>
                          </m:num>
                          <m:den>
                            <m:r>
                              <a:rPr lang="en-US" sz="1400" b="0" i="1" smtClean="0">
                                <a:solidFill>
                                  <a:schemeClr val="tx1"/>
                                </a:solidFill>
                                <a:latin typeface="Cambria Math" panose="02040503050406030204" pitchFamily="18" charset="0"/>
                              </a:rPr>
                              <m:t>𝑇𝑜𝑡𝑎𝑙</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𝑛𝑢𝑚𝑏𝑒𝑟</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𝑜𝑓</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𝑑𝑒𝑐𝑖𝑠𝑖𝑣𝑒</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𝑎𝑙𝑖𝑔𝑛𝑚𝑒𝑛𝑡</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𝑠𝑖𝑡𝑒𝑠</m:t>
                            </m:r>
                          </m:den>
                        </m:f>
                      </m:oMath>
                    </m:oMathPara>
                  </a14:m>
                  <a:endParaRPr lang="en-US" sz="1400" dirty="0">
                    <a:solidFill>
                      <a:schemeClr val="tx1"/>
                    </a:solidFill>
                    <a:latin typeface="Calibri" panose="020F0502020204030204"/>
                  </a:endParaRPr>
                </a:p>
              </p:txBody>
            </p:sp>
          </mc:Choice>
          <mc:Fallback xmlns="">
            <p:sp>
              <p:nvSpPr>
                <p:cNvPr id="31" name="TextBox 30">
                  <a:extLst>
                    <a:ext uri="{FF2B5EF4-FFF2-40B4-BE49-F238E27FC236}">
                      <a16:creationId xmlns:a16="http://schemas.microsoft.com/office/drawing/2014/main" id="{4028E780-0660-4380-91CA-7824A597CBEF}"/>
                    </a:ext>
                  </a:extLst>
                </p:cNvPr>
                <p:cNvSpPr txBox="1">
                  <a:spLocks noRot="1" noChangeAspect="1" noMove="1" noResize="1" noEditPoints="1" noAdjustHandles="1" noChangeArrowheads="1" noChangeShapeType="1" noTextEdit="1"/>
                </p:cNvSpPr>
                <p:nvPr/>
              </p:nvSpPr>
              <p:spPr>
                <a:xfrm>
                  <a:off x="11539171" y="3491782"/>
                  <a:ext cx="19957614" cy="719513"/>
                </a:xfrm>
                <a:prstGeom prst="rect">
                  <a:avLst/>
                </a:prstGeom>
                <a:blipFill>
                  <a:blip r:embed="rId4"/>
                  <a:stretch>
                    <a:fillRect b="-4494"/>
                  </a:stretch>
                </a:blipFill>
                <a:ln>
                  <a:noFill/>
                </a:ln>
              </p:spPr>
              <p:txBody>
                <a:bodyPr/>
                <a:lstStyle/>
                <a:p>
                  <a:r>
                    <a:rPr lang="en-US">
                      <a:noFill/>
                    </a:rPr>
                    <a:t> </a:t>
                  </a:r>
                </a:p>
              </p:txBody>
            </p:sp>
          </mc:Fallback>
        </mc:AlternateContent>
      </p:grpSp>
      <p:sp>
        <p:nvSpPr>
          <p:cNvPr id="32" name="TextBox 31">
            <a:extLst>
              <a:ext uri="{FF2B5EF4-FFF2-40B4-BE49-F238E27FC236}">
                <a16:creationId xmlns:a16="http://schemas.microsoft.com/office/drawing/2014/main" id="{22F7A988-7C02-4673-B9FE-673AD7B53BF4}"/>
              </a:ext>
            </a:extLst>
          </p:cNvPr>
          <p:cNvSpPr txBox="1"/>
          <p:nvPr/>
        </p:nvSpPr>
        <p:spPr>
          <a:xfrm>
            <a:off x="3208918" y="1586753"/>
            <a:ext cx="3229675"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For each branch in the species tree:</a:t>
            </a:r>
          </a:p>
        </p:txBody>
      </p:sp>
      <p:sp>
        <p:nvSpPr>
          <p:cNvPr id="33" name="TextBox 32">
            <a:extLst>
              <a:ext uri="{FF2B5EF4-FFF2-40B4-BE49-F238E27FC236}">
                <a16:creationId xmlns:a16="http://schemas.microsoft.com/office/drawing/2014/main" id="{548B6970-EEB6-475C-A270-61505C3A1FCA}"/>
              </a:ext>
            </a:extLst>
          </p:cNvPr>
          <p:cNvSpPr txBox="1"/>
          <p:nvPr/>
        </p:nvSpPr>
        <p:spPr>
          <a:xfrm>
            <a:off x="5137218" y="2683624"/>
            <a:ext cx="1851299" cy="276999"/>
          </a:xfrm>
          <a:prstGeom prst="rect">
            <a:avLst/>
          </a:prstGeom>
          <a:noFill/>
        </p:spPr>
        <p:txBody>
          <a:bodyPr wrap="square" rtlCol="0">
            <a:spAutoFit/>
          </a:bodyPr>
          <a:lstStyle/>
          <a:p>
            <a:pPr algn="l"/>
            <a:r>
              <a:rPr lang="en-US" sz="1200" i="1" dirty="0">
                <a:solidFill>
                  <a:schemeClr val="tx1">
                    <a:lumMod val="75000"/>
                    <a:lumOff val="25000"/>
                  </a:schemeClr>
                </a:solidFill>
                <a:latin typeface="Source Sans Pro" panose="020B0503030403020204" pitchFamily="34" charset="0"/>
                <a:ea typeface="Source Sans Pro" panose="020B0503030403020204" pitchFamily="34" charset="0"/>
              </a:rPr>
              <a:t>Minh et al. 2019, IQ-TREE 2</a:t>
            </a:r>
          </a:p>
        </p:txBody>
      </p:sp>
    </p:spTree>
    <p:extLst>
      <p:ext uri="{BB962C8B-B14F-4D97-AF65-F5344CB8AC3E}">
        <p14:creationId xmlns:p14="http://schemas.microsoft.com/office/powerpoint/2010/main" val="7535456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50A7-9051-46F5-9C8A-8F67F4C5287A}"/>
              </a:ext>
            </a:extLst>
          </p:cNvPr>
          <p:cNvSpPr>
            <a:spLocks noGrp="1"/>
          </p:cNvSpPr>
          <p:nvPr>
            <p:ph type="title"/>
          </p:nvPr>
        </p:nvSpPr>
        <p:spPr>
          <a:xfrm>
            <a:off x="219075" y="149332"/>
            <a:ext cx="8743950" cy="857250"/>
          </a:xfrm>
        </p:spPr>
        <p:txBody>
          <a:bodyPr>
            <a:normAutofit fontScale="90000"/>
          </a:bodyPr>
          <a:lstStyle/>
          <a:p>
            <a:r>
              <a:rPr lang="en-US" dirty="0"/>
              <a:t>Using average site concordance to partition loci to different phylogenetic models</a:t>
            </a:r>
          </a:p>
        </p:txBody>
      </p:sp>
      <p:grpSp>
        <p:nvGrpSpPr>
          <p:cNvPr id="19" name="Group 18">
            <a:extLst>
              <a:ext uri="{FF2B5EF4-FFF2-40B4-BE49-F238E27FC236}">
                <a16:creationId xmlns:a16="http://schemas.microsoft.com/office/drawing/2014/main" id="{E5A36B70-3EBF-4711-A10A-B1D26AD5D48F}"/>
              </a:ext>
            </a:extLst>
          </p:cNvPr>
          <p:cNvGrpSpPr/>
          <p:nvPr/>
        </p:nvGrpSpPr>
        <p:grpSpPr>
          <a:xfrm>
            <a:off x="133882" y="1870166"/>
            <a:ext cx="4551708" cy="1782365"/>
            <a:chOff x="1765326" y="210498"/>
            <a:chExt cx="6879217" cy="2376486"/>
          </a:xfrm>
          <a:solidFill>
            <a:schemeClr val="accent5">
              <a:lumMod val="75000"/>
            </a:schemeClr>
          </a:solidFill>
        </p:grpSpPr>
        <p:sp>
          <p:nvSpPr>
            <p:cNvPr id="21" name="Rectangle: Rounded Corners 20">
              <a:extLst>
                <a:ext uri="{FF2B5EF4-FFF2-40B4-BE49-F238E27FC236}">
                  <a16:creationId xmlns:a16="http://schemas.microsoft.com/office/drawing/2014/main" id="{F8BB8128-C04F-4927-ABE5-A3D89DB65C3A}"/>
                </a:ext>
              </a:extLst>
            </p:cNvPr>
            <p:cNvSpPr/>
            <p:nvPr/>
          </p:nvSpPr>
          <p:spPr>
            <a:xfrm>
              <a:off x="1765326" y="210498"/>
              <a:ext cx="6879217" cy="2376486"/>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8052446-A994-4957-8E72-D076C6C9ACDA}"/>
                    </a:ext>
                  </a:extLst>
                </p:cNvPr>
                <p:cNvSpPr txBox="1"/>
                <p:nvPr/>
              </p:nvSpPr>
              <p:spPr>
                <a:xfrm>
                  <a:off x="1991504" y="568597"/>
                  <a:ext cx="6510156" cy="1600438"/>
                </a:xfrm>
                <a:prstGeom prst="rect">
                  <a:avLst/>
                </a:prstGeom>
                <a:grpFill/>
                <a:ln>
                  <a:noFill/>
                </a:ln>
              </p:spPr>
              <p:txBody>
                <a:bodyPr wrap="square" rtlCol="0">
                  <a:spAutoFit/>
                </a:bodyPr>
                <a:lstStyle/>
                <a:p>
                  <a:pPr algn="ctr" defTabSz="685800"/>
                  <a:r>
                    <a:rPr lang="en-US" sz="2400" dirty="0">
                      <a:solidFill>
                        <a:prstClr val="white">
                          <a:lumMod val="95000"/>
                        </a:prstClr>
                      </a:solidFill>
                      <a:latin typeface="Calibri" panose="020F0502020204030204"/>
                    </a:rPr>
                    <a:t>For a given locus, if the average </a:t>
                  </a:r>
                  <a:r>
                    <a:rPr lang="en-US" sz="2400" dirty="0" err="1">
                      <a:solidFill>
                        <a:prstClr val="white">
                          <a:lumMod val="95000"/>
                        </a:prstClr>
                      </a:solidFill>
                      <a:latin typeface="Calibri" panose="020F0502020204030204"/>
                    </a:rPr>
                    <a:t>sCF</a:t>
                  </a:r>
                  <a:r>
                    <a:rPr lang="en-US" sz="2400" dirty="0">
                      <a:solidFill>
                        <a:prstClr val="white">
                          <a:lumMod val="95000"/>
                        </a:prstClr>
                      </a:solidFill>
                      <a:latin typeface="Calibri" panose="020F0502020204030204"/>
                    </a:rPr>
                    <a:t> of all branches is below </a:t>
                  </a:r>
                  <a14:m>
                    <m:oMath xmlns:m="http://schemas.openxmlformats.org/officeDocument/2006/math">
                      <m:r>
                        <a:rPr lang="en-US" sz="2400" b="0" i="1" smtClean="0">
                          <a:solidFill>
                            <a:prstClr val="white">
                              <a:lumMod val="95000"/>
                            </a:prstClr>
                          </a:solidFill>
                          <a:latin typeface="Cambria Math" panose="02040503050406030204" pitchFamily="18" charset="0"/>
                        </a:rPr>
                        <m:t>𝑋</m:t>
                      </m:r>
                    </m:oMath>
                  </a14:m>
                  <a:r>
                    <a:rPr lang="en-US" sz="2400" dirty="0">
                      <a:solidFill>
                        <a:prstClr val="white">
                          <a:lumMod val="95000"/>
                        </a:prstClr>
                      </a:solidFill>
                      <a:latin typeface="Calibri" panose="020F0502020204030204"/>
                    </a:rPr>
                    <a:t>, run the gene tree model</a:t>
                  </a:r>
                </a:p>
              </p:txBody>
            </p:sp>
          </mc:Choice>
          <mc:Fallback xmlns="">
            <p:sp>
              <p:nvSpPr>
                <p:cNvPr id="24" name="TextBox 23">
                  <a:extLst>
                    <a:ext uri="{FF2B5EF4-FFF2-40B4-BE49-F238E27FC236}">
                      <a16:creationId xmlns:a16="http://schemas.microsoft.com/office/drawing/2014/main" id="{08052446-A994-4957-8E72-D076C6C9ACDA}"/>
                    </a:ext>
                  </a:extLst>
                </p:cNvPr>
                <p:cNvSpPr txBox="1">
                  <a:spLocks noRot="1" noChangeAspect="1" noMove="1" noResize="1" noEditPoints="1" noAdjustHandles="1" noChangeArrowheads="1" noChangeShapeType="1" noTextEdit="1"/>
                </p:cNvSpPr>
                <p:nvPr/>
              </p:nvSpPr>
              <p:spPr>
                <a:xfrm>
                  <a:off x="1991504" y="568597"/>
                  <a:ext cx="6510156" cy="1600438"/>
                </a:xfrm>
                <a:prstGeom prst="rect">
                  <a:avLst/>
                </a:prstGeom>
                <a:blipFill>
                  <a:blip r:embed="rId3"/>
                  <a:stretch>
                    <a:fillRect t="-4061" r="-850" b="-10660"/>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099313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50A7-9051-46F5-9C8A-8F67F4C5287A}"/>
              </a:ext>
            </a:extLst>
          </p:cNvPr>
          <p:cNvSpPr>
            <a:spLocks noGrp="1"/>
          </p:cNvSpPr>
          <p:nvPr>
            <p:ph type="title"/>
          </p:nvPr>
        </p:nvSpPr>
        <p:spPr>
          <a:xfrm>
            <a:off x="219075" y="149332"/>
            <a:ext cx="8743950" cy="857250"/>
          </a:xfrm>
        </p:spPr>
        <p:txBody>
          <a:bodyPr>
            <a:normAutofit fontScale="90000"/>
          </a:bodyPr>
          <a:lstStyle/>
          <a:p>
            <a:r>
              <a:rPr lang="en-US" dirty="0"/>
              <a:t>Using average site concordance to partition loci to different phylogenetic models</a:t>
            </a:r>
          </a:p>
        </p:txBody>
      </p:sp>
      <p:pic>
        <p:nvPicPr>
          <p:cNvPr id="34" name="Picture 33" descr="Chart, histogram&#10;&#10;Description automatically generated">
            <a:extLst>
              <a:ext uri="{FF2B5EF4-FFF2-40B4-BE49-F238E27FC236}">
                <a16:creationId xmlns:a16="http://schemas.microsoft.com/office/drawing/2014/main" id="{6CDB28AA-6A58-4A60-BB69-E676DA5999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2137" y="1372989"/>
            <a:ext cx="4047981" cy="3238385"/>
          </a:xfrm>
          <a:prstGeom prst="rect">
            <a:avLst/>
          </a:prstGeom>
        </p:spPr>
      </p:pic>
      <p:grpSp>
        <p:nvGrpSpPr>
          <p:cNvPr id="8" name="Group 7">
            <a:extLst>
              <a:ext uri="{FF2B5EF4-FFF2-40B4-BE49-F238E27FC236}">
                <a16:creationId xmlns:a16="http://schemas.microsoft.com/office/drawing/2014/main" id="{71EED8CE-7266-404A-B97C-0B09D4093878}"/>
              </a:ext>
            </a:extLst>
          </p:cNvPr>
          <p:cNvGrpSpPr/>
          <p:nvPr/>
        </p:nvGrpSpPr>
        <p:grpSpPr>
          <a:xfrm>
            <a:off x="133882" y="1870166"/>
            <a:ext cx="4551708" cy="1782365"/>
            <a:chOff x="1765326" y="210498"/>
            <a:chExt cx="6879217" cy="2376486"/>
          </a:xfrm>
          <a:solidFill>
            <a:schemeClr val="accent5">
              <a:lumMod val="75000"/>
            </a:schemeClr>
          </a:solidFill>
        </p:grpSpPr>
        <p:sp>
          <p:nvSpPr>
            <p:cNvPr id="9" name="Rectangle: Rounded Corners 8">
              <a:extLst>
                <a:ext uri="{FF2B5EF4-FFF2-40B4-BE49-F238E27FC236}">
                  <a16:creationId xmlns:a16="http://schemas.microsoft.com/office/drawing/2014/main" id="{C5014E23-84FC-479D-B797-1A50422463DA}"/>
                </a:ext>
              </a:extLst>
            </p:cNvPr>
            <p:cNvSpPr/>
            <p:nvPr/>
          </p:nvSpPr>
          <p:spPr>
            <a:xfrm>
              <a:off x="1765326" y="210498"/>
              <a:ext cx="6879217" cy="2376486"/>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1BDAE5D-D7AD-4B6E-BFFF-02FCAE3A688A}"/>
                    </a:ext>
                  </a:extLst>
                </p:cNvPr>
                <p:cNvSpPr txBox="1"/>
                <p:nvPr/>
              </p:nvSpPr>
              <p:spPr>
                <a:xfrm>
                  <a:off x="1991504" y="568597"/>
                  <a:ext cx="6510156" cy="1600438"/>
                </a:xfrm>
                <a:prstGeom prst="rect">
                  <a:avLst/>
                </a:prstGeom>
                <a:grpFill/>
                <a:ln>
                  <a:noFill/>
                </a:ln>
              </p:spPr>
              <p:txBody>
                <a:bodyPr wrap="square" rtlCol="0">
                  <a:spAutoFit/>
                </a:bodyPr>
                <a:lstStyle/>
                <a:p>
                  <a:pPr algn="ctr" defTabSz="685800"/>
                  <a:r>
                    <a:rPr lang="en-US" sz="2400" dirty="0">
                      <a:solidFill>
                        <a:prstClr val="white">
                          <a:lumMod val="95000"/>
                        </a:prstClr>
                      </a:solidFill>
                      <a:latin typeface="Calibri" panose="020F0502020204030204"/>
                    </a:rPr>
                    <a:t>For a given locus, if the average </a:t>
                  </a:r>
                  <a:r>
                    <a:rPr lang="en-US" sz="2400" dirty="0" err="1">
                      <a:solidFill>
                        <a:prstClr val="white">
                          <a:lumMod val="95000"/>
                        </a:prstClr>
                      </a:solidFill>
                      <a:latin typeface="Calibri" panose="020F0502020204030204"/>
                    </a:rPr>
                    <a:t>sCF</a:t>
                  </a:r>
                  <a:r>
                    <a:rPr lang="en-US" sz="2400" dirty="0">
                      <a:solidFill>
                        <a:prstClr val="white">
                          <a:lumMod val="95000"/>
                        </a:prstClr>
                      </a:solidFill>
                      <a:latin typeface="Calibri" panose="020F0502020204030204"/>
                    </a:rPr>
                    <a:t> of all branches is below </a:t>
                  </a:r>
                  <a14:m>
                    <m:oMath xmlns:m="http://schemas.openxmlformats.org/officeDocument/2006/math">
                      <m:r>
                        <a:rPr lang="en-US" sz="2400" b="0" i="1" smtClean="0">
                          <a:solidFill>
                            <a:prstClr val="white">
                              <a:lumMod val="95000"/>
                            </a:prstClr>
                          </a:solidFill>
                          <a:latin typeface="Cambria Math" panose="02040503050406030204" pitchFamily="18" charset="0"/>
                        </a:rPr>
                        <m:t>𝑋</m:t>
                      </m:r>
                    </m:oMath>
                  </a14:m>
                  <a:r>
                    <a:rPr lang="en-US" sz="2400" dirty="0">
                      <a:solidFill>
                        <a:prstClr val="white">
                          <a:lumMod val="95000"/>
                        </a:prstClr>
                      </a:solidFill>
                      <a:latin typeface="Calibri" panose="020F0502020204030204"/>
                    </a:rPr>
                    <a:t>, run the gene tree model</a:t>
                  </a:r>
                </a:p>
              </p:txBody>
            </p:sp>
          </mc:Choice>
          <mc:Fallback xmlns="">
            <p:sp>
              <p:nvSpPr>
                <p:cNvPr id="10" name="TextBox 9">
                  <a:extLst>
                    <a:ext uri="{FF2B5EF4-FFF2-40B4-BE49-F238E27FC236}">
                      <a16:creationId xmlns:a16="http://schemas.microsoft.com/office/drawing/2014/main" id="{01BDAE5D-D7AD-4B6E-BFFF-02FCAE3A688A}"/>
                    </a:ext>
                  </a:extLst>
                </p:cNvPr>
                <p:cNvSpPr txBox="1">
                  <a:spLocks noRot="1" noChangeAspect="1" noMove="1" noResize="1" noEditPoints="1" noAdjustHandles="1" noChangeArrowheads="1" noChangeShapeType="1" noTextEdit="1"/>
                </p:cNvSpPr>
                <p:nvPr/>
              </p:nvSpPr>
              <p:spPr>
                <a:xfrm>
                  <a:off x="1991504" y="568597"/>
                  <a:ext cx="6510156" cy="1600438"/>
                </a:xfrm>
                <a:prstGeom prst="rect">
                  <a:avLst/>
                </a:prstGeom>
                <a:blipFill>
                  <a:blip r:embed="rId4"/>
                  <a:stretch>
                    <a:fillRect t="-4061" r="-850" b="-10660"/>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9929709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50A7-9051-46F5-9C8A-8F67F4C5287A}"/>
              </a:ext>
            </a:extLst>
          </p:cNvPr>
          <p:cNvSpPr>
            <a:spLocks noGrp="1"/>
          </p:cNvSpPr>
          <p:nvPr>
            <p:ph type="title"/>
          </p:nvPr>
        </p:nvSpPr>
        <p:spPr>
          <a:xfrm>
            <a:off x="219075" y="149332"/>
            <a:ext cx="8743950" cy="857250"/>
          </a:xfrm>
        </p:spPr>
        <p:txBody>
          <a:bodyPr>
            <a:normAutofit fontScale="90000"/>
          </a:bodyPr>
          <a:lstStyle/>
          <a:p>
            <a:r>
              <a:rPr lang="en-US" dirty="0"/>
              <a:t>Using average site concordance to partition loci to different phylogenetic models</a:t>
            </a:r>
          </a:p>
        </p:txBody>
      </p:sp>
      <p:pic>
        <p:nvPicPr>
          <p:cNvPr id="34" name="Picture 33" descr="Chart, histogram&#10;&#10;Description automatically generated">
            <a:extLst>
              <a:ext uri="{FF2B5EF4-FFF2-40B4-BE49-F238E27FC236}">
                <a16:creationId xmlns:a16="http://schemas.microsoft.com/office/drawing/2014/main" id="{6CDB28AA-6A58-4A60-BB69-E676DA5999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2137" y="1372989"/>
            <a:ext cx="4047981" cy="3238385"/>
          </a:xfrm>
          <a:prstGeom prst="rect">
            <a:avLst/>
          </a:prstGeom>
        </p:spPr>
      </p:pic>
      <p:cxnSp>
        <p:nvCxnSpPr>
          <p:cNvPr id="8" name="Straight Arrow Connector 7">
            <a:extLst>
              <a:ext uri="{FF2B5EF4-FFF2-40B4-BE49-F238E27FC236}">
                <a16:creationId xmlns:a16="http://schemas.microsoft.com/office/drawing/2014/main" id="{B4647915-B9F3-4681-8465-7C0E2762D438}"/>
              </a:ext>
            </a:extLst>
          </p:cNvPr>
          <p:cNvCxnSpPr>
            <a:cxnSpLocks/>
          </p:cNvCxnSpPr>
          <p:nvPr/>
        </p:nvCxnSpPr>
        <p:spPr>
          <a:xfrm flipV="1">
            <a:off x="5362207" y="3816626"/>
            <a:ext cx="1782608" cy="634659"/>
          </a:xfrm>
          <a:prstGeom prst="straightConnector1">
            <a:avLst/>
          </a:prstGeom>
          <a:ln w="38100" cap="rnd">
            <a:solidFill>
              <a:schemeClr val="tx1">
                <a:lumMod val="75000"/>
                <a:lumOff val="25000"/>
              </a:schemeClr>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5294C546-4A46-46F4-9CB2-2C5A74DE9812}"/>
              </a:ext>
            </a:extLst>
          </p:cNvPr>
          <p:cNvGrpSpPr/>
          <p:nvPr/>
        </p:nvGrpSpPr>
        <p:grpSpPr>
          <a:xfrm>
            <a:off x="2271860" y="3754156"/>
            <a:ext cx="2969228" cy="1297464"/>
            <a:chOff x="2271860" y="3680317"/>
            <a:chExt cx="2969228" cy="1297464"/>
          </a:xfrm>
        </p:grpSpPr>
        <p:grpSp>
          <p:nvGrpSpPr>
            <p:cNvPr id="10" name="Group 9">
              <a:extLst>
                <a:ext uri="{FF2B5EF4-FFF2-40B4-BE49-F238E27FC236}">
                  <a16:creationId xmlns:a16="http://schemas.microsoft.com/office/drawing/2014/main" id="{FD47667D-5B58-41D6-8C79-A9B6FEF1BC03}"/>
                </a:ext>
              </a:extLst>
            </p:cNvPr>
            <p:cNvGrpSpPr/>
            <p:nvPr/>
          </p:nvGrpSpPr>
          <p:grpSpPr>
            <a:xfrm>
              <a:off x="2271860" y="3680317"/>
              <a:ext cx="2969228" cy="1297464"/>
              <a:chOff x="19357095" y="3118655"/>
              <a:chExt cx="9318182" cy="1448080"/>
            </a:xfrm>
            <a:solidFill>
              <a:schemeClr val="accent4">
                <a:lumMod val="75000"/>
              </a:schemeClr>
            </a:solidFill>
          </p:grpSpPr>
          <p:sp>
            <p:nvSpPr>
              <p:cNvPr id="15" name="Rectangle: Rounded Corners 14">
                <a:extLst>
                  <a:ext uri="{FF2B5EF4-FFF2-40B4-BE49-F238E27FC236}">
                    <a16:creationId xmlns:a16="http://schemas.microsoft.com/office/drawing/2014/main" id="{BF41B11C-D39E-4DBE-B40B-79A27FF894EA}"/>
                  </a:ext>
                </a:extLst>
              </p:cNvPr>
              <p:cNvSpPr/>
              <p:nvPr/>
            </p:nvSpPr>
            <p:spPr>
              <a:xfrm>
                <a:off x="19357095" y="3118655"/>
                <a:ext cx="9318182" cy="1448080"/>
              </a:xfrm>
              <a:prstGeom prst="roundRec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TextBox 15">
                <a:extLst>
                  <a:ext uri="{FF2B5EF4-FFF2-40B4-BE49-F238E27FC236}">
                    <a16:creationId xmlns:a16="http://schemas.microsoft.com/office/drawing/2014/main" id="{F2F8ABB3-095B-44A8-BF68-07BC4BD15475}"/>
                  </a:ext>
                </a:extLst>
              </p:cNvPr>
              <p:cNvSpPr txBox="1"/>
              <p:nvPr/>
            </p:nvSpPr>
            <p:spPr>
              <a:xfrm>
                <a:off x="19757991" y="3140872"/>
                <a:ext cx="8720169" cy="343505"/>
              </a:xfrm>
              <a:prstGeom prst="rect">
                <a:avLst/>
              </a:prstGeom>
              <a:noFill/>
              <a:ln>
                <a:noFill/>
              </a:ln>
            </p:spPr>
            <p:txBody>
              <a:bodyPr wrap="square" rtlCol="0">
                <a:spAutoFit/>
              </a:bodyPr>
              <a:lstStyle/>
              <a:p>
                <a:pPr algn="ctr" defTabSz="685800"/>
                <a:r>
                  <a:rPr lang="en-US" sz="1400" dirty="0">
                    <a:solidFill>
                      <a:prstClr val="white">
                        <a:lumMod val="95000"/>
                      </a:prstClr>
                    </a:solidFill>
                    <a:latin typeface="Calibri" panose="020F0502020204030204"/>
                  </a:rPr>
                  <a:t>Avg. </a:t>
                </a:r>
                <a:r>
                  <a:rPr lang="en-US" sz="1400" dirty="0" err="1">
                    <a:solidFill>
                      <a:prstClr val="white">
                        <a:lumMod val="95000"/>
                      </a:prstClr>
                    </a:solidFill>
                    <a:latin typeface="Calibri" panose="020F0502020204030204"/>
                  </a:rPr>
                  <a:t>sCF</a:t>
                </a:r>
                <a:r>
                  <a:rPr lang="en-US" sz="1400" dirty="0">
                    <a:solidFill>
                      <a:prstClr val="white">
                        <a:lumMod val="95000"/>
                      </a:prstClr>
                    </a:solidFill>
                    <a:latin typeface="Calibri" panose="020F0502020204030204"/>
                  </a:rPr>
                  <a:t> = 0.4</a:t>
                </a:r>
              </a:p>
            </p:txBody>
          </p:sp>
        </p:grpSp>
        <p:cxnSp>
          <p:nvCxnSpPr>
            <p:cNvPr id="11" name="Straight Arrow Connector 10">
              <a:extLst>
                <a:ext uri="{FF2B5EF4-FFF2-40B4-BE49-F238E27FC236}">
                  <a16:creationId xmlns:a16="http://schemas.microsoft.com/office/drawing/2014/main" id="{00DD39D1-C0C7-4A62-8218-4C27253FF77B}"/>
                </a:ext>
              </a:extLst>
            </p:cNvPr>
            <p:cNvCxnSpPr>
              <a:cxnSpLocks/>
            </p:cNvCxnSpPr>
            <p:nvPr/>
          </p:nvCxnSpPr>
          <p:spPr>
            <a:xfrm>
              <a:off x="3782315" y="3972788"/>
              <a:ext cx="0" cy="254140"/>
            </a:xfrm>
            <a:prstGeom prst="straightConnector1">
              <a:avLst/>
            </a:prstGeom>
            <a:ln w="38100" cap="rnd">
              <a:solidFill>
                <a:schemeClr val="bg1">
                  <a:lumMod val="9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570A76-A4C9-4922-9155-3B0DC22BF722}"/>
                </a:ext>
              </a:extLst>
            </p:cNvPr>
            <p:cNvSpPr txBox="1"/>
            <p:nvPr/>
          </p:nvSpPr>
          <p:spPr>
            <a:xfrm>
              <a:off x="2392979" y="4152182"/>
              <a:ext cx="2778672" cy="307777"/>
            </a:xfrm>
            <a:prstGeom prst="rect">
              <a:avLst/>
            </a:prstGeom>
            <a:noFill/>
            <a:ln>
              <a:noFill/>
            </a:ln>
          </p:spPr>
          <p:txBody>
            <a:bodyPr wrap="square" rtlCol="0">
              <a:spAutoFit/>
            </a:bodyPr>
            <a:lstStyle/>
            <a:p>
              <a:pPr algn="ctr" defTabSz="685800"/>
              <a:r>
                <a:rPr lang="en-US" sz="1400" dirty="0">
                  <a:solidFill>
                    <a:prstClr val="white">
                      <a:lumMod val="95000"/>
                    </a:prstClr>
                  </a:solidFill>
                  <a:latin typeface="Calibri" panose="020F0502020204030204"/>
                </a:rPr>
                <a:t>1,659 loci for gene tree model</a:t>
              </a:r>
            </a:p>
          </p:txBody>
        </p:sp>
        <p:cxnSp>
          <p:nvCxnSpPr>
            <p:cNvPr id="13" name="Straight Arrow Connector 12">
              <a:extLst>
                <a:ext uri="{FF2B5EF4-FFF2-40B4-BE49-F238E27FC236}">
                  <a16:creationId xmlns:a16="http://schemas.microsoft.com/office/drawing/2014/main" id="{8DFE23DD-8728-4E50-A68C-ABDD7F02546B}"/>
                </a:ext>
              </a:extLst>
            </p:cNvPr>
            <p:cNvCxnSpPr>
              <a:cxnSpLocks/>
            </p:cNvCxnSpPr>
            <p:nvPr/>
          </p:nvCxnSpPr>
          <p:spPr>
            <a:xfrm>
              <a:off x="3782315" y="4447313"/>
              <a:ext cx="0" cy="254140"/>
            </a:xfrm>
            <a:prstGeom prst="straightConnector1">
              <a:avLst/>
            </a:prstGeom>
            <a:ln w="38100" cap="rnd">
              <a:solidFill>
                <a:schemeClr val="bg1">
                  <a:lumMod val="9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446DEC6-7DBE-49D9-842F-D1A47C7870A6}"/>
                </a:ext>
              </a:extLst>
            </p:cNvPr>
            <p:cNvSpPr txBox="1"/>
            <p:nvPr/>
          </p:nvSpPr>
          <p:spPr>
            <a:xfrm>
              <a:off x="2392979" y="4653749"/>
              <a:ext cx="2778672" cy="307777"/>
            </a:xfrm>
            <a:prstGeom prst="rect">
              <a:avLst/>
            </a:prstGeom>
            <a:noFill/>
            <a:ln>
              <a:noFill/>
            </a:ln>
          </p:spPr>
          <p:txBody>
            <a:bodyPr wrap="square" rtlCol="0">
              <a:spAutoFit/>
            </a:bodyPr>
            <a:lstStyle/>
            <a:p>
              <a:pPr algn="ctr" defTabSz="685800"/>
              <a:r>
                <a:rPr lang="en-US" sz="1400" dirty="0">
                  <a:solidFill>
                    <a:prstClr val="white">
                      <a:lumMod val="95000"/>
                    </a:prstClr>
                  </a:solidFill>
                  <a:latin typeface="Calibri" panose="020F0502020204030204"/>
                </a:rPr>
                <a:t>17 days with 16 threads</a:t>
              </a:r>
            </a:p>
          </p:txBody>
        </p:sp>
      </p:grpSp>
      <p:grpSp>
        <p:nvGrpSpPr>
          <p:cNvPr id="17" name="Group 16">
            <a:extLst>
              <a:ext uri="{FF2B5EF4-FFF2-40B4-BE49-F238E27FC236}">
                <a16:creationId xmlns:a16="http://schemas.microsoft.com/office/drawing/2014/main" id="{D78E4790-4621-4F47-B323-B61CF9228DCE}"/>
              </a:ext>
            </a:extLst>
          </p:cNvPr>
          <p:cNvGrpSpPr/>
          <p:nvPr/>
        </p:nvGrpSpPr>
        <p:grpSpPr>
          <a:xfrm>
            <a:off x="133882" y="1870166"/>
            <a:ext cx="4551708" cy="1782365"/>
            <a:chOff x="1765326" y="210498"/>
            <a:chExt cx="6879217" cy="2376486"/>
          </a:xfrm>
          <a:solidFill>
            <a:schemeClr val="accent5">
              <a:lumMod val="75000"/>
            </a:schemeClr>
          </a:solidFill>
        </p:grpSpPr>
        <p:sp>
          <p:nvSpPr>
            <p:cNvPr id="18" name="Rectangle: Rounded Corners 17">
              <a:extLst>
                <a:ext uri="{FF2B5EF4-FFF2-40B4-BE49-F238E27FC236}">
                  <a16:creationId xmlns:a16="http://schemas.microsoft.com/office/drawing/2014/main" id="{A7621810-25B2-4091-BD13-0A2892904548}"/>
                </a:ext>
              </a:extLst>
            </p:cNvPr>
            <p:cNvSpPr/>
            <p:nvPr/>
          </p:nvSpPr>
          <p:spPr>
            <a:xfrm>
              <a:off x="1765326" y="210498"/>
              <a:ext cx="6879217" cy="2376486"/>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B9855D5-0C13-4DA0-B525-BA57ED11A92F}"/>
                    </a:ext>
                  </a:extLst>
                </p:cNvPr>
                <p:cNvSpPr txBox="1"/>
                <p:nvPr/>
              </p:nvSpPr>
              <p:spPr>
                <a:xfrm>
                  <a:off x="1991504" y="568597"/>
                  <a:ext cx="6510156" cy="1600438"/>
                </a:xfrm>
                <a:prstGeom prst="rect">
                  <a:avLst/>
                </a:prstGeom>
                <a:grpFill/>
                <a:ln>
                  <a:noFill/>
                </a:ln>
              </p:spPr>
              <p:txBody>
                <a:bodyPr wrap="square" rtlCol="0">
                  <a:spAutoFit/>
                </a:bodyPr>
                <a:lstStyle/>
                <a:p>
                  <a:pPr algn="ctr" defTabSz="685800"/>
                  <a:r>
                    <a:rPr lang="en-US" sz="2400" dirty="0">
                      <a:solidFill>
                        <a:prstClr val="white">
                          <a:lumMod val="95000"/>
                        </a:prstClr>
                      </a:solidFill>
                      <a:latin typeface="Calibri" panose="020F0502020204030204"/>
                    </a:rPr>
                    <a:t>For a given locus, if the average </a:t>
                  </a:r>
                  <a:r>
                    <a:rPr lang="en-US" sz="2400" dirty="0" err="1">
                      <a:solidFill>
                        <a:prstClr val="white">
                          <a:lumMod val="95000"/>
                        </a:prstClr>
                      </a:solidFill>
                      <a:latin typeface="Calibri" panose="020F0502020204030204"/>
                    </a:rPr>
                    <a:t>sCF</a:t>
                  </a:r>
                  <a:r>
                    <a:rPr lang="en-US" sz="2400" dirty="0">
                      <a:solidFill>
                        <a:prstClr val="white">
                          <a:lumMod val="95000"/>
                        </a:prstClr>
                      </a:solidFill>
                      <a:latin typeface="Calibri" panose="020F0502020204030204"/>
                    </a:rPr>
                    <a:t> of all branches is below </a:t>
                  </a:r>
                  <a14:m>
                    <m:oMath xmlns:m="http://schemas.openxmlformats.org/officeDocument/2006/math">
                      <m:r>
                        <a:rPr lang="en-US" sz="2400" b="0" i="1" smtClean="0">
                          <a:solidFill>
                            <a:prstClr val="white">
                              <a:lumMod val="95000"/>
                            </a:prstClr>
                          </a:solidFill>
                          <a:latin typeface="Cambria Math" panose="02040503050406030204" pitchFamily="18" charset="0"/>
                        </a:rPr>
                        <m:t>𝑋</m:t>
                      </m:r>
                    </m:oMath>
                  </a14:m>
                  <a:r>
                    <a:rPr lang="en-US" sz="2400" dirty="0">
                      <a:solidFill>
                        <a:prstClr val="white">
                          <a:lumMod val="95000"/>
                        </a:prstClr>
                      </a:solidFill>
                      <a:latin typeface="Calibri" panose="020F0502020204030204"/>
                    </a:rPr>
                    <a:t>, run the gene tree model</a:t>
                  </a:r>
                </a:p>
              </p:txBody>
            </p:sp>
          </mc:Choice>
          <mc:Fallback xmlns="">
            <p:sp>
              <p:nvSpPr>
                <p:cNvPr id="20" name="TextBox 19">
                  <a:extLst>
                    <a:ext uri="{FF2B5EF4-FFF2-40B4-BE49-F238E27FC236}">
                      <a16:creationId xmlns:a16="http://schemas.microsoft.com/office/drawing/2014/main" id="{FB9855D5-0C13-4DA0-B525-BA57ED11A92F}"/>
                    </a:ext>
                  </a:extLst>
                </p:cNvPr>
                <p:cNvSpPr txBox="1">
                  <a:spLocks noRot="1" noChangeAspect="1" noMove="1" noResize="1" noEditPoints="1" noAdjustHandles="1" noChangeArrowheads="1" noChangeShapeType="1" noTextEdit="1"/>
                </p:cNvSpPr>
                <p:nvPr/>
              </p:nvSpPr>
              <p:spPr>
                <a:xfrm>
                  <a:off x="1991504" y="568597"/>
                  <a:ext cx="6510156" cy="1600438"/>
                </a:xfrm>
                <a:prstGeom prst="rect">
                  <a:avLst/>
                </a:prstGeom>
                <a:blipFill>
                  <a:blip r:embed="rId4"/>
                  <a:stretch>
                    <a:fillRect t="-4061" r="-850" b="-10660"/>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2571275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A11961F8-8C74-4E31-9556-BA836DBBCD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54360" y="1006582"/>
            <a:ext cx="3426602" cy="3426602"/>
          </a:xfrm>
          <a:prstGeom prst="rect">
            <a:avLst/>
          </a:prstGeom>
        </p:spPr>
      </p:pic>
      <p:sp>
        <p:nvSpPr>
          <p:cNvPr id="2" name="Title 1">
            <a:extLst>
              <a:ext uri="{FF2B5EF4-FFF2-40B4-BE49-F238E27FC236}">
                <a16:creationId xmlns:a16="http://schemas.microsoft.com/office/drawing/2014/main" id="{508450A7-9051-46F5-9C8A-8F67F4C5287A}"/>
              </a:ext>
            </a:extLst>
          </p:cNvPr>
          <p:cNvSpPr>
            <a:spLocks noGrp="1"/>
          </p:cNvSpPr>
          <p:nvPr>
            <p:ph type="title"/>
          </p:nvPr>
        </p:nvSpPr>
        <p:spPr>
          <a:xfrm>
            <a:off x="219075" y="149332"/>
            <a:ext cx="8743950" cy="857250"/>
          </a:xfrm>
        </p:spPr>
        <p:txBody>
          <a:bodyPr>
            <a:normAutofit fontScale="90000"/>
          </a:bodyPr>
          <a:lstStyle/>
          <a:p>
            <a:r>
              <a:rPr lang="en-US" dirty="0"/>
              <a:t>Using average site concordance to partition loci to different phylogenetic models</a:t>
            </a:r>
          </a:p>
        </p:txBody>
      </p:sp>
    </p:spTree>
    <p:extLst>
      <p:ext uri="{BB962C8B-B14F-4D97-AF65-F5344CB8AC3E}">
        <p14:creationId xmlns:p14="http://schemas.microsoft.com/office/powerpoint/2010/main" val="2281692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A11961F8-8C74-4E31-9556-BA836DBBCD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54360" y="1006582"/>
            <a:ext cx="3426602" cy="3426602"/>
          </a:xfrm>
          <a:prstGeom prst="rect">
            <a:avLst/>
          </a:prstGeom>
        </p:spPr>
      </p:pic>
      <p:sp>
        <p:nvSpPr>
          <p:cNvPr id="2" name="Title 1">
            <a:extLst>
              <a:ext uri="{FF2B5EF4-FFF2-40B4-BE49-F238E27FC236}">
                <a16:creationId xmlns:a16="http://schemas.microsoft.com/office/drawing/2014/main" id="{508450A7-9051-46F5-9C8A-8F67F4C5287A}"/>
              </a:ext>
            </a:extLst>
          </p:cNvPr>
          <p:cNvSpPr>
            <a:spLocks noGrp="1"/>
          </p:cNvSpPr>
          <p:nvPr>
            <p:ph type="title"/>
          </p:nvPr>
        </p:nvSpPr>
        <p:spPr>
          <a:xfrm>
            <a:off x="219075" y="149332"/>
            <a:ext cx="8743950" cy="857250"/>
          </a:xfrm>
        </p:spPr>
        <p:txBody>
          <a:bodyPr>
            <a:normAutofit fontScale="90000"/>
          </a:bodyPr>
          <a:lstStyle/>
          <a:p>
            <a:r>
              <a:rPr lang="en-US" dirty="0"/>
              <a:t>Using average site concordance to partition loci to different phylogenetic models</a:t>
            </a:r>
          </a:p>
        </p:txBody>
      </p:sp>
      <p:pic>
        <p:nvPicPr>
          <p:cNvPr id="31" name="Picture 30" descr="Chart&#10;&#10;Description automatically generated">
            <a:extLst>
              <a:ext uri="{FF2B5EF4-FFF2-40B4-BE49-F238E27FC236}">
                <a16:creationId xmlns:a16="http://schemas.microsoft.com/office/drawing/2014/main" id="{B819F272-D1F6-4361-A6F8-C58DB68533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5103" y="1093545"/>
            <a:ext cx="4049955" cy="4049955"/>
          </a:xfrm>
          <a:prstGeom prst="rect">
            <a:avLst/>
          </a:prstGeom>
        </p:spPr>
      </p:pic>
      <p:cxnSp>
        <p:nvCxnSpPr>
          <p:cNvPr id="5" name="Straight Arrow Connector 4">
            <a:extLst>
              <a:ext uri="{FF2B5EF4-FFF2-40B4-BE49-F238E27FC236}">
                <a16:creationId xmlns:a16="http://schemas.microsoft.com/office/drawing/2014/main" id="{3439FE9B-CC4C-47E4-9FFE-2D4308488E36}"/>
              </a:ext>
            </a:extLst>
          </p:cNvPr>
          <p:cNvCxnSpPr>
            <a:cxnSpLocks/>
          </p:cNvCxnSpPr>
          <p:nvPr/>
        </p:nvCxnSpPr>
        <p:spPr>
          <a:xfrm>
            <a:off x="5389849" y="3350526"/>
            <a:ext cx="387215" cy="0"/>
          </a:xfrm>
          <a:prstGeom prst="straightConnector1">
            <a:avLst/>
          </a:prstGeom>
          <a:ln w="38100" cap="rnd">
            <a:solidFill>
              <a:schemeClr val="tx1">
                <a:lumMod val="85000"/>
                <a:lumOff val="1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D07672-2FF2-4D41-90CF-1667F8DA8F7C}"/>
              </a:ext>
            </a:extLst>
          </p:cNvPr>
          <p:cNvSpPr txBox="1"/>
          <p:nvPr/>
        </p:nvSpPr>
        <p:spPr>
          <a:xfrm>
            <a:off x="4805789" y="3178754"/>
            <a:ext cx="815989" cy="307777"/>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1 year</a:t>
            </a:r>
            <a:endParaRPr lang="en-US"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105143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68E11F-0A09-CABB-DD80-2F62739B818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19075" y="1537487"/>
            <a:ext cx="5483533" cy="2883581"/>
          </a:xfrm>
          <a:prstGeom prst="rect">
            <a:avLst/>
          </a:prstGeom>
        </p:spPr>
      </p:pic>
      <p:sp>
        <p:nvSpPr>
          <p:cNvPr id="6" name="Title 1">
            <a:extLst>
              <a:ext uri="{FF2B5EF4-FFF2-40B4-BE49-F238E27FC236}">
                <a16:creationId xmlns:a16="http://schemas.microsoft.com/office/drawing/2014/main" id="{3D83C0E0-D886-BF07-01C9-AECB4F96FC58}"/>
              </a:ext>
            </a:extLst>
          </p:cNvPr>
          <p:cNvSpPr>
            <a:spLocks noGrp="1"/>
          </p:cNvSpPr>
          <p:nvPr>
            <p:ph type="title"/>
          </p:nvPr>
        </p:nvSpPr>
        <p:spPr>
          <a:xfrm>
            <a:off x="219075" y="155909"/>
            <a:ext cx="8743950" cy="857250"/>
          </a:xfrm>
        </p:spPr>
        <p:txBody>
          <a:bodyPr>
            <a:normAutofit fontScale="90000"/>
          </a:bodyPr>
          <a:lstStyle/>
          <a:p>
            <a:r>
              <a:rPr lang="en-US" dirty="0"/>
              <a:t>Read mapping is a fast alternative to genome assembly</a:t>
            </a:r>
          </a:p>
        </p:txBody>
      </p:sp>
      <p:sp>
        <p:nvSpPr>
          <p:cNvPr id="8" name="Rectangle: Rounded Corners 7">
            <a:extLst>
              <a:ext uri="{FF2B5EF4-FFF2-40B4-BE49-F238E27FC236}">
                <a16:creationId xmlns:a16="http://schemas.microsoft.com/office/drawing/2014/main" id="{03119D9E-5785-CAFA-2909-6B70C263BD46}"/>
              </a:ext>
            </a:extLst>
          </p:cNvPr>
          <p:cNvSpPr/>
          <p:nvPr/>
        </p:nvSpPr>
        <p:spPr>
          <a:xfrm>
            <a:off x="5707119" y="2406238"/>
            <a:ext cx="2828393" cy="1015663"/>
          </a:xfrm>
          <a:prstGeom prst="roundRect">
            <a:avLst/>
          </a:prstGeom>
          <a:solidFill>
            <a:schemeClr val="tx2"/>
          </a:solidFill>
          <a:ln>
            <a:solidFill>
              <a:schemeClr val="tx2">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BB419B0-85F8-1E7F-A795-F377C55E36C5}"/>
              </a:ext>
            </a:extLst>
          </p:cNvPr>
          <p:cNvSpPr txBox="1"/>
          <p:nvPr/>
        </p:nvSpPr>
        <p:spPr>
          <a:xfrm>
            <a:off x="5707119" y="2406238"/>
            <a:ext cx="2828393" cy="1015663"/>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Used for comparing short variation between genomes</a:t>
            </a:r>
          </a:p>
        </p:txBody>
      </p:sp>
      <p:sp>
        <p:nvSpPr>
          <p:cNvPr id="2" name="Rectangle: Rounded Corners 1">
            <a:extLst>
              <a:ext uri="{FF2B5EF4-FFF2-40B4-BE49-F238E27FC236}">
                <a16:creationId xmlns:a16="http://schemas.microsoft.com/office/drawing/2014/main" id="{2F661DF9-A255-1627-E727-E48BA0B0F070}"/>
              </a:ext>
            </a:extLst>
          </p:cNvPr>
          <p:cNvSpPr/>
          <p:nvPr/>
        </p:nvSpPr>
        <p:spPr>
          <a:xfrm>
            <a:off x="5702608" y="866247"/>
            <a:ext cx="2828393" cy="1015663"/>
          </a:xfrm>
          <a:prstGeom prst="roundRect">
            <a:avLst/>
          </a:prstGeom>
          <a:solidFill>
            <a:schemeClr val="tx2"/>
          </a:solidFill>
          <a:ln>
            <a:solidFill>
              <a:schemeClr val="tx2">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A13553F-5906-A19B-E38B-60E976D43711}"/>
              </a:ext>
            </a:extLst>
          </p:cNvPr>
          <p:cNvSpPr txBox="1"/>
          <p:nvPr/>
        </p:nvSpPr>
        <p:spPr>
          <a:xfrm>
            <a:off x="5702608" y="866247"/>
            <a:ext cx="2828393" cy="1015663"/>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Commonly done for both population and comparative genomics</a:t>
            </a:r>
          </a:p>
        </p:txBody>
      </p:sp>
      <p:sp>
        <p:nvSpPr>
          <p:cNvPr id="5" name="Rectangle: Rounded Corners 4">
            <a:extLst>
              <a:ext uri="{FF2B5EF4-FFF2-40B4-BE49-F238E27FC236}">
                <a16:creationId xmlns:a16="http://schemas.microsoft.com/office/drawing/2014/main" id="{DFF372BB-0402-9870-0D6C-A293A91E92C3}"/>
              </a:ext>
            </a:extLst>
          </p:cNvPr>
          <p:cNvSpPr/>
          <p:nvPr/>
        </p:nvSpPr>
        <p:spPr>
          <a:xfrm>
            <a:off x="5707119" y="3929734"/>
            <a:ext cx="2828393" cy="707886"/>
          </a:xfrm>
          <a:prstGeom prst="roundRect">
            <a:avLst/>
          </a:prstGeom>
          <a:solidFill>
            <a:schemeClr val="tx2"/>
          </a:solidFill>
          <a:ln>
            <a:solidFill>
              <a:schemeClr val="tx2">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757F33-3E57-BAB1-CDD4-460B18DE85DD}"/>
              </a:ext>
            </a:extLst>
          </p:cNvPr>
          <p:cNvSpPr txBox="1"/>
          <p:nvPr/>
        </p:nvSpPr>
        <p:spPr>
          <a:xfrm>
            <a:off x="5707119" y="3929733"/>
            <a:ext cx="2828393" cy="707886"/>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Cannot infer large structural variation</a:t>
            </a:r>
          </a:p>
        </p:txBody>
      </p:sp>
    </p:spTree>
    <p:extLst>
      <p:ext uri="{BB962C8B-B14F-4D97-AF65-F5344CB8AC3E}">
        <p14:creationId xmlns:p14="http://schemas.microsoft.com/office/powerpoint/2010/main" val="42376044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3243" y="92313"/>
            <a:ext cx="1917513" cy="1181077"/>
          </a:xfrm>
          <a:prstGeom prst="rect">
            <a:avLst/>
          </a:prstGeom>
        </p:spPr>
      </p:pic>
      <p:sp>
        <p:nvSpPr>
          <p:cNvPr id="2" name="TextBox 1">
            <a:extLst>
              <a:ext uri="{FF2B5EF4-FFF2-40B4-BE49-F238E27FC236}">
                <a16:creationId xmlns:a16="http://schemas.microsoft.com/office/drawing/2014/main" id="{04B1048F-200A-426D-B693-43302D36798B}"/>
              </a:ext>
            </a:extLst>
          </p:cNvPr>
          <p:cNvSpPr txBox="1"/>
          <p:nvPr/>
        </p:nvSpPr>
        <p:spPr>
          <a:xfrm>
            <a:off x="2393910" y="1273390"/>
            <a:ext cx="4356177" cy="461665"/>
          </a:xfrm>
          <a:prstGeom prst="rect">
            <a:avLst/>
          </a:prstGeom>
          <a:noFill/>
        </p:spPr>
        <p:txBody>
          <a:bodyPr wrap="square" rtlCol="0">
            <a:spAutoFit/>
          </a:bodyPr>
          <a:lstStyle/>
          <a:p>
            <a:pPr algn="l"/>
            <a:r>
              <a:rPr lang="en-US" sz="2400" dirty="0">
                <a:latin typeface="Source Sans Pro" panose="020B0503030403020204" pitchFamily="34" charset="0"/>
                <a:ea typeface="Source Sans Pro" panose="020B0503030403020204" pitchFamily="34" charset="0"/>
              </a:rPr>
              <a:t>Goals for efficiency and usability</a:t>
            </a:r>
          </a:p>
        </p:txBody>
      </p:sp>
      <p:grpSp>
        <p:nvGrpSpPr>
          <p:cNvPr id="14" name="Group 13">
            <a:extLst>
              <a:ext uri="{FF2B5EF4-FFF2-40B4-BE49-F238E27FC236}">
                <a16:creationId xmlns:a16="http://schemas.microsoft.com/office/drawing/2014/main" id="{4D43012B-E285-4526-A869-9EED6CE5EDA4}"/>
              </a:ext>
            </a:extLst>
          </p:cNvPr>
          <p:cNvGrpSpPr/>
          <p:nvPr/>
        </p:nvGrpSpPr>
        <p:grpSpPr>
          <a:xfrm>
            <a:off x="647463" y="1931027"/>
            <a:ext cx="7888830" cy="1045030"/>
            <a:chOff x="1765326" y="1419887"/>
            <a:chExt cx="10518439" cy="1393373"/>
          </a:xfrm>
          <a:solidFill>
            <a:schemeClr val="accent5">
              <a:lumMod val="75000"/>
            </a:schemeClr>
          </a:solidFill>
        </p:grpSpPr>
        <p:sp>
          <p:nvSpPr>
            <p:cNvPr id="17" name="Rectangle: Rounded Corners 16">
              <a:extLst>
                <a:ext uri="{FF2B5EF4-FFF2-40B4-BE49-F238E27FC236}">
                  <a16:creationId xmlns:a16="http://schemas.microsoft.com/office/drawing/2014/main" id="{369832DC-6818-405E-9471-6DF3DE07A1CE}"/>
                </a:ext>
              </a:extLst>
            </p:cNvPr>
            <p:cNvSpPr/>
            <p:nvPr/>
          </p:nvSpPr>
          <p:spPr>
            <a:xfrm>
              <a:off x="1765326" y="1419887"/>
              <a:ext cx="10518439" cy="1393373"/>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TextBox 17">
              <a:extLst>
                <a:ext uri="{FF2B5EF4-FFF2-40B4-BE49-F238E27FC236}">
                  <a16:creationId xmlns:a16="http://schemas.microsoft.com/office/drawing/2014/main" id="{D4F6DFA1-2D8C-4053-A1DF-9B7FAB8EBFFB}"/>
                </a:ext>
              </a:extLst>
            </p:cNvPr>
            <p:cNvSpPr txBox="1"/>
            <p:nvPr/>
          </p:nvSpPr>
          <p:spPr>
            <a:xfrm>
              <a:off x="3825091" y="1562575"/>
              <a:ext cx="8254211" cy="1107996"/>
            </a:xfrm>
            <a:prstGeom prst="rect">
              <a:avLst/>
            </a:prstGeom>
            <a:grpFill/>
            <a:ln>
              <a:noFill/>
            </a:ln>
          </p:spPr>
          <p:txBody>
            <a:bodyPr wrap="square" rtlCol="0">
              <a:spAutoFit/>
            </a:bodyPr>
            <a:lstStyle/>
            <a:p>
              <a:pPr algn="ctr" defTabSz="685800"/>
              <a:r>
                <a:rPr lang="en-US" sz="2400" dirty="0">
                  <a:solidFill>
                    <a:prstClr val="white">
                      <a:lumMod val="95000"/>
                    </a:prstClr>
                  </a:solidFill>
                  <a:latin typeface="Calibri" panose="020F0502020204030204"/>
                </a:rPr>
                <a:t>Use phylogenetic signal from the data to inform model selection with site concordance factors</a:t>
              </a:r>
            </a:p>
          </p:txBody>
        </p:sp>
        <p:sp>
          <p:nvSpPr>
            <p:cNvPr id="19" name="TextBox 18">
              <a:extLst>
                <a:ext uri="{FF2B5EF4-FFF2-40B4-BE49-F238E27FC236}">
                  <a16:creationId xmlns:a16="http://schemas.microsoft.com/office/drawing/2014/main" id="{AEBA3B23-1BAB-42D9-A193-5445DB0C352A}"/>
                </a:ext>
              </a:extLst>
            </p:cNvPr>
            <p:cNvSpPr txBox="1"/>
            <p:nvPr/>
          </p:nvSpPr>
          <p:spPr>
            <a:xfrm>
              <a:off x="2128815" y="1767760"/>
              <a:ext cx="1787149" cy="697626"/>
            </a:xfrm>
            <a:prstGeom prst="rect">
              <a:avLst/>
            </a:prstGeom>
            <a:grpFill/>
            <a:ln>
              <a:noFill/>
            </a:ln>
          </p:spPr>
          <p:txBody>
            <a:bodyPr wrap="square" rtlCol="0">
              <a:spAutoFit/>
            </a:bodyPr>
            <a:lstStyle/>
            <a:p>
              <a:pPr defTabSz="685800"/>
              <a:r>
                <a:rPr lang="en-US" sz="2800" dirty="0">
                  <a:solidFill>
                    <a:prstClr val="white">
                      <a:lumMod val="95000"/>
                    </a:prstClr>
                  </a:solidFill>
                  <a:latin typeface="Calibri" panose="020F0502020204030204"/>
                </a:rPr>
                <a:t>Goal 1:</a:t>
              </a:r>
            </a:p>
          </p:txBody>
        </p:sp>
      </p:grpSp>
      <p:grpSp>
        <p:nvGrpSpPr>
          <p:cNvPr id="20" name="Group 19">
            <a:extLst>
              <a:ext uri="{FF2B5EF4-FFF2-40B4-BE49-F238E27FC236}">
                <a16:creationId xmlns:a16="http://schemas.microsoft.com/office/drawing/2014/main" id="{11BAC4B4-C98A-44CD-8DCF-4DBC8C8889BB}"/>
              </a:ext>
            </a:extLst>
          </p:cNvPr>
          <p:cNvGrpSpPr/>
          <p:nvPr/>
        </p:nvGrpSpPr>
        <p:grpSpPr>
          <a:xfrm>
            <a:off x="647463" y="3486264"/>
            <a:ext cx="7888830" cy="1045030"/>
            <a:chOff x="1765326" y="1419887"/>
            <a:chExt cx="10518439" cy="1393373"/>
          </a:xfrm>
          <a:solidFill>
            <a:schemeClr val="accent5">
              <a:lumMod val="75000"/>
            </a:schemeClr>
          </a:solidFill>
        </p:grpSpPr>
        <p:sp>
          <p:nvSpPr>
            <p:cNvPr id="22" name="Rectangle: Rounded Corners 21">
              <a:extLst>
                <a:ext uri="{FF2B5EF4-FFF2-40B4-BE49-F238E27FC236}">
                  <a16:creationId xmlns:a16="http://schemas.microsoft.com/office/drawing/2014/main" id="{6A639713-1C82-4F0D-8A85-973FEA1EA77C}"/>
                </a:ext>
              </a:extLst>
            </p:cNvPr>
            <p:cNvSpPr/>
            <p:nvPr/>
          </p:nvSpPr>
          <p:spPr>
            <a:xfrm>
              <a:off x="1765326" y="1419887"/>
              <a:ext cx="10518439" cy="1393373"/>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3" name="TextBox 22">
              <a:extLst>
                <a:ext uri="{FF2B5EF4-FFF2-40B4-BE49-F238E27FC236}">
                  <a16:creationId xmlns:a16="http://schemas.microsoft.com/office/drawing/2014/main" id="{65F1E1B6-E0AC-4DA5-A121-C72178635F2D}"/>
                </a:ext>
              </a:extLst>
            </p:cNvPr>
            <p:cNvSpPr txBox="1"/>
            <p:nvPr/>
          </p:nvSpPr>
          <p:spPr>
            <a:xfrm>
              <a:off x="3825091" y="1562575"/>
              <a:ext cx="8254211" cy="1107996"/>
            </a:xfrm>
            <a:prstGeom prst="rect">
              <a:avLst/>
            </a:prstGeom>
            <a:noFill/>
            <a:ln>
              <a:noFill/>
            </a:ln>
          </p:spPr>
          <p:txBody>
            <a:bodyPr wrap="square" rtlCol="0">
              <a:spAutoFit/>
            </a:bodyPr>
            <a:lstStyle/>
            <a:p>
              <a:pPr algn="ctr" defTabSz="685800"/>
              <a:r>
                <a:rPr lang="en-US" sz="2400" dirty="0">
                  <a:solidFill>
                    <a:prstClr val="white">
                      <a:lumMod val="95000"/>
                    </a:prstClr>
                  </a:solidFill>
                  <a:latin typeface="Calibri" panose="020F0502020204030204"/>
                </a:rPr>
                <a:t>Facilitate batching of loci for parallel runs on HPCs</a:t>
              </a:r>
            </a:p>
          </p:txBody>
        </p:sp>
        <p:sp>
          <p:nvSpPr>
            <p:cNvPr id="29" name="TextBox 28">
              <a:extLst>
                <a:ext uri="{FF2B5EF4-FFF2-40B4-BE49-F238E27FC236}">
                  <a16:creationId xmlns:a16="http://schemas.microsoft.com/office/drawing/2014/main" id="{4AF6A403-D557-44A1-89FD-5DB1F5B894F6}"/>
                </a:ext>
              </a:extLst>
            </p:cNvPr>
            <p:cNvSpPr txBox="1"/>
            <p:nvPr/>
          </p:nvSpPr>
          <p:spPr>
            <a:xfrm>
              <a:off x="2128815" y="1767760"/>
              <a:ext cx="1787149" cy="697626"/>
            </a:xfrm>
            <a:prstGeom prst="rect">
              <a:avLst/>
            </a:prstGeom>
            <a:noFill/>
            <a:ln>
              <a:noFill/>
            </a:ln>
          </p:spPr>
          <p:txBody>
            <a:bodyPr wrap="square" rtlCol="0">
              <a:spAutoFit/>
            </a:bodyPr>
            <a:lstStyle/>
            <a:p>
              <a:pPr defTabSz="685800"/>
              <a:r>
                <a:rPr lang="en-US" sz="2800" dirty="0">
                  <a:solidFill>
                    <a:prstClr val="white">
                      <a:lumMod val="95000"/>
                    </a:prstClr>
                  </a:solidFill>
                  <a:latin typeface="Calibri" panose="020F0502020204030204"/>
                </a:rPr>
                <a:t>Goal 2:</a:t>
              </a:r>
            </a:p>
          </p:txBody>
        </p:sp>
      </p:grpSp>
    </p:spTree>
    <p:extLst>
      <p:ext uri="{BB962C8B-B14F-4D97-AF65-F5344CB8AC3E}">
        <p14:creationId xmlns:p14="http://schemas.microsoft.com/office/powerpoint/2010/main" val="40482952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3243" y="92313"/>
            <a:ext cx="1917513" cy="1181077"/>
          </a:xfrm>
          <a:prstGeom prst="rect">
            <a:avLst/>
          </a:prstGeom>
        </p:spPr>
      </p:pic>
      <p:sp>
        <p:nvSpPr>
          <p:cNvPr id="2" name="TextBox 1">
            <a:extLst>
              <a:ext uri="{FF2B5EF4-FFF2-40B4-BE49-F238E27FC236}">
                <a16:creationId xmlns:a16="http://schemas.microsoft.com/office/drawing/2014/main" id="{04B1048F-200A-426D-B693-43302D36798B}"/>
              </a:ext>
            </a:extLst>
          </p:cNvPr>
          <p:cNvSpPr txBox="1"/>
          <p:nvPr/>
        </p:nvSpPr>
        <p:spPr>
          <a:xfrm>
            <a:off x="2393910" y="1273390"/>
            <a:ext cx="4356177" cy="461665"/>
          </a:xfrm>
          <a:prstGeom prst="rect">
            <a:avLst/>
          </a:prstGeom>
          <a:noFill/>
        </p:spPr>
        <p:txBody>
          <a:bodyPr wrap="square" rtlCol="0">
            <a:spAutoFit/>
          </a:bodyPr>
          <a:lstStyle/>
          <a:p>
            <a:pPr algn="l"/>
            <a:r>
              <a:rPr lang="en-US" sz="2400" dirty="0">
                <a:latin typeface="Source Sans Pro" panose="020B0503030403020204" pitchFamily="34" charset="0"/>
                <a:ea typeface="Source Sans Pro" panose="020B0503030403020204" pitchFamily="34" charset="0"/>
              </a:rPr>
              <a:t>Goals for efficiency and usability</a:t>
            </a:r>
          </a:p>
        </p:txBody>
      </p:sp>
      <p:grpSp>
        <p:nvGrpSpPr>
          <p:cNvPr id="14" name="Group 13">
            <a:extLst>
              <a:ext uri="{FF2B5EF4-FFF2-40B4-BE49-F238E27FC236}">
                <a16:creationId xmlns:a16="http://schemas.microsoft.com/office/drawing/2014/main" id="{4D43012B-E285-4526-A869-9EED6CE5EDA4}"/>
              </a:ext>
            </a:extLst>
          </p:cNvPr>
          <p:cNvGrpSpPr/>
          <p:nvPr/>
        </p:nvGrpSpPr>
        <p:grpSpPr>
          <a:xfrm>
            <a:off x="647463" y="1931027"/>
            <a:ext cx="7888830" cy="1045030"/>
            <a:chOff x="1765326" y="1419887"/>
            <a:chExt cx="10518439" cy="1393373"/>
          </a:xfrm>
          <a:solidFill>
            <a:schemeClr val="accent5">
              <a:lumMod val="75000"/>
            </a:schemeClr>
          </a:solidFill>
        </p:grpSpPr>
        <p:sp>
          <p:nvSpPr>
            <p:cNvPr id="17" name="Rectangle: Rounded Corners 16">
              <a:extLst>
                <a:ext uri="{FF2B5EF4-FFF2-40B4-BE49-F238E27FC236}">
                  <a16:creationId xmlns:a16="http://schemas.microsoft.com/office/drawing/2014/main" id="{369832DC-6818-405E-9471-6DF3DE07A1CE}"/>
                </a:ext>
              </a:extLst>
            </p:cNvPr>
            <p:cNvSpPr/>
            <p:nvPr/>
          </p:nvSpPr>
          <p:spPr>
            <a:xfrm>
              <a:off x="1765326" y="1419887"/>
              <a:ext cx="10518439" cy="1393373"/>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TextBox 17">
              <a:extLst>
                <a:ext uri="{FF2B5EF4-FFF2-40B4-BE49-F238E27FC236}">
                  <a16:creationId xmlns:a16="http://schemas.microsoft.com/office/drawing/2014/main" id="{D4F6DFA1-2D8C-4053-A1DF-9B7FAB8EBFFB}"/>
                </a:ext>
              </a:extLst>
            </p:cNvPr>
            <p:cNvSpPr txBox="1"/>
            <p:nvPr/>
          </p:nvSpPr>
          <p:spPr>
            <a:xfrm>
              <a:off x="3825091" y="1562575"/>
              <a:ext cx="8254211" cy="1107996"/>
            </a:xfrm>
            <a:prstGeom prst="rect">
              <a:avLst/>
            </a:prstGeom>
            <a:grpFill/>
            <a:ln>
              <a:noFill/>
            </a:ln>
          </p:spPr>
          <p:txBody>
            <a:bodyPr wrap="square" rtlCol="0">
              <a:spAutoFit/>
            </a:bodyPr>
            <a:lstStyle/>
            <a:p>
              <a:pPr algn="ctr" defTabSz="685800"/>
              <a:r>
                <a:rPr lang="en-US" sz="2400" dirty="0">
                  <a:solidFill>
                    <a:prstClr val="white">
                      <a:lumMod val="95000"/>
                    </a:prstClr>
                  </a:solidFill>
                  <a:latin typeface="Calibri" panose="020F0502020204030204"/>
                </a:rPr>
                <a:t>Use phylogenetic signal from the data to inform model selection with site concordance factors</a:t>
              </a:r>
            </a:p>
          </p:txBody>
        </p:sp>
        <p:sp>
          <p:nvSpPr>
            <p:cNvPr id="19" name="TextBox 18">
              <a:extLst>
                <a:ext uri="{FF2B5EF4-FFF2-40B4-BE49-F238E27FC236}">
                  <a16:creationId xmlns:a16="http://schemas.microsoft.com/office/drawing/2014/main" id="{AEBA3B23-1BAB-42D9-A193-5445DB0C352A}"/>
                </a:ext>
              </a:extLst>
            </p:cNvPr>
            <p:cNvSpPr txBox="1"/>
            <p:nvPr/>
          </p:nvSpPr>
          <p:spPr>
            <a:xfrm>
              <a:off x="2128815" y="1767760"/>
              <a:ext cx="1787149" cy="697626"/>
            </a:xfrm>
            <a:prstGeom prst="rect">
              <a:avLst/>
            </a:prstGeom>
            <a:grpFill/>
            <a:ln>
              <a:noFill/>
            </a:ln>
          </p:spPr>
          <p:txBody>
            <a:bodyPr wrap="square" rtlCol="0">
              <a:spAutoFit/>
            </a:bodyPr>
            <a:lstStyle/>
            <a:p>
              <a:pPr defTabSz="685800"/>
              <a:r>
                <a:rPr lang="en-US" sz="2800" dirty="0">
                  <a:solidFill>
                    <a:prstClr val="white">
                      <a:lumMod val="95000"/>
                    </a:prstClr>
                  </a:solidFill>
                  <a:latin typeface="Calibri" panose="020F0502020204030204"/>
                </a:rPr>
                <a:t>Goal 1:</a:t>
              </a:r>
            </a:p>
          </p:txBody>
        </p:sp>
      </p:grpSp>
      <p:grpSp>
        <p:nvGrpSpPr>
          <p:cNvPr id="20" name="Group 19">
            <a:extLst>
              <a:ext uri="{FF2B5EF4-FFF2-40B4-BE49-F238E27FC236}">
                <a16:creationId xmlns:a16="http://schemas.microsoft.com/office/drawing/2014/main" id="{11BAC4B4-C98A-44CD-8DCF-4DBC8C8889BB}"/>
              </a:ext>
            </a:extLst>
          </p:cNvPr>
          <p:cNvGrpSpPr/>
          <p:nvPr/>
        </p:nvGrpSpPr>
        <p:grpSpPr>
          <a:xfrm>
            <a:off x="647463" y="3486264"/>
            <a:ext cx="7888830" cy="1045030"/>
            <a:chOff x="1765326" y="1419887"/>
            <a:chExt cx="10518439" cy="1393373"/>
          </a:xfrm>
          <a:solidFill>
            <a:schemeClr val="accent5">
              <a:lumMod val="75000"/>
            </a:schemeClr>
          </a:solidFill>
        </p:grpSpPr>
        <p:sp>
          <p:nvSpPr>
            <p:cNvPr id="22" name="Rectangle: Rounded Corners 21">
              <a:extLst>
                <a:ext uri="{FF2B5EF4-FFF2-40B4-BE49-F238E27FC236}">
                  <a16:creationId xmlns:a16="http://schemas.microsoft.com/office/drawing/2014/main" id="{6A639713-1C82-4F0D-8A85-973FEA1EA77C}"/>
                </a:ext>
              </a:extLst>
            </p:cNvPr>
            <p:cNvSpPr/>
            <p:nvPr/>
          </p:nvSpPr>
          <p:spPr>
            <a:xfrm>
              <a:off x="1765326" y="1419887"/>
              <a:ext cx="10518439" cy="1393373"/>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3" name="TextBox 22">
              <a:extLst>
                <a:ext uri="{FF2B5EF4-FFF2-40B4-BE49-F238E27FC236}">
                  <a16:creationId xmlns:a16="http://schemas.microsoft.com/office/drawing/2014/main" id="{65F1E1B6-E0AC-4DA5-A121-C72178635F2D}"/>
                </a:ext>
              </a:extLst>
            </p:cNvPr>
            <p:cNvSpPr txBox="1"/>
            <p:nvPr/>
          </p:nvSpPr>
          <p:spPr>
            <a:xfrm>
              <a:off x="3825091" y="1562575"/>
              <a:ext cx="8254211" cy="1107996"/>
            </a:xfrm>
            <a:prstGeom prst="rect">
              <a:avLst/>
            </a:prstGeom>
            <a:noFill/>
            <a:ln>
              <a:noFill/>
            </a:ln>
          </p:spPr>
          <p:txBody>
            <a:bodyPr wrap="square" rtlCol="0">
              <a:spAutoFit/>
            </a:bodyPr>
            <a:lstStyle/>
            <a:p>
              <a:pPr algn="ctr" defTabSz="685800"/>
              <a:r>
                <a:rPr lang="en-US" sz="2400" dirty="0">
                  <a:solidFill>
                    <a:prstClr val="white">
                      <a:lumMod val="95000"/>
                    </a:prstClr>
                  </a:solidFill>
                  <a:latin typeface="Calibri" panose="020F0502020204030204"/>
                </a:rPr>
                <a:t>Facilitate batching of loci for parallel runs on HPCs</a:t>
              </a:r>
            </a:p>
          </p:txBody>
        </p:sp>
        <p:sp>
          <p:nvSpPr>
            <p:cNvPr id="29" name="TextBox 28">
              <a:extLst>
                <a:ext uri="{FF2B5EF4-FFF2-40B4-BE49-F238E27FC236}">
                  <a16:creationId xmlns:a16="http://schemas.microsoft.com/office/drawing/2014/main" id="{4AF6A403-D557-44A1-89FD-5DB1F5B894F6}"/>
                </a:ext>
              </a:extLst>
            </p:cNvPr>
            <p:cNvSpPr txBox="1"/>
            <p:nvPr/>
          </p:nvSpPr>
          <p:spPr>
            <a:xfrm>
              <a:off x="2128815" y="1767760"/>
              <a:ext cx="1787149" cy="697626"/>
            </a:xfrm>
            <a:prstGeom prst="rect">
              <a:avLst/>
            </a:prstGeom>
            <a:noFill/>
            <a:ln>
              <a:noFill/>
            </a:ln>
          </p:spPr>
          <p:txBody>
            <a:bodyPr wrap="square" rtlCol="0">
              <a:spAutoFit/>
            </a:bodyPr>
            <a:lstStyle/>
            <a:p>
              <a:pPr defTabSz="685800"/>
              <a:r>
                <a:rPr lang="en-US" sz="2800" dirty="0">
                  <a:solidFill>
                    <a:prstClr val="white">
                      <a:lumMod val="95000"/>
                    </a:prstClr>
                  </a:solidFill>
                  <a:latin typeface="Calibri" panose="020F0502020204030204"/>
                </a:rPr>
                <a:t>Goal 2:</a:t>
              </a:r>
            </a:p>
          </p:txBody>
        </p:sp>
      </p:grpSp>
      <p:sp>
        <p:nvSpPr>
          <p:cNvPr id="12" name="Rectangle 11">
            <a:extLst>
              <a:ext uri="{FF2B5EF4-FFF2-40B4-BE49-F238E27FC236}">
                <a16:creationId xmlns:a16="http://schemas.microsoft.com/office/drawing/2014/main" id="{64DD3BF9-93E9-4A2A-8F9D-500C4C0AFD70}"/>
              </a:ext>
            </a:extLst>
          </p:cNvPr>
          <p:cNvSpPr/>
          <p:nvPr/>
        </p:nvSpPr>
        <p:spPr>
          <a:xfrm>
            <a:off x="0" y="-622"/>
            <a:ext cx="9144000" cy="5144121"/>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4C98056-522A-46C0-A46B-D6A54187A8D8}"/>
              </a:ext>
            </a:extLst>
          </p:cNvPr>
          <p:cNvSpPr txBox="1"/>
          <p:nvPr/>
        </p:nvSpPr>
        <p:spPr>
          <a:xfrm>
            <a:off x="-2" y="384586"/>
            <a:ext cx="9144000" cy="1077218"/>
          </a:xfrm>
          <a:prstGeom prst="rect">
            <a:avLst/>
          </a:prstGeom>
          <a:solidFill>
            <a:schemeClr val="bg1"/>
          </a:solidFill>
        </p:spPr>
        <p:txBody>
          <a:bodyPr wrap="square" rtlCol="0">
            <a:spAutoFit/>
          </a:bodyPr>
          <a:lstStyle/>
          <a:p>
            <a:pPr algn="ctr"/>
            <a:r>
              <a:rPr lang="en-US" sz="3200" dirty="0">
                <a:latin typeface="Source Sans Pro" panose="020B0503030403020204" pitchFamily="34" charset="0"/>
                <a:ea typeface="Source Sans Pro" panose="020B0503030403020204" pitchFamily="34" charset="0"/>
              </a:rPr>
              <a:t>Not all situations require the most complicated model</a:t>
            </a:r>
          </a:p>
        </p:txBody>
      </p:sp>
    </p:spTree>
    <p:extLst>
      <p:ext uri="{BB962C8B-B14F-4D97-AF65-F5344CB8AC3E}">
        <p14:creationId xmlns:p14="http://schemas.microsoft.com/office/powerpoint/2010/main" val="22562370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3243" y="92313"/>
            <a:ext cx="1917513" cy="1181077"/>
          </a:xfrm>
          <a:prstGeom prst="rect">
            <a:avLst/>
          </a:prstGeom>
        </p:spPr>
      </p:pic>
      <p:sp>
        <p:nvSpPr>
          <p:cNvPr id="2" name="TextBox 1">
            <a:extLst>
              <a:ext uri="{FF2B5EF4-FFF2-40B4-BE49-F238E27FC236}">
                <a16:creationId xmlns:a16="http://schemas.microsoft.com/office/drawing/2014/main" id="{04B1048F-200A-426D-B693-43302D36798B}"/>
              </a:ext>
            </a:extLst>
          </p:cNvPr>
          <p:cNvSpPr txBox="1"/>
          <p:nvPr/>
        </p:nvSpPr>
        <p:spPr>
          <a:xfrm>
            <a:off x="2393910" y="1273390"/>
            <a:ext cx="4356177" cy="461665"/>
          </a:xfrm>
          <a:prstGeom prst="rect">
            <a:avLst/>
          </a:prstGeom>
          <a:noFill/>
        </p:spPr>
        <p:txBody>
          <a:bodyPr wrap="square" rtlCol="0">
            <a:spAutoFit/>
          </a:bodyPr>
          <a:lstStyle/>
          <a:p>
            <a:pPr algn="l"/>
            <a:r>
              <a:rPr lang="en-US" sz="2400" dirty="0">
                <a:latin typeface="Source Sans Pro" panose="020B0503030403020204" pitchFamily="34" charset="0"/>
                <a:ea typeface="Source Sans Pro" panose="020B0503030403020204" pitchFamily="34" charset="0"/>
              </a:rPr>
              <a:t>Goals for efficiency and usability</a:t>
            </a:r>
          </a:p>
        </p:txBody>
      </p:sp>
      <p:grpSp>
        <p:nvGrpSpPr>
          <p:cNvPr id="14" name="Group 13">
            <a:extLst>
              <a:ext uri="{FF2B5EF4-FFF2-40B4-BE49-F238E27FC236}">
                <a16:creationId xmlns:a16="http://schemas.microsoft.com/office/drawing/2014/main" id="{4D43012B-E285-4526-A869-9EED6CE5EDA4}"/>
              </a:ext>
            </a:extLst>
          </p:cNvPr>
          <p:cNvGrpSpPr/>
          <p:nvPr/>
        </p:nvGrpSpPr>
        <p:grpSpPr>
          <a:xfrm>
            <a:off x="647463" y="1931027"/>
            <a:ext cx="7888830" cy="1045030"/>
            <a:chOff x="1765326" y="1419887"/>
            <a:chExt cx="10518439" cy="1393373"/>
          </a:xfrm>
          <a:solidFill>
            <a:schemeClr val="accent5">
              <a:lumMod val="75000"/>
            </a:schemeClr>
          </a:solidFill>
        </p:grpSpPr>
        <p:sp>
          <p:nvSpPr>
            <p:cNvPr id="17" name="Rectangle: Rounded Corners 16">
              <a:extLst>
                <a:ext uri="{FF2B5EF4-FFF2-40B4-BE49-F238E27FC236}">
                  <a16:creationId xmlns:a16="http://schemas.microsoft.com/office/drawing/2014/main" id="{369832DC-6818-405E-9471-6DF3DE07A1CE}"/>
                </a:ext>
              </a:extLst>
            </p:cNvPr>
            <p:cNvSpPr/>
            <p:nvPr/>
          </p:nvSpPr>
          <p:spPr>
            <a:xfrm>
              <a:off x="1765326" y="1419887"/>
              <a:ext cx="10518439" cy="1393373"/>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TextBox 17">
              <a:extLst>
                <a:ext uri="{FF2B5EF4-FFF2-40B4-BE49-F238E27FC236}">
                  <a16:creationId xmlns:a16="http://schemas.microsoft.com/office/drawing/2014/main" id="{D4F6DFA1-2D8C-4053-A1DF-9B7FAB8EBFFB}"/>
                </a:ext>
              </a:extLst>
            </p:cNvPr>
            <p:cNvSpPr txBox="1"/>
            <p:nvPr/>
          </p:nvSpPr>
          <p:spPr>
            <a:xfrm>
              <a:off x="3825091" y="1562575"/>
              <a:ext cx="8254211" cy="1107996"/>
            </a:xfrm>
            <a:prstGeom prst="rect">
              <a:avLst/>
            </a:prstGeom>
            <a:grpFill/>
            <a:ln>
              <a:noFill/>
            </a:ln>
          </p:spPr>
          <p:txBody>
            <a:bodyPr wrap="square" rtlCol="0">
              <a:spAutoFit/>
            </a:bodyPr>
            <a:lstStyle/>
            <a:p>
              <a:pPr algn="ctr" defTabSz="685800"/>
              <a:r>
                <a:rPr lang="en-US" sz="2400" dirty="0">
                  <a:solidFill>
                    <a:prstClr val="white">
                      <a:lumMod val="95000"/>
                    </a:prstClr>
                  </a:solidFill>
                  <a:latin typeface="Calibri" panose="020F0502020204030204"/>
                </a:rPr>
                <a:t>Use phylogenetic signal from the data to inform model selection with site concordance factors</a:t>
              </a:r>
            </a:p>
          </p:txBody>
        </p:sp>
        <p:sp>
          <p:nvSpPr>
            <p:cNvPr id="19" name="TextBox 18">
              <a:extLst>
                <a:ext uri="{FF2B5EF4-FFF2-40B4-BE49-F238E27FC236}">
                  <a16:creationId xmlns:a16="http://schemas.microsoft.com/office/drawing/2014/main" id="{AEBA3B23-1BAB-42D9-A193-5445DB0C352A}"/>
                </a:ext>
              </a:extLst>
            </p:cNvPr>
            <p:cNvSpPr txBox="1"/>
            <p:nvPr/>
          </p:nvSpPr>
          <p:spPr>
            <a:xfrm>
              <a:off x="2128815" y="1767760"/>
              <a:ext cx="1787149" cy="697626"/>
            </a:xfrm>
            <a:prstGeom prst="rect">
              <a:avLst/>
            </a:prstGeom>
            <a:grpFill/>
            <a:ln>
              <a:noFill/>
            </a:ln>
          </p:spPr>
          <p:txBody>
            <a:bodyPr wrap="square" rtlCol="0">
              <a:spAutoFit/>
            </a:bodyPr>
            <a:lstStyle/>
            <a:p>
              <a:pPr defTabSz="685800"/>
              <a:r>
                <a:rPr lang="en-US" sz="2800" dirty="0">
                  <a:solidFill>
                    <a:prstClr val="white">
                      <a:lumMod val="95000"/>
                    </a:prstClr>
                  </a:solidFill>
                  <a:latin typeface="Calibri" panose="020F0502020204030204"/>
                </a:rPr>
                <a:t>Goal 1:</a:t>
              </a:r>
            </a:p>
          </p:txBody>
        </p:sp>
      </p:grpSp>
      <p:grpSp>
        <p:nvGrpSpPr>
          <p:cNvPr id="20" name="Group 19">
            <a:extLst>
              <a:ext uri="{FF2B5EF4-FFF2-40B4-BE49-F238E27FC236}">
                <a16:creationId xmlns:a16="http://schemas.microsoft.com/office/drawing/2014/main" id="{11BAC4B4-C98A-44CD-8DCF-4DBC8C8889BB}"/>
              </a:ext>
            </a:extLst>
          </p:cNvPr>
          <p:cNvGrpSpPr/>
          <p:nvPr/>
        </p:nvGrpSpPr>
        <p:grpSpPr>
          <a:xfrm>
            <a:off x="647463" y="3486264"/>
            <a:ext cx="7888830" cy="1045030"/>
            <a:chOff x="1765326" y="1419887"/>
            <a:chExt cx="10518439" cy="1393373"/>
          </a:xfrm>
          <a:solidFill>
            <a:schemeClr val="accent5">
              <a:lumMod val="75000"/>
            </a:schemeClr>
          </a:solidFill>
        </p:grpSpPr>
        <p:sp>
          <p:nvSpPr>
            <p:cNvPr id="22" name="Rectangle: Rounded Corners 21">
              <a:extLst>
                <a:ext uri="{FF2B5EF4-FFF2-40B4-BE49-F238E27FC236}">
                  <a16:creationId xmlns:a16="http://schemas.microsoft.com/office/drawing/2014/main" id="{6A639713-1C82-4F0D-8A85-973FEA1EA77C}"/>
                </a:ext>
              </a:extLst>
            </p:cNvPr>
            <p:cNvSpPr/>
            <p:nvPr/>
          </p:nvSpPr>
          <p:spPr>
            <a:xfrm>
              <a:off x="1765326" y="1419887"/>
              <a:ext cx="10518439" cy="1393373"/>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3" name="TextBox 22">
              <a:extLst>
                <a:ext uri="{FF2B5EF4-FFF2-40B4-BE49-F238E27FC236}">
                  <a16:creationId xmlns:a16="http://schemas.microsoft.com/office/drawing/2014/main" id="{65F1E1B6-E0AC-4DA5-A121-C72178635F2D}"/>
                </a:ext>
              </a:extLst>
            </p:cNvPr>
            <p:cNvSpPr txBox="1"/>
            <p:nvPr/>
          </p:nvSpPr>
          <p:spPr>
            <a:xfrm>
              <a:off x="3825091" y="1562575"/>
              <a:ext cx="8254211" cy="1107996"/>
            </a:xfrm>
            <a:prstGeom prst="rect">
              <a:avLst/>
            </a:prstGeom>
            <a:noFill/>
            <a:ln>
              <a:noFill/>
            </a:ln>
          </p:spPr>
          <p:txBody>
            <a:bodyPr wrap="square" rtlCol="0">
              <a:spAutoFit/>
            </a:bodyPr>
            <a:lstStyle/>
            <a:p>
              <a:pPr algn="ctr" defTabSz="685800"/>
              <a:r>
                <a:rPr lang="en-US" sz="2400" dirty="0">
                  <a:solidFill>
                    <a:prstClr val="white">
                      <a:lumMod val="95000"/>
                    </a:prstClr>
                  </a:solidFill>
                  <a:latin typeface="Calibri" panose="020F0502020204030204"/>
                </a:rPr>
                <a:t>Facilitate batching of loci for parallel runs on HPCs</a:t>
              </a:r>
            </a:p>
          </p:txBody>
        </p:sp>
        <p:sp>
          <p:nvSpPr>
            <p:cNvPr id="29" name="TextBox 28">
              <a:extLst>
                <a:ext uri="{FF2B5EF4-FFF2-40B4-BE49-F238E27FC236}">
                  <a16:creationId xmlns:a16="http://schemas.microsoft.com/office/drawing/2014/main" id="{4AF6A403-D557-44A1-89FD-5DB1F5B894F6}"/>
                </a:ext>
              </a:extLst>
            </p:cNvPr>
            <p:cNvSpPr txBox="1"/>
            <p:nvPr/>
          </p:nvSpPr>
          <p:spPr>
            <a:xfrm>
              <a:off x="2128815" y="1767760"/>
              <a:ext cx="1787149" cy="697626"/>
            </a:xfrm>
            <a:prstGeom prst="rect">
              <a:avLst/>
            </a:prstGeom>
            <a:noFill/>
            <a:ln>
              <a:noFill/>
            </a:ln>
          </p:spPr>
          <p:txBody>
            <a:bodyPr wrap="square" rtlCol="0">
              <a:spAutoFit/>
            </a:bodyPr>
            <a:lstStyle/>
            <a:p>
              <a:pPr defTabSz="685800"/>
              <a:r>
                <a:rPr lang="en-US" sz="2800" dirty="0">
                  <a:solidFill>
                    <a:prstClr val="white">
                      <a:lumMod val="95000"/>
                    </a:prstClr>
                  </a:solidFill>
                  <a:latin typeface="Calibri" panose="020F0502020204030204"/>
                </a:rPr>
                <a:t>Goal 2:</a:t>
              </a:r>
            </a:p>
          </p:txBody>
        </p:sp>
      </p:grpSp>
      <p:sp>
        <p:nvSpPr>
          <p:cNvPr id="12" name="Rectangle 11">
            <a:extLst>
              <a:ext uri="{FF2B5EF4-FFF2-40B4-BE49-F238E27FC236}">
                <a16:creationId xmlns:a16="http://schemas.microsoft.com/office/drawing/2014/main" id="{64DD3BF9-93E9-4A2A-8F9D-500C4C0AFD70}"/>
              </a:ext>
            </a:extLst>
          </p:cNvPr>
          <p:cNvSpPr/>
          <p:nvPr/>
        </p:nvSpPr>
        <p:spPr>
          <a:xfrm>
            <a:off x="0" y="-622"/>
            <a:ext cx="9144000" cy="5144121"/>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4C98056-522A-46C0-A46B-D6A54187A8D8}"/>
              </a:ext>
            </a:extLst>
          </p:cNvPr>
          <p:cNvSpPr txBox="1"/>
          <p:nvPr/>
        </p:nvSpPr>
        <p:spPr>
          <a:xfrm>
            <a:off x="-2" y="384586"/>
            <a:ext cx="9144000" cy="1077218"/>
          </a:xfrm>
          <a:prstGeom prst="rect">
            <a:avLst/>
          </a:prstGeom>
          <a:solidFill>
            <a:schemeClr val="bg1"/>
          </a:solidFill>
        </p:spPr>
        <p:txBody>
          <a:bodyPr wrap="square" rtlCol="0">
            <a:spAutoFit/>
          </a:bodyPr>
          <a:lstStyle/>
          <a:p>
            <a:pPr algn="ctr"/>
            <a:r>
              <a:rPr lang="en-US" sz="3200" dirty="0">
                <a:latin typeface="Source Sans Pro" panose="020B0503030403020204" pitchFamily="34" charset="0"/>
                <a:ea typeface="Source Sans Pro" panose="020B0503030403020204" pitchFamily="34" charset="0"/>
              </a:rPr>
              <a:t>Not all situations require the most complicated model</a:t>
            </a:r>
          </a:p>
        </p:txBody>
      </p:sp>
      <p:graphicFrame>
        <p:nvGraphicFramePr>
          <p:cNvPr id="16" name="Table 4">
            <a:extLst>
              <a:ext uri="{FF2B5EF4-FFF2-40B4-BE49-F238E27FC236}">
                <a16:creationId xmlns:a16="http://schemas.microsoft.com/office/drawing/2014/main" id="{E4A307C6-D0D8-42A4-A2C7-20C742D76425}"/>
              </a:ext>
            </a:extLst>
          </p:cNvPr>
          <p:cNvGraphicFramePr>
            <a:graphicFrameLocks noGrp="1"/>
          </p:cNvGraphicFramePr>
          <p:nvPr>
            <p:extLst>
              <p:ext uri="{D42A27DB-BD31-4B8C-83A1-F6EECF244321}">
                <p14:modId xmlns:p14="http://schemas.microsoft.com/office/powerpoint/2010/main" val="1087122214"/>
              </p:ext>
            </p:extLst>
          </p:nvPr>
        </p:nvGraphicFramePr>
        <p:xfrm>
          <a:off x="-2" y="2553455"/>
          <a:ext cx="9143998" cy="1280160"/>
        </p:xfrm>
        <a:graphic>
          <a:graphicData uri="http://schemas.openxmlformats.org/drawingml/2006/table">
            <a:tbl>
              <a:tblPr firstRow="1" bandRow="1">
                <a:tableStyleId>{2D5ABB26-0587-4C30-8999-92F81FD0307C}</a:tableStyleId>
              </a:tblPr>
              <a:tblGrid>
                <a:gridCol w="9143998">
                  <a:extLst>
                    <a:ext uri="{9D8B030D-6E8A-4147-A177-3AD203B41FA5}">
                      <a16:colId xmlns:a16="http://schemas.microsoft.com/office/drawing/2014/main" val="1888451379"/>
                    </a:ext>
                  </a:extLst>
                </a:gridCol>
              </a:tblGrid>
              <a:tr h="640080">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2400" dirty="0">
                          <a:latin typeface="Source Sans Pro" panose="020B0503030403020204" pitchFamily="34" charset="0"/>
                          <a:ea typeface="Source Sans Pro" panose="020B0503030403020204" pitchFamily="34" charset="0"/>
                        </a:rPr>
                        <a:t>Trade years of CPU time for ~1 hour to calculate </a:t>
                      </a:r>
                      <a:r>
                        <a:rPr lang="en-US" sz="2400" dirty="0" err="1">
                          <a:latin typeface="Source Sans Pro" panose="020B0503030403020204" pitchFamily="34" charset="0"/>
                          <a:ea typeface="Source Sans Pro" panose="020B0503030403020204" pitchFamily="34" charset="0"/>
                        </a:rPr>
                        <a:t>sCF</a:t>
                      </a:r>
                      <a:endParaRPr lang="en-US" sz="2400" dirty="0">
                        <a:latin typeface="Source Sans Pro" panose="020B0503030403020204" pitchFamily="34" charset="0"/>
                        <a:ea typeface="Source Sans Pro" panose="020B0503030403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9343572"/>
                  </a:ext>
                </a:extLst>
              </a:tr>
              <a:tr h="640080">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2400" dirty="0">
                          <a:latin typeface="Source Sans Pro" panose="020B0503030403020204" pitchFamily="34" charset="0"/>
                          <a:ea typeface="Source Sans Pro" panose="020B0503030403020204" pitchFamily="34" charset="0"/>
                        </a:rPr>
                        <a:t>Drastically reduce the number of compute cycles and energy used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6173819"/>
                  </a:ext>
                </a:extLst>
              </a:tr>
            </a:tbl>
          </a:graphicData>
        </a:graphic>
      </p:graphicFrame>
    </p:spTree>
    <p:extLst>
      <p:ext uri="{BB962C8B-B14F-4D97-AF65-F5344CB8AC3E}">
        <p14:creationId xmlns:p14="http://schemas.microsoft.com/office/powerpoint/2010/main" val="41773856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3243" y="92313"/>
            <a:ext cx="1917513" cy="1181077"/>
          </a:xfrm>
          <a:prstGeom prst="rect">
            <a:avLst/>
          </a:prstGeom>
        </p:spPr>
      </p:pic>
      <p:sp>
        <p:nvSpPr>
          <p:cNvPr id="2" name="TextBox 1">
            <a:extLst>
              <a:ext uri="{FF2B5EF4-FFF2-40B4-BE49-F238E27FC236}">
                <a16:creationId xmlns:a16="http://schemas.microsoft.com/office/drawing/2014/main" id="{04B1048F-200A-426D-B693-43302D36798B}"/>
              </a:ext>
            </a:extLst>
          </p:cNvPr>
          <p:cNvSpPr txBox="1"/>
          <p:nvPr/>
        </p:nvSpPr>
        <p:spPr>
          <a:xfrm>
            <a:off x="2393910" y="1273390"/>
            <a:ext cx="4356177" cy="461665"/>
          </a:xfrm>
          <a:prstGeom prst="rect">
            <a:avLst/>
          </a:prstGeom>
          <a:noFill/>
        </p:spPr>
        <p:txBody>
          <a:bodyPr wrap="square" rtlCol="0">
            <a:spAutoFit/>
          </a:bodyPr>
          <a:lstStyle/>
          <a:p>
            <a:pPr algn="l"/>
            <a:r>
              <a:rPr lang="en-US" sz="2400" dirty="0">
                <a:latin typeface="Source Sans Pro" panose="020B0503030403020204" pitchFamily="34" charset="0"/>
                <a:ea typeface="Source Sans Pro" panose="020B0503030403020204" pitchFamily="34" charset="0"/>
              </a:rPr>
              <a:t>Goals for efficiency and usability</a:t>
            </a:r>
          </a:p>
        </p:txBody>
      </p:sp>
      <p:grpSp>
        <p:nvGrpSpPr>
          <p:cNvPr id="14" name="Group 13">
            <a:extLst>
              <a:ext uri="{FF2B5EF4-FFF2-40B4-BE49-F238E27FC236}">
                <a16:creationId xmlns:a16="http://schemas.microsoft.com/office/drawing/2014/main" id="{4D43012B-E285-4526-A869-9EED6CE5EDA4}"/>
              </a:ext>
            </a:extLst>
          </p:cNvPr>
          <p:cNvGrpSpPr/>
          <p:nvPr/>
        </p:nvGrpSpPr>
        <p:grpSpPr>
          <a:xfrm>
            <a:off x="647463" y="1931027"/>
            <a:ext cx="7888830" cy="1045030"/>
            <a:chOff x="1765326" y="1419887"/>
            <a:chExt cx="10518439" cy="1393373"/>
          </a:xfrm>
          <a:solidFill>
            <a:schemeClr val="accent5">
              <a:lumMod val="75000"/>
            </a:schemeClr>
          </a:solidFill>
        </p:grpSpPr>
        <p:sp>
          <p:nvSpPr>
            <p:cNvPr id="17" name="Rectangle: Rounded Corners 16">
              <a:extLst>
                <a:ext uri="{FF2B5EF4-FFF2-40B4-BE49-F238E27FC236}">
                  <a16:creationId xmlns:a16="http://schemas.microsoft.com/office/drawing/2014/main" id="{369832DC-6818-405E-9471-6DF3DE07A1CE}"/>
                </a:ext>
              </a:extLst>
            </p:cNvPr>
            <p:cNvSpPr/>
            <p:nvPr/>
          </p:nvSpPr>
          <p:spPr>
            <a:xfrm>
              <a:off x="1765326" y="1419887"/>
              <a:ext cx="10518439" cy="1393373"/>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TextBox 17">
              <a:extLst>
                <a:ext uri="{FF2B5EF4-FFF2-40B4-BE49-F238E27FC236}">
                  <a16:creationId xmlns:a16="http://schemas.microsoft.com/office/drawing/2014/main" id="{D4F6DFA1-2D8C-4053-A1DF-9B7FAB8EBFFB}"/>
                </a:ext>
              </a:extLst>
            </p:cNvPr>
            <p:cNvSpPr txBox="1"/>
            <p:nvPr/>
          </p:nvSpPr>
          <p:spPr>
            <a:xfrm>
              <a:off x="3825091" y="1562575"/>
              <a:ext cx="8254211" cy="1107996"/>
            </a:xfrm>
            <a:prstGeom prst="rect">
              <a:avLst/>
            </a:prstGeom>
            <a:grpFill/>
            <a:ln>
              <a:noFill/>
            </a:ln>
          </p:spPr>
          <p:txBody>
            <a:bodyPr wrap="square" rtlCol="0">
              <a:spAutoFit/>
            </a:bodyPr>
            <a:lstStyle/>
            <a:p>
              <a:pPr algn="ctr" defTabSz="685800"/>
              <a:r>
                <a:rPr lang="en-US" sz="2400" dirty="0">
                  <a:solidFill>
                    <a:prstClr val="white">
                      <a:lumMod val="95000"/>
                    </a:prstClr>
                  </a:solidFill>
                  <a:latin typeface="Calibri" panose="020F0502020204030204"/>
                </a:rPr>
                <a:t>Use phylogenetic signal from the data to inform model selection with site concordance factors</a:t>
              </a:r>
            </a:p>
          </p:txBody>
        </p:sp>
        <p:sp>
          <p:nvSpPr>
            <p:cNvPr id="19" name="TextBox 18">
              <a:extLst>
                <a:ext uri="{FF2B5EF4-FFF2-40B4-BE49-F238E27FC236}">
                  <a16:creationId xmlns:a16="http://schemas.microsoft.com/office/drawing/2014/main" id="{AEBA3B23-1BAB-42D9-A193-5445DB0C352A}"/>
                </a:ext>
              </a:extLst>
            </p:cNvPr>
            <p:cNvSpPr txBox="1"/>
            <p:nvPr/>
          </p:nvSpPr>
          <p:spPr>
            <a:xfrm>
              <a:off x="2128815" y="1767760"/>
              <a:ext cx="1787149" cy="697626"/>
            </a:xfrm>
            <a:prstGeom prst="rect">
              <a:avLst/>
            </a:prstGeom>
            <a:grpFill/>
            <a:ln>
              <a:noFill/>
            </a:ln>
          </p:spPr>
          <p:txBody>
            <a:bodyPr wrap="square" rtlCol="0">
              <a:spAutoFit/>
            </a:bodyPr>
            <a:lstStyle/>
            <a:p>
              <a:pPr defTabSz="685800"/>
              <a:r>
                <a:rPr lang="en-US" sz="2800" dirty="0">
                  <a:solidFill>
                    <a:prstClr val="white">
                      <a:lumMod val="95000"/>
                    </a:prstClr>
                  </a:solidFill>
                  <a:latin typeface="Calibri" panose="020F0502020204030204"/>
                </a:rPr>
                <a:t>Goal 1:</a:t>
              </a:r>
            </a:p>
          </p:txBody>
        </p:sp>
      </p:grpSp>
      <p:grpSp>
        <p:nvGrpSpPr>
          <p:cNvPr id="20" name="Group 19">
            <a:extLst>
              <a:ext uri="{FF2B5EF4-FFF2-40B4-BE49-F238E27FC236}">
                <a16:creationId xmlns:a16="http://schemas.microsoft.com/office/drawing/2014/main" id="{11BAC4B4-C98A-44CD-8DCF-4DBC8C8889BB}"/>
              </a:ext>
            </a:extLst>
          </p:cNvPr>
          <p:cNvGrpSpPr/>
          <p:nvPr/>
        </p:nvGrpSpPr>
        <p:grpSpPr>
          <a:xfrm>
            <a:off x="647463" y="3486264"/>
            <a:ext cx="7888830" cy="1045030"/>
            <a:chOff x="1765326" y="1419887"/>
            <a:chExt cx="10518439" cy="1393373"/>
          </a:xfrm>
          <a:solidFill>
            <a:schemeClr val="accent5">
              <a:lumMod val="75000"/>
            </a:schemeClr>
          </a:solidFill>
        </p:grpSpPr>
        <p:sp>
          <p:nvSpPr>
            <p:cNvPr id="22" name="Rectangle: Rounded Corners 21">
              <a:extLst>
                <a:ext uri="{FF2B5EF4-FFF2-40B4-BE49-F238E27FC236}">
                  <a16:creationId xmlns:a16="http://schemas.microsoft.com/office/drawing/2014/main" id="{6A639713-1C82-4F0D-8A85-973FEA1EA77C}"/>
                </a:ext>
              </a:extLst>
            </p:cNvPr>
            <p:cNvSpPr/>
            <p:nvPr/>
          </p:nvSpPr>
          <p:spPr>
            <a:xfrm>
              <a:off x="1765326" y="1419887"/>
              <a:ext cx="10518439" cy="1393373"/>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3" name="TextBox 22">
              <a:extLst>
                <a:ext uri="{FF2B5EF4-FFF2-40B4-BE49-F238E27FC236}">
                  <a16:creationId xmlns:a16="http://schemas.microsoft.com/office/drawing/2014/main" id="{65F1E1B6-E0AC-4DA5-A121-C72178635F2D}"/>
                </a:ext>
              </a:extLst>
            </p:cNvPr>
            <p:cNvSpPr txBox="1"/>
            <p:nvPr/>
          </p:nvSpPr>
          <p:spPr>
            <a:xfrm>
              <a:off x="3825091" y="1562575"/>
              <a:ext cx="8254211" cy="1107996"/>
            </a:xfrm>
            <a:prstGeom prst="rect">
              <a:avLst/>
            </a:prstGeom>
            <a:noFill/>
            <a:ln>
              <a:noFill/>
            </a:ln>
          </p:spPr>
          <p:txBody>
            <a:bodyPr wrap="square" rtlCol="0">
              <a:spAutoFit/>
            </a:bodyPr>
            <a:lstStyle/>
            <a:p>
              <a:pPr algn="ctr" defTabSz="685800"/>
              <a:r>
                <a:rPr lang="en-US" sz="2400" dirty="0">
                  <a:solidFill>
                    <a:prstClr val="white">
                      <a:lumMod val="95000"/>
                    </a:prstClr>
                  </a:solidFill>
                  <a:latin typeface="Calibri" panose="020F0502020204030204"/>
                </a:rPr>
                <a:t>Facilitate batching of loci for parallel runs on HPCs</a:t>
              </a:r>
            </a:p>
          </p:txBody>
        </p:sp>
        <p:sp>
          <p:nvSpPr>
            <p:cNvPr id="29" name="TextBox 28">
              <a:extLst>
                <a:ext uri="{FF2B5EF4-FFF2-40B4-BE49-F238E27FC236}">
                  <a16:creationId xmlns:a16="http://schemas.microsoft.com/office/drawing/2014/main" id="{4AF6A403-D557-44A1-89FD-5DB1F5B894F6}"/>
                </a:ext>
              </a:extLst>
            </p:cNvPr>
            <p:cNvSpPr txBox="1"/>
            <p:nvPr/>
          </p:nvSpPr>
          <p:spPr>
            <a:xfrm>
              <a:off x="2128815" y="1767760"/>
              <a:ext cx="1787149" cy="697626"/>
            </a:xfrm>
            <a:prstGeom prst="rect">
              <a:avLst/>
            </a:prstGeom>
            <a:noFill/>
            <a:ln>
              <a:noFill/>
            </a:ln>
          </p:spPr>
          <p:txBody>
            <a:bodyPr wrap="square" rtlCol="0">
              <a:spAutoFit/>
            </a:bodyPr>
            <a:lstStyle/>
            <a:p>
              <a:pPr defTabSz="685800"/>
              <a:r>
                <a:rPr lang="en-US" sz="2800" dirty="0">
                  <a:solidFill>
                    <a:prstClr val="white">
                      <a:lumMod val="95000"/>
                    </a:prstClr>
                  </a:solidFill>
                  <a:latin typeface="Calibri" panose="020F0502020204030204"/>
                </a:rPr>
                <a:t>Goal 2:</a:t>
              </a:r>
            </a:p>
          </p:txBody>
        </p:sp>
      </p:grpSp>
      <p:sp>
        <p:nvSpPr>
          <p:cNvPr id="12" name="Rectangle 11">
            <a:extLst>
              <a:ext uri="{FF2B5EF4-FFF2-40B4-BE49-F238E27FC236}">
                <a16:creationId xmlns:a16="http://schemas.microsoft.com/office/drawing/2014/main" id="{64DD3BF9-93E9-4A2A-8F9D-500C4C0AFD70}"/>
              </a:ext>
            </a:extLst>
          </p:cNvPr>
          <p:cNvSpPr/>
          <p:nvPr/>
        </p:nvSpPr>
        <p:spPr>
          <a:xfrm>
            <a:off x="0" y="-622"/>
            <a:ext cx="9144000" cy="5144121"/>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4C98056-522A-46C0-A46B-D6A54187A8D8}"/>
              </a:ext>
            </a:extLst>
          </p:cNvPr>
          <p:cNvSpPr txBox="1"/>
          <p:nvPr/>
        </p:nvSpPr>
        <p:spPr>
          <a:xfrm>
            <a:off x="-2" y="384586"/>
            <a:ext cx="9144000" cy="1077218"/>
          </a:xfrm>
          <a:prstGeom prst="rect">
            <a:avLst/>
          </a:prstGeom>
          <a:solidFill>
            <a:schemeClr val="bg1"/>
          </a:solidFill>
        </p:spPr>
        <p:txBody>
          <a:bodyPr wrap="square" rtlCol="0">
            <a:spAutoFit/>
          </a:bodyPr>
          <a:lstStyle/>
          <a:p>
            <a:pPr algn="ctr"/>
            <a:r>
              <a:rPr lang="en-US" sz="3200" dirty="0">
                <a:latin typeface="Source Sans Pro" panose="020B0503030403020204" pitchFamily="34" charset="0"/>
                <a:ea typeface="Source Sans Pro" panose="020B0503030403020204" pitchFamily="34" charset="0"/>
              </a:rPr>
              <a:t>Not all situations require the most complicated model</a:t>
            </a:r>
          </a:p>
        </p:txBody>
      </p:sp>
      <p:graphicFrame>
        <p:nvGraphicFramePr>
          <p:cNvPr id="4" name="Table 4">
            <a:extLst>
              <a:ext uri="{FF2B5EF4-FFF2-40B4-BE49-F238E27FC236}">
                <a16:creationId xmlns:a16="http://schemas.microsoft.com/office/drawing/2014/main" id="{C5B79ACF-0013-4E41-8A2D-5DCDFEA92A60}"/>
              </a:ext>
            </a:extLst>
          </p:cNvPr>
          <p:cNvGraphicFramePr>
            <a:graphicFrameLocks noGrp="1"/>
          </p:cNvGraphicFramePr>
          <p:nvPr>
            <p:extLst>
              <p:ext uri="{D42A27DB-BD31-4B8C-83A1-F6EECF244321}">
                <p14:modId xmlns:p14="http://schemas.microsoft.com/office/powerpoint/2010/main" val="849703577"/>
              </p:ext>
            </p:extLst>
          </p:nvPr>
        </p:nvGraphicFramePr>
        <p:xfrm>
          <a:off x="-2" y="2553455"/>
          <a:ext cx="9143998" cy="1920240"/>
        </p:xfrm>
        <a:graphic>
          <a:graphicData uri="http://schemas.openxmlformats.org/drawingml/2006/table">
            <a:tbl>
              <a:tblPr firstRow="1" bandRow="1">
                <a:tableStyleId>{2D5ABB26-0587-4C30-8999-92F81FD0307C}</a:tableStyleId>
              </a:tblPr>
              <a:tblGrid>
                <a:gridCol w="9143998">
                  <a:extLst>
                    <a:ext uri="{9D8B030D-6E8A-4147-A177-3AD203B41FA5}">
                      <a16:colId xmlns:a16="http://schemas.microsoft.com/office/drawing/2014/main" val="1888451379"/>
                    </a:ext>
                  </a:extLst>
                </a:gridCol>
              </a:tblGrid>
              <a:tr h="640080">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2400" dirty="0">
                          <a:latin typeface="Source Sans Pro" panose="020B0503030403020204" pitchFamily="34" charset="0"/>
                          <a:ea typeface="Source Sans Pro" panose="020B0503030403020204" pitchFamily="34" charset="0"/>
                        </a:rPr>
                        <a:t>Trade years of CPU time for ~1 hour to calculate </a:t>
                      </a:r>
                      <a:r>
                        <a:rPr lang="en-US" sz="2400" dirty="0" err="1">
                          <a:latin typeface="Source Sans Pro" panose="020B0503030403020204" pitchFamily="34" charset="0"/>
                          <a:ea typeface="Source Sans Pro" panose="020B0503030403020204" pitchFamily="34" charset="0"/>
                        </a:rPr>
                        <a:t>sCF</a:t>
                      </a:r>
                      <a:endParaRPr lang="en-US" sz="2400" dirty="0">
                        <a:latin typeface="Source Sans Pro" panose="020B0503030403020204" pitchFamily="34" charset="0"/>
                        <a:ea typeface="Source Sans Pro" panose="020B0503030403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9343572"/>
                  </a:ext>
                </a:extLst>
              </a:tr>
              <a:tr h="640080">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2400" dirty="0">
                          <a:latin typeface="Source Sans Pro" panose="020B0503030403020204" pitchFamily="34" charset="0"/>
                          <a:ea typeface="Source Sans Pro" panose="020B0503030403020204" pitchFamily="34" charset="0"/>
                        </a:rPr>
                        <a:t>Drastically reduce the number of compute cycles and energy used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6173819"/>
                  </a:ext>
                </a:extLst>
              </a:tr>
              <a:tr h="640080">
                <a:tc>
                  <a:txBody>
                    <a:bodyPr/>
                    <a:lstStyle/>
                    <a:p>
                      <a:pPr marL="0" marR="0" lvl="0" indent="0" algn="ctr" defTabSz="914378" rtl="0" eaLnBrk="1" fontAlgn="auto" latinLnBrk="0" hangingPunct="1">
                        <a:lnSpc>
                          <a:spcPct val="100000"/>
                        </a:lnSpc>
                        <a:spcBef>
                          <a:spcPts val="1200"/>
                        </a:spcBef>
                        <a:spcAft>
                          <a:spcPts val="1200"/>
                        </a:spcAft>
                        <a:buClrTx/>
                        <a:buSzTx/>
                        <a:buFontTx/>
                        <a:buNone/>
                        <a:tabLst/>
                        <a:defRPr/>
                      </a:pPr>
                      <a:r>
                        <a:rPr lang="en-US" sz="2400" dirty="0">
                          <a:latin typeface="Source Sans Pro" panose="020B0503030403020204" pitchFamily="34" charset="0"/>
                          <a:ea typeface="Source Sans Pro" panose="020B0503030403020204" pitchFamily="34" charset="0"/>
                        </a:rPr>
                        <a:t>No need to pre-estimate gene trees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2779211"/>
                  </a:ext>
                </a:extLst>
              </a:tr>
            </a:tbl>
          </a:graphicData>
        </a:graphic>
      </p:graphicFrame>
    </p:spTree>
    <p:extLst>
      <p:ext uri="{BB962C8B-B14F-4D97-AF65-F5344CB8AC3E}">
        <p14:creationId xmlns:p14="http://schemas.microsoft.com/office/powerpoint/2010/main" val="1587816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729D57E-0D9A-4CF1-9EC9-DCF60B250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05628"/>
            <a:ext cx="4532243" cy="4532243"/>
          </a:xfrm>
          <a:prstGeom prst="rect">
            <a:avLst/>
          </a:prstGeom>
        </p:spPr>
      </p:pic>
      <p:sp>
        <p:nvSpPr>
          <p:cNvPr id="4" name="Title 1">
            <a:extLst>
              <a:ext uri="{FF2B5EF4-FFF2-40B4-BE49-F238E27FC236}">
                <a16:creationId xmlns:a16="http://schemas.microsoft.com/office/drawing/2014/main" id="{5A605FF2-CE8C-43C7-BDAF-94878FDC96B6}"/>
              </a:ext>
            </a:extLst>
          </p:cNvPr>
          <p:cNvSpPr>
            <a:spLocks noGrp="1"/>
          </p:cNvSpPr>
          <p:nvPr>
            <p:ph type="title"/>
          </p:nvPr>
        </p:nvSpPr>
        <p:spPr>
          <a:xfrm>
            <a:off x="239784" y="0"/>
            <a:ext cx="8743950" cy="571965"/>
          </a:xfrm>
        </p:spPr>
        <p:txBody>
          <a:bodyPr>
            <a:noAutofit/>
          </a:bodyPr>
          <a:lstStyle/>
          <a:p>
            <a:r>
              <a:rPr lang="en-US" sz="2800" dirty="0"/>
              <a:t>Concordance factors can also be used to reduce tree-size</a:t>
            </a:r>
          </a:p>
        </p:txBody>
      </p:sp>
      <p:sp>
        <p:nvSpPr>
          <p:cNvPr id="5" name="TextBox 4">
            <a:extLst>
              <a:ext uri="{FF2B5EF4-FFF2-40B4-BE49-F238E27FC236}">
                <a16:creationId xmlns:a16="http://schemas.microsoft.com/office/drawing/2014/main" id="{F3C95FFD-3E64-4D8A-A481-0A3A6C3B27D5}"/>
              </a:ext>
            </a:extLst>
          </p:cNvPr>
          <p:cNvSpPr txBox="1"/>
          <p:nvPr/>
        </p:nvSpPr>
        <p:spPr>
          <a:xfrm>
            <a:off x="729815" y="3947255"/>
            <a:ext cx="3072611" cy="338554"/>
          </a:xfrm>
          <a:prstGeom prst="rect">
            <a:avLst/>
          </a:prstGeom>
          <a:noFill/>
        </p:spPr>
        <p:txBody>
          <a:bodyPr wrap="square" rtlCol="0">
            <a:spAutoFit/>
          </a:bodyPr>
          <a:lstStyle/>
          <a:p>
            <a:pPr algn="ctr"/>
            <a:r>
              <a:rPr lang="en-US" sz="1600" dirty="0">
                <a:latin typeface="Source Sans Pro" panose="020B0503030403020204" pitchFamily="34" charset="0"/>
                <a:ea typeface="Source Sans Pro" panose="020B0503030403020204" pitchFamily="34" charset="0"/>
              </a:rPr>
              <a:t>188 species rodent phylogeny</a:t>
            </a:r>
          </a:p>
        </p:txBody>
      </p:sp>
      <p:grpSp>
        <p:nvGrpSpPr>
          <p:cNvPr id="6" name="Group 5">
            <a:extLst>
              <a:ext uri="{FF2B5EF4-FFF2-40B4-BE49-F238E27FC236}">
                <a16:creationId xmlns:a16="http://schemas.microsoft.com/office/drawing/2014/main" id="{AB65C75E-263E-4748-8B29-9E666FE1726E}"/>
              </a:ext>
            </a:extLst>
          </p:cNvPr>
          <p:cNvGrpSpPr/>
          <p:nvPr/>
        </p:nvGrpSpPr>
        <p:grpSpPr>
          <a:xfrm>
            <a:off x="3591302" y="994461"/>
            <a:ext cx="2040909" cy="369798"/>
            <a:chOff x="19656102" y="3506619"/>
            <a:chExt cx="8720168" cy="671301"/>
          </a:xfrm>
          <a:solidFill>
            <a:schemeClr val="accent4">
              <a:lumMod val="75000"/>
            </a:schemeClr>
          </a:solidFill>
        </p:grpSpPr>
        <p:sp>
          <p:nvSpPr>
            <p:cNvPr id="7" name="Rectangle: Rounded Corners 6">
              <a:extLst>
                <a:ext uri="{FF2B5EF4-FFF2-40B4-BE49-F238E27FC236}">
                  <a16:creationId xmlns:a16="http://schemas.microsoft.com/office/drawing/2014/main" id="{635FD015-6839-425F-B45E-C6B14F4D4FC5}"/>
                </a:ext>
              </a:extLst>
            </p:cNvPr>
            <p:cNvSpPr/>
            <p:nvPr/>
          </p:nvSpPr>
          <p:spPr>
            <a:xfrm>
              <a:off x="20497377" y="3506619"/>
              <a:ext cx="7134428" cy="671301"/>
            </a:xfrm>
            <a:prstGeom prst="roundRec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 name="TextBox 7">
              <a:extLst>
                <a:ext uri="{FF2B5EF4-FFF2-40B4-BE49-F238E27FC236}">
                  <a16:creationId xmlns:a16="http://schemas.microsoft.com/office/drawing/2014/main" id="{CD84FA3C-E096-421D-957F-23C3D59D1ACF}"/>
                </a:ext>
              </a:extLst>
            </p:cNvPr>
            <p:cNvSpPr txBox="1"/>
            <p:nvPr/>
          </p:nvSpPr>
          <p:spPr>
            <a:xfrm>
              <a:off x="19656102" y="3507465"/>
              <a:ext cx="8720168" cy="670455"/>
            </a:xfrm>
            <a:prstGeom prst="rect">
              <a:avLst/>
            </a:prstGeom>
            <a:noFill/>
            <a:ln>
              <a:noFill/>
            </a:ln>
          </p:spPr>
          <p:txBody>
            <a:bodyPr wrap="square" rtlCol="0">
              <a:spAutoFit/>
            </a:bodyPr>
            <a:lstStyle/>
            <a:p>
              <a:pPr algn="ctr" defTabSz="685800"/>
              <a:r>
                <a:rPr lang="en-US" dirty="0">
                  <a:solidFill>
                    <a:prstClr val="white">
                      <a:lumMod val="95000"/>
                    </a:prstClr>
                  </a:solidFill>
                  <a:latin typeface="Calibri" panose="020F0502020204030204"/>
                </a:rPr>
                <a:t>~12,000 genes</a:t>
              </a:r>
            </a:p>
          </p:txBody>
        </p:sp>
      </p:grpSp>
    </p:spTree>
    <p:extLst>
      <p:ext uri="{BB962C8B-B14F-4D97-AF65-F5344CB8AC3E}">
        <p14:creationId xmlns:p14="http://schemas.microsoft.com/office/powerpoint/2010/main" val="22761728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729D57E-0D9A-4CF1-9EC9-DCF60B250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05628"/>
            <a:ext cx="4532243" cy="4532243"/>
          </a:xfrm>
          <a:prstGeom prst="rect">
            <a:avLst/>
          </a:prstGeom>
        </p:spPr>
      </p:pic>
      <p:pic>
        <p:nvPicPr>
          <p:cNvPr id="6" name="Picture 5">
            <a:extLst>
              <a:ext uri="{FF2B5EF4-FFF2-40B4-BE49-F238E27FC236}">
                <a16:creationId xmlns:a16="http://schemas.microsoft.com/office/drawing/2014/main" id="{56F2AB81-8D5C-404B-A262-98E039B11D4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611757" y="305627"/>
            <a:ext cx="4532243" cy="4532243"/>
          </a:xfrm>
          <a:prstGeom prst="rect">
            <a:avLst/>
          </a:prstGeom>
        </p:spPr>
      </p:pic>
      <p:sp>
        <p:nvSpPr>
          <p:cNvPr id="8" name="Title 1">
            <a:extLst>
              <a:ext uri="{FF2B5EF4-FFF2-40B4-BE49-F238E27FC236}">
                <a16:creationId xmlns:a16="http://schemas.microsoft.com/office/drawing/2014/main" id="{1DE7B088-49A8-479B-8B6A-60BF06229039}"/>
              </a:ext>
            </a:extLst>
          </p:cNvPr>
          <p:cNvSpPr>
            <a:spLocks noGrp="1"/>
          </p:cNvSpPr>
          <p:nvPr>
            <p:ph type="title"/>
          </p:nvPr>
        </p:nvSpPr>
        <p:spPr>
          <a:xfrm>
            <a:off x="239784" y="0"/>
            <a:ext cx="8743950" cy="571965"/>
          </a:xfrm>
        </p:spPr>
        <p:txBody>
          <a:bodyPr>
            <a:noAutofit/>
          </a:bodyPr>
          <a:lstStyle/>
          <a:p>
            <a:r>
              <a:rPr lang="en-US" sz="2800" dirty="0"/>
              <a:t>Concordance factors can also be used to reduce tree-size</a:t>
            </a:r>
          </a:p>
        </p:txBody>
      </p:sp>
      <p:cxnSp>
        <p:nvCxnSpPr>
          <p:cNvPr id="9" name="Straight Arrow Connector 8">
            <a:extLst>
              <a:ext uri="{FF2B5EF4-FFF2-40B4-BE49-F238E27FC236}">
                <a16:creationId xmlns:a16="http://schemas.microsoft.com/office/drawing/2014/main" id="{8E173E1C-64A7-44C1-9D3F-7B659D0A9F45}"/>
              </a:ext>
            </a:extLst>
          </p:cNvPr>
          <p:cNvCxnSpPr>
            <a:cxnSpLocks/>
          </p:cNvCxnSpPr>
          <p:nvPr/>
        </p:nvCxnSpPr>
        <p:spPr>
          <a:xfrm>
            <a:off x="4308333" y="252971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A9ACB8C-EE3E-4300-B193-DDF12436D6EE}"/>
              </a:ext>
            </a:extLst>
          </p:cNvPr>
          <p:cNvSpPr txBox="1"/>
          <p:nvPr/>
        </p:nvSpPr>
        <p:spPr>
          <a:xfrm>
            <a:off x="3890461" y="2675047"/>
            <a:ext cx="1567512" cy="577081"/>
          </a:xfrm>
          <a:prstGeom prst="rect">
            <a:avLst/>
          </a:prstGeom>
          <a:noFill/>
        </p:spPr>
        <p:txBody>
          <a:bodyPr wrap="square" rtlCol="0">
            <a:spAutoFit/>
          </a:bodyPr>
          <a:lstStyle/>
          <a:p>
            <a:pPr algn="ctr"/>
            <a:r>
              <a:rPr lang="en-US" sz="1050" dirty="0">
                <a:latin typeface="Source Sans Pro" panose="020B0503030403020204" pitchFamily="34" charset="0"/>
                <a:ea typeface="Source Sans Pro" panose="020B0503030403020204" pitchFamily="34" charset="0"/>
              </a:rPr>
              <a:t>Prune based on concordance and branch length</a:t>
            </a:r>
          </a:p>
        </p:txBody>
      </p:sp>
      <p:sp>
        <p:nvSpPr>
          <p:cNvPr id="10" name="TextBox 9">
            <a:extLst>
              <a:ext uri="{FF2B5EF4-FFF2-40B4-BE49-F238E27FC236}">
                <a16:creationId xmlns:a16="http://schemas.microsoft.com/office/drawing/2014/main" id="{21A90B70-CC59-4A61-B499-607D7E8BE821}"/>
              </a:ext>
            </a:extLst>
          </p:cNvPr>
          <p:cNvSpPr txBox="1"/>
          <p:nvPr/>
        </p:nvSpPr>
        <p:spPr>
          <a:xfrm>
            <a:off x="729815" y="3947255"/>
            <a:ext cx="3072611" cy="338554"/>
          </a:xfrm>
          <a:prstGeom prst="rect">
            <a:avLst/>
          </a:prstGeom>
          <a:noFill/>
        </p:spPr>
        <p:txBody>
          <a:bodyPr wrap="square" rtlCol="0">
            <a:spAutoFit/>
          </a:bodyPr>
          <a:lstStyle/>
          <a:p>
            <a:pPr algn="ctr"/>
            <a:r>
              <a:rPr lang="en-US" sz="1600" dirty="0">
                <a:latin typeface="Source Sans Pro" panose="020B0503030403020204" pitchFamily="34" charset="0"/>
                <a:ea typeface="Source Sans Pro" panose="020B0503030403020204" pitchFamily="34" charset="0"/>
              </a:rPr>
              <a:t>188 species rodent phylogeny</a:t>
            </a:r>
          </a:p>
        </p:txBody>
      </p:sp>
      <p:sp>
        <p:nvSpPr>
          <p:cNvPr id="11" name="TextBox 10">
            <a:extLst>
              <a:ext uri="{FF2B5EF4-FFF2-40B4-BE49-F238E27FC236}">
                <a16:creationId xmlns:a16="http://schemas.microsoft.com/office/drawing/2014/main" id="{B3B820B2-D7D9-4BDB-A843-3808423A8C82}"/>
              </a:ext>
            </a:extLst>
          </p:cNvPr>
          <p:cNvSpPr txBox="1"/>
          <p:nvPr/>
        </p:nvSpPr>
        <p:spPr>
          <a:xfrm>
            <a:off x="5187279" y="3949772"/>
            <a:ext cx="3072611" cy="584775"/>
          </a:xfrm>
          <a:prstGeom prst="rect">
            <a:avLst/>
          </a:prstGeom>
          <a:noFill/>
        </p:spPr>
        <p:txBody>
          <a:bodyPr wrap="square" rtlCol="0">
            <a:spAutoFit/>
          </a:bodyPr>
          <a:lstStyle/>
          <a:p>
            <a:pPr algn="ctr"/>
            <a:r>
              <a:rPr lang="en-US" sz="1600" dirty="0">
                <a:latin typeface="Source Sans Pro" panose="020B0503030403020204" pitchFamily="34" charset="0"/>
                <a:ea typeface="Source Sans Pro" panose="020B0503030403020204" pitchFamily="34" charset="0"/>
              </a:rPr>
              <a:t>83 species pruned rodent phylogeny</a:t>
            </a:r>
          </a:p>
        </p:txBody>
      </p:sp>
      <p:sp>
        <p:nvSpPr>
          <p:cNvPr id="12" name="Rectangle 11">
            <a:extLst>
              <a:ext uri="{FF2B5EF4-FFF2-40B4-BE49-F238E27FC236}">
                <a16:creationId xmlns:a16="http://schemas.microsoft.com/office/drawing/2014/main" id="{21728F9E-648D-4018-B810-7F1FD5F262DB}"/>
              </a:ext>
            </a:extLst>
          </p:cNvPr>
          <p:cNvSpPr/>
          <p:nvPr/>
        </p:nvSpPr>
        <p:spPr>
          <a:xfrm>
            <a:off x="4532241" y="571965"/>
            <a:ext cx="655038" cy="1018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0451F0D-08C1-48E1-96F5-74FF1C3565E7}"/>
              </a:ext>
            </a:extLst>
          </p:cNvPr>
          <p:cNvGrpSpPr/>
          <p:nvPr/>
        </p:nvGrpSpPr>
        <p:grpSpPr>
          <a:xfrm>
            <a:off x="3591302" y="994461"/>
            <a:ext cx="2040909" cy="369798"/>
            <a:chOff x="19656102" y="3506619"/>
            <a:chExt cx="8720168" cy="671301"/>
          </a:xfrm>
          <a:solidFill>
            <a:schemeClr val="accent4">
              <a:lumMod val="75000"/>
            </a:schemeClr>
          </a:solidFill>
        </p:grpSpPr>
        <p:sp>
          <p:nvSpPr>
            <p:cNvPr id="17" name="Rectangle: Rounded Corners 16">
              <a:extLst>
                <a:ext uri="{FF2B5EF4-FFF2-40B4-BE49-F238E27FC236}">
                  <a16:creationId xmlns:a16="http://schemas.microsoft.com/office/drawing/2014/main" id="{0BFE7043-D6B0-4DBA-A728-264D9A6801EE}"/>
                </a:ext>
              </a:extLst>
            </p:cNvPr>
            <p:cNvSpPr/>
            <p:nvPr/>
          </p:nvSpPr>
          <p:spPr>
            <a:xfrm>
              <a:off x="20497377" y="3506619"/>
              <a:ext cx="7134428" cy="671301"/>
            </a:xfrm>
            <a:prstGeom prst="roundRec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TextBox 17">
              <a:extLst>
                <a:ext uri="{FF2B5EF4-FFF2-40B4-BE49-F238E27FC236}">
                  <a16:creationId xmlns:a16="http://schemas.microsoft.com/office/drawing/2014/main" id="{5E0F1DDB-BFD0-48E2-AFAA-8ADEFEF7902A}"/>
                </a:ext>
              </a:extLst>
            </p:cNvPr>
            <p:cNvSpPr txBox="1"/>
            <p:nvPr/>
          </p:nvSpPr>
          <p:spPr>
            <a:xfrm>
              <a:off x="19656102" y="3507465"/>
              <a:ext cx="8720168" cy="670455"/>
            </a:xfrm>
            <a:prstGeom prst="rect">
              <a:avLst/>
            </a:prstGeom>
            <a:noFill/>
            <a:ln>
              <a:noFill/>
            </a:ln>
          </p:spPr>
          <p:txBody>
            <a:bodyPr wrap="square" rtlCol="0">
              <a:spAutoFit/>
            </a:bodyPr>
            <a:lstStyle/>
            <a:p>
              <a:pPr algn="ctr" defTabSz="685800"/>
              <a:r>
                <a:rPr lang="en-US" dirty="0">
                  <a:solidFill>
                    <a:prstClr val="white">
                      <a:lumMod val="95000"/>
                    </a:prstClr>
                  </a:solidFill>
                  <a:latin typeface="Calibri" panose="020F0502020204030204"/>
                </a:rPr>
                <a:t>~12,000 genes</a:t>
              </a:r>
            </a:p>
          </p:txBody>
        </p:sp>
      </p:grpSp>
    </p:spTree>
    <p:extLst>
      <p:ext uri="{BB962C8B-B14F-4D97-AF65-F5344CB8AC3E}">
        <p14:creationId xmlns:p14="http://schemas.microsoft.com/office/powerpoint/2010/main" val="15185156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729D57E-0D9A-4CF1-9EC9-DCF60B250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05628"/>
            <a:ext cx="4532243" cy="4532243"/>
          </a:xfrm>
          <a:prstGeom prst="rect">
            <a:avLst/>
          </a:prstGeom>
        </p:spPr>
      </p:pic>
      <p:pic>
        <p:nvPicPr>
          <p:cNvPr id="6" name="Picture 5">
            <a:extLst>
              <a:ext uri="{FF2B5EF4-FFF2-40B4-BE49-F238E27FC236}">
                <a16:creationId xmlns:a16="http://schemas.microsoft.com/office/drawing/2014/main" id="{56F2AB81-8D5C-404B-A262-98E039B11D4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611757" y="305627"/>
            <a:ext cx="4532243" cy="4532243"/>
          </a:xfrm>
          <a:prstGeom prst="rect">
            <a:avLst/>
          </a:prstGeom>
        </p:spPr>
      </p:pic>
      <p:sp>
        <p:nvSpPr>
          <p:cNvPr id="7" name="Title 1">
            <a:extLst>
              <a:ext uri="{FF2B5EF4-FFF2-40B4-BE49-F238E27FC236}">
                <a16:creationId xmlns:a16="http://schemas.microsoft.com/office/drawing/2014/main" id="{F4188B35-ADE6-4468-BDD6-27482E1D12A3}"/>
              </a:ext>
            </a:extLst>
          </p:cNvPr>
          <p:cNvSpPr>
            <a:spLocks noGrp="1"/>
          </p:cNvSpPr>
          <p:nvPr>
            <p:ph type="title"/>
          </p:nvPr>
        </p:nvSpPr>
        <p:spPr>
          <a:xfrm>
            <a:off x="239784" y="0"/>
            <a:ext cx="8743950" cy="571965"/>
          </a:xfrm>
        </p:spPr>
        <p:txBody>
          <a:bodyPr>
            <a:noAutofit/>
          </a:bodyPr>
          <a:lstStyle/>
          <a:p>
            <a:r>
              <a:rPr lang="en-US" sz="2800" dirty="0"/>
              <a:t>Concordance factors can also be used to reduce tree-size</a:t>
            </a:r>
          </a:p>
        </p:txBody>
      </p:sp>
      <p:sp>
        <p:nvSpPr>
          <p:cNvPr id="8" name="TextBox 7">
            <a:extLst>
              <a:ext uri="{FF2B5EF4-FFF2-40B4-BE49-F238E27FC236}">
                <a16:creationId xmlns:a16="http://schemas.microsoft.com/office/drawing/2014/main" id="{324F061D-013A-4161-A185-5B5BF90B9E19}"/>
              </a:ext>
            </a:extLst>
          </p:cNvPr>
          <p:cNvSpPr txBox="1"/>
          <p:nvPr/>
        </p:nvSpPr>
        <p:spPr>
          <a:xfrm>
            <a:off x="729815" y="3947255"/>
            <a:ext cx="3072611" cy="338554"/>
          </a:xfrm>
          <a:prstGeom prst="rect">
            <a:avLst/>
          </a:prstGeom>
          <a:noFill/>
        </p:spPr>
        <p:txBody>
          <a:bodyPr wrap="square" rtlCol="0">
            <a:spAutoFit/>
          </a:bodyPr>
          <a:lstStyle/>
          <a:p>
            <a:pPr algn="ctr"/>
            <a:r>
              <a:rPr lang="en-US" sz="1600" dirty="0">
                <a:latin typeface="Source Sans Pro" panose="020B0503030403020204" pitchFamily="34" charset="0"/>
                <a:ea typeface="Source Sans Pro" panose="020B0503030403020204" pitchFamily="34" charset="0"/>
              </a:rPr>
              <a:t>188 species rodent phylogeny</a:t>
            </a:r>
          </a:p>
        </p:txBody>
      </p:sp>
      <p:sp>
        <p:nvSpPr>
          <p:cNvPr id="9" name="TextBox 8">
            <a:extLst>
              <a:ext uri="{FF2B5EF4-FFF2-40B4-BE49-F238E27FC236}">
                <a16:creationId xmlns:a16="http://schemas.microsoft.com/office/drawing/2014/main" id="{B4F30EDA-D85C-42B2-A191-B2876464C124}"/>
              </a:ext>
            </a:extLst>
          </p:cNvPr>
          <p:cNvSpPr txBox="1"/>
          <p:nvPr/>
        </p:nvSpPr>
        <p:spPr>
          <a:xfrm>
            <a:off x="5187279" y="3949772"/>
            <a:ext cx="3072611" cy="584775"/>
          </a:xfrm>
          <a:prstGeom prst="rect">
            <a:avLst/>
          </a:prstGeom>
          <a:noFill/>
        </p:spPr>
        <p:txBody>
          <a:bodyPr wrap="square" rtlCol="0">
            <a:spAutoFit/>
          </a:bodyPr>
          <a:lstStyle/>
          <a:p>
            <a:pPr algn="ctr"/>
            <a:r>
              <a:rPr lang="en-US" sz="1600" dirty="0">
                <a:latin typeface="Source Sans Pro" panose="020B0503030403020204" pitchFamily="34" charset="0"/>
                <a:ea typeface="Source Sans Pro" panose="020B0503030403020204" pitchFamily="34" charset="0"/>
              </a:rPr>
              <a:t>83 species pruned rodent phylogeny</a:t>
            </a:r>
          </a:p>
        </p:txBody>
      </p:sp>
      <p:sp>
        <p:nvSpPr>
          <p:cNvPr id="2" name="Rectangle 1">
            <a:extLst>
              <a:ext uri="{FF2B5EF4-FFF2-40B4-BE49-F238E27FC236}">
                <a16:creationId xmlns:a16="http://schemas.microsoft.com/office/drawing/2014/main" id="{0BA02754-CBEF-44A9-AA93-376283C5DACB}"/>
              </a:ext>
            </a:extLst>
          </p:cNvPr>
          <p:cNvSpPr/>
          <p:nvPr/>
        </p:nvSpPr>
        <p:spPr>
          <a:xfrm>
            <a:off x="4532241" y="571965"/>
            <a:ext cx="655038" cy="1018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09ED6EBD-41F5-472F-ABE4-258F8115DDBA}"/>
              </a:ext>
            </a:extLst>
          </p:cNvPr>
          <p:cNvCxnSpPr>
            <a:cxnSpLocks/>
          </p:cNvCxnSpPr>
          <p:nvPr/>
        </p:nvCxnSpPr>
        <p:spPr>
          <a:xfrm>
            <a:off x="4308333" y="252971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8312EFA-6842-4CC0-977C-9614A7F633E9}"/>
              </a:ext>
            </a:extLst>
          </p:cNvPr>
          <p:cNvSpPr txBox="1"/>
          <p:nvPr/>
        </p:nvSpPr>
        <p:spPr>
          <a:xfrm>
            <a:off x="3890461" y="2675047"/>
            <a:ext cx="1567512" cy="577081"/>
          </a:xfrm>
          <a:prstGeom prst="rect">
            <a:avLst/>
          </a:prstGeom>
          <a:noFill/>
        </p:spPr>
        <p:txBody>
          <a:bodyPr wrap="square" rtlCol="0">
            <a:spAutoFit/>
          </a:bodyPr>
          <a:lstStyle/>
          <a:p>
            <a:pPr algn="ctr"/>
            <a:r>
              <a:rPr lang="en-US" sz="1050" dirty="0">
                <a:latin typeface="Source Sans Pro" panose="020B0503030403020204" pitchFamily="34" charset="0"/>
                <a:ea typeface="Source Sans Pro" panose="020B0503030403020204" pitchFamily="34" charset="0"/>
              </a:rPr>
              <a:t>Prune based on concordance and branch length</a:t>
            </a:r>
          </a:p>
        </p:txBody>
      </p:sp>
      <p:grpSp>
        <p:nvGrpSpPr>
          <p:cNvPr id="13" name="Group 12">
            <a:extLst>
              <a:ext uri="{FF2B5EF4-FFF2-40B4-BE49-F238E27FC236}">
                <a16:creationId xmlns:a16="http://schemas.microsoft.com/office/drawing/2014/main" id="{4C4A1420-3432-44C7-8DCF-E81F878910C4}"/>
              </a:ext>
            </a:extLst>
          </p:cNvPr>
          <p:cNvGrpSpPr/>
          <p:nvPr/>
        </p:nvGrpSpPr>
        <p:grpSpPr>
          <a:xfrm>
            <a:off x="3591302" y="994461"/>
            <a:ext cx="2040909" cy="369798"/>
            <a:chOff x="19656102" y="3506619"/>
            <a:chExt cx="8720168" cy="671301"/>
          </a:xfrm>
          <a:solidFill>
            <a:schemeClr val="accent4">
              <a:lumMod val="75000"/>
            </a:schemeClr>
          </a:solidFill>
        </p:grpSpPr>
        <p:sp>
          <p:nvSpPr>
            <p:cNvPr id="14" name="Rectangle: Rounded Corners 13">
              <a:extLst>
                <a:ext uri="{FF2B5EF4-FFF2-40B4-BE49-F238E27FC236}">
                  <a16:creationId xmlns:a16="http://schemas.microsoft.com/office/drawing/2014/main" id="{7E5F82E3-DFA7-41E0-9473-3A8AD4AD1827}"/>
                </a:ext>
              </a:extLst>
            </p:cNvPr>
            <p:cNvSpPr/>
            <p:nvPr/>
          </p:nvSpPr>
          <p:spPr>
            <a:xfrm>
              <a:off x="20497377" y="3506619"/>
              <a:ext cx="7134428" cy="671301"/>
            </a:xfrm>
            <a:prstGeom prst="roundRec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5" name="TextBox 14">
              <a:extLst>
                <a:ext uri="{FF2B5EF4-FFF2-40B4-BE49-F238E27FC236}">
                  <a16:creationId xmlns:a16="http://schemas.microsoft.com/office/drawing/2014/main" id="{B25D425A-E96E-4949-8339-3EE0BBBA689D}"/>
                </a:ext>
              </a:extLst>
            </p:cNvPr>
            <p:cNvSpPr txBox="1"/>
            <p:nvPr/>
          </p:nvSpPr>
          <p:spPr>
            <a:xfrm>
              <a:off x="19656102" y="3507465"/>
              <a:ext cx="8720168" cy="670455"/>
            </a:xfrm>
            <a:prstGeom prst="rect">
              <a:avLst/>
            </a:prstGeom>
            <a:noFill/>
            <a:ln>
              <a:noFill/>
            </a:ln>
          </p:spPr>
          <p:txBody>
            <a:bodyPr wrap="square" rtlCol="0">
              <a:spAutoFit/>
            </a:bodyPr>
            <a:lstStyle/>
            <a:p>
              <a:pPr algn="ctr" defTabSz="685800"/>
              <a:r>
                <a:rPr lang="en-US" dirty="0">
                  <a:solidFill>
                    <a:prstClr val="white">
                      <a:lumMod val="95000"/>
                    </a:prstClr>
                  </a:solidFill>
                  <a:latin typeface="Calibri" panose="020F0502020204030204"/>
                </a:rPr>
                <a:t>~12,000 genes</a:t>
              </a:r>
            </a:p>
          </p:txBody>
        </p:sp>
      </p:grpSp>
      <p:sp>
        <p:nvSpPr>
          <p:cNvPr id="17" name="Rectangle 16">
            <a:extLst>
              <a:ext uri="{FF2B5EF4-FFF2-40B4-BE49-F238E27FC236}">
                <a16:creationId xmlns:a16="http://schemas.microsoft.com/office/drawing/2014/main" id="{07225DA6-C94E-4F99-A387-43173143A43C}"/>
              </a:ext>
            </a:extLst>
          </p:cNvPr>
          <p:cNvSpPr/>
          <p:nvPr/>
        </p:nvSpPr>
        <p:spPr>
          <a:xfrm>
            <a:off x="0" y="571965"/>
            <a:ext cx="9144000" cy="4572156"/>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ED0C3D7-AD25-4076-9598-CD23E4786EA0}"/>
              </a:ext>
            </a:extLst>
          </p:cNvPr>
          <p:cNvGrpSpPr/>
          <p:nvPr/>
        </p:nvGrpSpPr>
        <p:grpSpPr>
          <a:xfrm>
            <a:off x="2429073" y="1073952"/>
            <a:ext cx="4388023" cy="3104959"/>
            <a:chOff x="3514193" y="3515612"/>
            <a:chExt cx="2183769" cy="1545232"/>
          </a:xfrm>
        </p:grpSpPr>
        <p:sp>
          <p:nvSpPr>
            <p:cNvPr id="10" name="Rectangle: Rounded Corners 9">
              <a:extLst>
                <a:ext uri="{FF2B5EF4-FFF2-40B4-BE49-F238E27FC236}">
                  <a16:creationId xmlns:a16="http://schemas.microsoft.com/office/drawing/2014/main" id="{C072747E-01CF-4758-8A96-93BB2239C24C}"/>
                </a:ext>
              </a:extLst>
            </p:cNvPr>
            <p:cNvSpPr/>
            <p:nvPr/>
          </p:nvSpPr>
          <p:spPr>
            <a:xfrm>
              <a:off x="3595126" y="3515612"/>
              <a:ext cx="2021904" cy="1545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54788808-D917-48C9-A296-5349B32CFE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1550" y="3556313"/>
              <a:ext cx="1580900" cy="1281558"/>
            </a:xfrm>
            <a:prstGeom prst="rect">
              <a:avLst/>
            </a:prstGeom>
          </p:spPr>
        </p:pic>
        <p:sp>
          <p:nvSpPr>
            <p:cNvPr id="5" name="TextBox 4">
              <a:extLst>
                <a:ext uri="{FF2B5EF4-FFF2-40B4-BE49-F238E27FC236}">
                  <a16:creationId xmlns:a16="http://schemas.microsoft.com/office/drawing/2014/main" id="{EDC66CAF-A769-4EA5-88B3-210BAE92597A}"/>
                </a:ext>
              </a:extLst>
            </p:cNvPr>
            <p:cNvSpPr txBox="1"/>
            <p:nvPr/>
          </p:nvSpPr>
          <p:spPr>
            <a:xfrm>
              <a:off x="3514193" y="4845789"/>
              <a:ext cx="2183769" cy="174649"/>
            </a:xfrm>
            <a:prstGeom prst="rect">
              <a:avLst/>
            </a:prstGeom>
            <a:noFill/>
          </p:spPr>
          <p:txBody>
            <a:bodyPr wrap="square">
              <a:spAutoFit/>
            </a:bodyPr>
            <a:lstStyle/>
            <a:p>
              <a:pPr algn="ctr"/>
              <a:r>
                <a:rPr lang="en-US" sz="1400" dirty="0">
                  <a:hlinkClick r:id="rId6"/>
                </a:rPr>
                <a:t>https://github.com/gwct/bonsai</a:t>
              </a:r>
              <a:r>
                <a:rPr lang="en-US" sz="1400" dirty="0"/>
                <a:t> </a:t>
              </a:r>
            </a:p>
          </p:txBody>
        </p:sp>
      </p:grpSp>
    </p:spTree>
    <p:extLst>
      <p:ext uri="{BB962C8B-B14F-4D97-AF65-F5344CB8AC3E}">
        <p14:creationId xmlns:p14="http://schemas.microsoft.com/office/powerpoint/2010/main" val="26453586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3243" y="92313"/>
            <a:ext cx="1917513" cy="1181077"/>
          </a:xfrm>
          <a:prstGeom prst="rect">
            <a:avLst/>
          </a:prstGeom>
        </p:spPr>
      </p:pic>
      <p:sp>
        <p:nvSpPr>
          <p:cNvPr id="2" name="TextBox 1">
            <a:extLst>
              <a:ext uri="{FF2B5EF4-FFF2-40B4-BE49-F238E27FC236}">
                <a16:creationId xmlns:a16="http://schemas.microsoft.com/office/drawing/2014/main" id="{04B1048F-200A-426D-B693-43302D36798B}"/>
              </a:ext>
            </a:extLst>
          </p:cNvPr>
          <p:cNvSpPr txBox="1"/>
          <p:nvPr/>
        </p:nvSpPr>
        <p:spPr>
          <a:xfrm>
            <a:off x="2393910" y="1273390"/>
            <a:ext cx="4356177" cy="461665"/>
          </a:xfrm>
          <a:prstGeom prst="rect">
            <a:avLst/>
          </a:prstGeom>
          <a:noFill/>
        </p:spPr>
        <p:txBody>
          <a:bodyPr wrap="square" rtlCol="0">
            <a:spAutoFit/>
          </a:bodyPr>
          <a:lstStyle/>
          <a:p>
            <a:pPr algn="l"/>
            <a:r>
              <a:rPr lang="en-US" sz="2400" dirty="0">
                <a:latin typeface="Source Sans Pro" panose="020B0503030403020204" pitchFamily="34" charset="0"/>
                <a:ea typeface="Source Sans Pro" panose="020B0503030403020204" pitchFamily="34" charset="0"/>
              </a:rPr>
              <a:t>Goals for efficiency and usability</a:t>
            </a:r>
          </a:p>
        </p:txBody>
      </p:sp>
      <p:grpSp>
        <p:nvGrpSpPr>
          <p:cNvPr id="14" name="Group 13">
            <a:extLst>
              <a:ext uri="{FF2B5EF4-FFF2-40B4-BE49-F238E27FC236}">
                <a16:creationId xmlns:a16="http://schemas.microsoft.com/office/drawing/2014/main" id="{4D43012B-E285-4526-A869-9EED6CE5EDA4}"/>
              </a:ext>
            </a:extLst>
          </p:cNvPr>
          <p:cNvGrpSpPr/>
          <p:nvPr/>
        </p:nvGrpSpPr>
        <p:grpSpPr>
          <a:xfrm>
            <a:off x="647463" y="1931027"/>
            <a:ext cx="7888830" cy="1045030"/>
            <a:chOff x="1765326" y="1419887"/>
            <a:chExt cx="10518439" cy="1393373"/>
          </a:xfrm>
          <a:solidFill>
            <a:schemeClr val="accent5">
              <a:lumMod val="75000"/>
            </a:schemeClr>
          </a:solidFill>
        </p:grpSpPr>
        <p:sp>
          <p:nvSpPr>
            <p:cNvPr id="17" name="Rectangle: Rounded Corners 16">
              <a:extLst>
                <a:ext uri="{FF2B5EF4-FFF2-40B4-BE49-F238E27FC236}">
                  <a16:creationId xmlns:a16="http://schemas.microsoft.com/office/drawing/2014/main" id="{369832DC-6818-405E-9471-6DF3DE07A1CE}"/>
                </a:ext>
              </a:extLst>
            </p:cNvPr>
            <p:cNvSpPr/>
            <p:nvPr/>
          </p:nvSpPr>
          <p:spPr>
            <a:xfrm>
              <a:off x="1765326" y="1419887"/>
              <a:ext cx="10518439" cy="1393373"/>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TextBox 17">
              <a:extLst>
                <a:ext uri="{FF2B5EF4-FFF2-40B4-BE49-F238E27FC236}">
                  <a16:creationId xmlns:a16="http://schemas.microsoft.com/office/drawing/2014/main" id="{D4F6DFA1-2D8C-4053-A1DF-9B7FAB8EBFFB}"/>
                </a:ext>
              </a:extLst>
            </p:cNvPr>
            <p:cNvSpPr txBox="1"/>
            <p:nvPr/>
          </p:nvSpPr>
          <p:spPr>
            <a:xfrm>
              <a:off x="3825091" y="1562575"/>
              <a:ext cx="8254211" cy="1107996"/>
            </a:xfrm>
            <a:prstGeom prst="rect">
              <a:avLst/>
            </a:prstGeom>
            <a:noFill/>
            <a:ln>
              <a:noFill/>
            </a:ln>
          </p:spPr>
          <p:txBody>
            <a:bodyPr wrap="square" rtlCol="0">
              <a:spAutoFit/>
            </a:bodyPr>
            <a:lstStyle/>
            <a:p>
              <a:pPr algn="ctr" defTabSz="685800"/>
              <a:r>
                <a:rPr lang="en-US" sz="2400" dirty="0">
                  <a:solidFill>
                    <a:prstClr val="white">
                      <a:lumMod val="95000"/>
                    </a:prstClr>
                  </a:solidFill>
                  <a:latin typeface="Calibri" panose="020F0502020204030204"/>
                </a:rPr>
                <a:t>Use phylogenetic signal from the data to inform model selection with site concordance factors</a:t>
              </a:r>
            </a:p>
          </p:txBody>
        </p:sp>
        <p:sp>
          <p:nvSpPr>
            <p:cNvPr id="19" name="TextBox 18">
              <a:extLst>
                <a:ext uri="{FF2B5EF4-FFF2-40B4-BE49-F238E27FC236}">
                  <a16:creationId xmlns:a16="http://schemas.microsoft.com/office/drawing/2014/main" id="{AEBA3B23-1BAB-42D9-A193-5445DB0C352A}"/>
                </a:ext>
              </a:extLst>
            </p:cNvPr>
            <p:cNvSpPr txBox="1"/>
            <p:nvPr/>
          </p:nvSpPr>
          <p:spPr>
            <a:xfrm>
              <a:off x="2128815" y="1767760"/>
              <a:ext cx="1787149" cy="697626"/>
            </a:xfrm>
            <a:prstGeom prst="rect">
              <a:avLst/>
            </a:prstGeom>
            <a:noFill/>
            <a:ln>
              <a:noFill/>
            </a:ln>
          </p:spPr>
          <p:txBody>
            <a:bodyPr wrap="square" rtlCol="0">
              <a:spAutoFit/>
            </a:bodyPr>
            <a:lstStyle/>
            <a:p>
              <a:pPr defTabSz="685800"/>
              <a:r>
                <a:rPr lang="en-US" sz="2800" dirty="0">
                  <a:solidFill>
                    <a:prstClr val="white">
                      <a:lumMod val="95000"/>
                    </a:prstClr>
                  </a:solidFill>
                  <a:latin typeface="Calibri" panose="020F0502020204030204"/>
                </a:rPr>
                <a:t>Goal 1:</a:t>
              </a:r>
            </a:p>
          </p:txBody>
        </p:sp>
      </p:grpSp>
      <p:grpSp>
        <p:nvGrpSpPr>
          <p:cNvPr id="20" name="Group 19">
            <a:extLst>
              <a:ext uri="{FF2B5EF4-FFF2-40B4-BE49-F238E27FC236}">
                <a16:creationId xmlns:a16="http://schemas.microsoft.com/office/drawing/2014/main" id="{11BAC4B4-C98A-44CD-8DCF-4DBC8C8889BB}"/>
              </a:ext>
            </a:extLst>
          </p:cNvPr>
          <p:cNvGrpSpPr/>
          <p:nvPr/>
        </p:nvGrpSpPr>
        <p:grpSpPr>
          <a:xfrm>
            <a:off x="647463" y="3486264"/>
            <a:ext cx="7888830" cy="1045030"/>
            <a:chOff x="1765326" y="1419887"/>
            <a:chExt cx="10518439" cy="1393373"/>
          </a:xfrm>
          <a:solidFill>
            <a:schemeClr val="accent5">
              <a:lumMod val="75000"/>
            </a:schemeClr>
          </a:solidFill>
        </p:grpSpPr>
        <p:sp>
          <p:nvSpPr>
            <p:cNvPr id="22" name="Rectangle: Rounded Corners 21">
              <a:extLst>
                <a:ext uri="{FF2B5EF4-FFF2-40B4-BE49-F238E27FC236}">
                  <a16:creationId xmlns:a16="http://schemas.microsoft.com/office/drawing/2014/main" id="{6A639713-1C82-4F0D-8A85-973FEA1EA77C}"/>
                </a:ext>
              </a:extLst>
            </p:cNvPr>
            <p:cNvSpPr/>
            <p:nvPr/>
          </p:nvSpPr>
          <p:spPr>
            <a:xfrm>
              <a:off x="1765326" y="1419887"/>
              <a:ext cx="10518439" cy="1393373"/>
            </a:xfrm>
            <a:prstGeom prst="round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3" name="TextBox 22">
              <a:extLst>
                <a:ext uri="{FF2B5EF4-FFF2-40B4-BE49-F238E27FC236}">
                  <a16:creationId xmlns:a16="http://schemas.microsoft.com/office/drawing/2014/main" id="{65F1E1B6-E0AC-4DA5-A121-C72178635F2D}"/>
                </a:ext>
              </a:extLst>
            </p:cNvPr>
            <p:cNvSpPr txBox="1"/>
            <p:nvPr/>
          </p:nvSpPr>
          <p:spPr>
            <a:xfrm>
              <a:off x="3825091" y="1562575"/>
              <a:ext cx="8254211" cy="1107996"/>
            </a:xfrm>
            <a:prstGeom prst="rect">
              <a:avLst/>
            </a:prstGeom>
            <a:noFill/>
            <a:ln>
              <a:noFill/>
            </a:ln>
          </p:spPr>
          <p:txBody>
            <a:bodyPr wrap="square" rtlCol="0">
              <a:spAutoFit/>
            </a:bodyPr>
            <a:lstStyle/>
            <a:p>
              <a:pPr algn="ctr" defTabSz="685800"/>
              <a:r>
                <a:rPr lang="en-US" sz="2400" dirty="0">
                  <a:solidFill>
                    <a:prstClr val="white">
                      <a:lumMod val="95000"/>
                    </a:prstClr>
                  </a:solidFill>
                  <a:latin typeface="Calibri" panose="020F0502020204030204"/>
                </a:rPr>
                <a:t>Facilitate batching of loci for parallel runs on HPCs</a:t>
              </a:r>
            </a:p>
          </p:txBody>
        </p:sp>
        <p:sp>
          <p:nvSpPr>
            <p:cNvPr id="29" name="TextBox 28">
              <a:extLst>
                <a:ext uri="{FF2B5EF4-FFF2-40B4-BE49-F238E27FC236}">
                  <a16:creationId xmlns:a16="http://schemas.microsoft.com/office/drawing/2014/main" id="{4AF6A403-D557-44A1-89FD-5DB1F5B894F6}"/>
                </a:ext>
              </a:extLst>
            </p:cNvPr>
            <p:cNvSpPr txBox="1"/>
            <p:nvPr/>
          </p:nvSpPr>
          <p:spPr>
            <a:xfrm>
              <a:off x="2128815" y="1767760"/>
              <a:ext cx="1787149" cy="697626"/>
            </a:xfrm>
            <a:prstGeom prst="rect">
              <a:avLst/>
            </a:prstGeom>
            <a:noFill/>
            <a:ln>
              <a:noFill/>
            </a:ln>
          </p:spPr>
          <p:txBody>
            <a:bodyPr wrap="square" rtlCol="0">
              <a:spAutoFit/>
            </a:bodyPr>
            <a:lstStyle/>
            <a:p>
              <a:pPr defTabSz="685800"/>
              <a:r>
                <a:rPr lang="en-US" sz="2800" dirty="0">
                  <a:solidFill>
                    <a:prstClr val="white">
                      <a:lumMod val="95000"/>
                    </a:prstClr>
                  </a:solidFill>
                  <a:latin typeface="Calibri" panose="020F0502020204030204"/>
                </a:rPr>
                <a:t>Goal 2:</a:t>
              </a:r>
            </a:p>
          </p:txBody>
        </p:sp>
      </p:grpSp>
    </p:spTree>
    <p:extLst>
      <p:ext uri="{BB962C8B-B14F-4D97-AF65-F5344CB8AC3E}">
        <p14:creationId xmlns:p14="http://schemas.microsoft.com/office/powerpoint/2010/main" val="39347754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DD62E638-AD1D-404B-868B-F893599542F3}"/>
              </a:ext>
            </a:extLst>
          </p:cNvPr>
          <p:cNvCxnSpPr>
            <a:cxnSpLocks/>
          </p:cNvCxnSpPr>
          <p:nvPr/>
        </p:nvCxnSpPr>
        <p:spPr>
          <a:xfrm>
            <a:off x="2996844" y="266140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8AF016A9-72A4-422A-9BFF-65A2244A3E7A}"/>
              </a:ext>
            </a:extLst>
          </p:cNvPr>
          <p:cNvSpPr/>
          <p:nvPr/>
        </p:nvSpPr>
        <p:spPr>
          <a:xfrm>
            <a:off x="7543060" y="2477893"/>
            <a:ext cx="826633" cy="42258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F98C160-084C-4230-8612-0D7401B979FA}"/>
              </a:ext>
            </a:extLst>
          </p:cNvPr>
          <p:cNvSpPr txBox="1"/>
          <p:nvPr/>
        </p:nvSpPr>
        <p:spPr>
          <a:xfrm>
            <a:off x="7501584" y="2461351"/>
            <a:ext cx="913933" cy="461665"/>
          </a:xfrm>
          <a:prstGeom prst="rect">
            <a:avLst/>
          </a:prstGeom>
          <a:noFill/>
        </p:spPr>
        <p:txBody>
          <a:bodyPr wrap="square" rtlCol="0">
            <a:spAutoFit/>
          </a:bodyPr>
          <a:lstStyle/>
          <a:p>
            <a:pPr algn="l"/>
            <a:r>
              <a:rPr lang="en-US" sz="2400" dirty="0">
                <a:solidFill>
                  <a:schemeClr val="bg1"/>
                </a:solidFill>
                <a:latin typeface="Source Sans Pro" panose="020B0503030403020204" pitchFamily="34" charset="0"/>
                <a:ea typeface="Source Sans Pro" panose="020B0503030403020204" pitchFamily="34" charset="0"/>
              </a:rPr>
              <a:t>Rates</a:t>
            </a:r>
            <a:endParaRPr lang="en-US" sz="2800" dirty="0">
              <a:solidFill>
                <a:schemeClr val="bg1"/>
              </a:solidFill>
              <a:latin typeface="Source Sans Pro" panose="020B0503030403020204" pitchFamily="34" charset="0"/>
              <a:ea typeface="Source Sans Pro" panose="020B0503030403020204" pitchFamily="34" charset="0"/>
            </a:endParaRPr>
          </a:p>
        </p:txBody>
      </p:sp>
      <p:sp>
        <p:nvSpPr>
          <p:cNvPr id="27" name="Rectangle: Rounded Corners 26">
            <a:extLst>
              <a:ext uri="{FF2B5EF4-FFF2-40B4-BE49-F238E27FC236}">
                <a16:creationId xmlns:a16="http://schemas.microsoft.com/office/drawing/2014/main" id="{6723CB35-9BF9-458C-88A6-7629BDBA8F97}"/>
              </a:ext>
            </a:extLst>
          </p:cNvPr>
          <p:cNvSpPr/>
          <p:nvPr/>
        </p:nvSpPr>
        <p:spPr>
          <a:xfrm>
            <a:off x="4018926" y="2423129"/>
            <a:ext cx="2245032" cy="476554"/>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16BDEEF-6100-4768-86AE-A5A6925B747F}"/>
              </a:ext>
            </a:extLst>
          </p:cNvPr>
          <p:cNvSpPr txBox="1"/>
          <p:nvPr/>
        </p:nvSpPr>
        <p:spPr>
          <a:xfrm>
            <a:off x="4049343" y="2399796"/>
            <a:ext cx="2184198" cy="523220"/>
          </a:xfrm>
          <a:prstGeom prst="rect">
            <a:avLst/>
          </a:prstGeom>
          <a:noFill/>
        </p:spPr>
        <p:txBody>
          <a:bodyPr wrap="square" rtlCol="0">
            <a:spAutoFit/>
          </a:bodyPr>
          <a:lstStyle/>
          <a:p>
            <a:pPr algn="l"/>
            <a:r>
              <a:rPr lang="en-US" sz="2800" dirty="0" err="1">
                <a:solidFill>
                  <a:schemeClr val="bg1"/>
                </a:solidFill>
                <a:latin typeface="Source Sans Pro" panose="020B0503030403020204" pitchFamily="34" charset="0"/>
                <a:ea typeface="Source Sans Pro" panose="020B0503030403020204" pitchFamily="34" charset="0"/>
              </a:rPr>
              <a:t>PhyloAcc</a:t>
            </a:r>
            <a:r>
              <a:rPr lang="en-US" sz="2800" dirty="0">
                <a:solidFill>
                  <a:schemeClr val="bg1"/>
                </a:solidFill>
                <a:latin typeface="Source Sans Pro" panose="020B0503030403020204" pitchFamily="34" charset="0"/>
                <a:ea typeface="Source Sans Pro" panose="020B0503030403020204" pitchFamily="34" charset="0"/>
              </a:rPr>
              <a:t> C++</a:t>
            </a:r>
            <a:endParaRPr lang="en-US" sz="3200" dirty="0">
              <a:solidFill>
                <a:schemeClr val="bg1"/>
              </a:solidFill>
              <a:latin typeface="Source Sans Pro" panose="020B0503030403020204" pitchFamily="34" charset="0"/>
              <a:ea typeface="Source Sans Pro" panose="020B0503030403020204" pitchFamily="34" charset="0"/>
            </a:endParaRPr>
          </a:p>
        </p:txBody>
      </p:sp>
      <p:grpSp>
        <p:nvGrpSpPr>
          <p:cNvPr id="3" name="Group 2">
            <a:extLst>
              <a:ext uri="{FF2B5EF4-FFF2-40B4-BE49-F238E27FC236}">
                <a16:creationId xmlns:a16="http://schemas.microsoft.com/office/drawing/2014/main" id="{24BF7AF6-8D3C-4CD3-9F65-C6EFF9D2F64B}"/>
              </a:ext>
            </a:extLst>
          </p:cNvPr>
          <p:cNvGrpSpPr/>
          <p:nvPr/>
        </p:nvGrpSpPr>
        <p:grpSpPr>
          <a:xfrm>
            <a:off x="938278" y="1019845"/>
            <a:ext cx="1837465" cy="3211438"/>
            <a:chOff x="31092" y="874643"/>
            <a:chExt cx="1837465" cy="3211438"/>
          </a:xfrm>
        </p:grpSpPr>
        <p:grpSp>
          <p:nvGrpSpPr>
            <p:cNvPr id="30" name="Group 29">
              <a:extLst>
                <a:ext uri="{FF2B5EF4-FFF2-40B4-BE49-F238E27FC236}">
                  <a16:creationId xmlns:a16="http://schemas.microsoft.com/office/drawing/2014/main" id="{DECD8022-48D7-492A-BA30-F88AB90D0866}"/>
                </a:ext>
              </a:extLst>
            </p:cNvPr>
            <p:cNvGrpSpPr/>
            <p:nvPr/>
          </p:nvGrpSpPr>
          <p:grpSpPr>
            <a:xfrm rot="5400000">
              <a:off x="394059" y="934186"/>
              <a:ext cx="959632" cy="1206099"/>
              <a:chOff x="5686012" y="482205"/>
              <a:chExt cx="1930503" cy="3988289"/>
            </a:xfrm>
          </p:grpSpPr>
          <p:cxnSp>
            <p:nvCxnSpPr>
              <p:cNvPr id="31" name="Straight Connector 30">
                <a:extLst>
                  <a:ext uri="{FF2B5EF4-FFF2-40B4-BE49-F238E27FC236}">
                    <a16:creationId xmlns:a16="http://schemas.microsoft.com/office/drawing/2014/main" id="{328E0ECB-3AB0-4101-A20E-90C1490E2BDE}"/>
                  </a:ext>
                </a:extLst>
              </p:cNvPr>
              <p:cNvCxnSpPr>
                <a:cxnSpLocks/>
              </p:cNvCxnSpPr>
              <p:nvPr/>
            </p:nvCxnSpPr>
            <p:spPr>
              <a:xfrm flipH="1">
                <a:off x="5686012" y="482205"/>
                <a:ext cx="1910760" cy="1994145"/>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FE94CE-815A-443E-8D36-A8844AF41064}"/>
                  </a:ext>
                </a:extLst>
              </p:cNvPr>
              <p:cNvCxnSpPr>
                <a:cxnSpLocks/>
              </p:cNvCxnSpPr>
              <p:nvPr/>
            </p:nvCxnSpPr>
            <p:spPr>
              <a:xfrm flipH="1" flipV="1">
                <a:off x="5686012" y="2476349"/>
                <a:ext cx="1910760" cy="1994145"/>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766A71-0416-4004-9D81-D0C80475EB77}"/>
                  </a:ext>
                </a:extLst>
              </p:cNvPr>
              <p:cNvCxnSpPr>
                <a:cxnSpLocks/>
              </p:cNvCxnSpPr>
              <p:nvPr/>
            </p:nvCxnSpPr>
            <p:spPr>
              <a:xfrm flipH="1">
                <a:off x="7173980" y="3579019"/>
                <a:ext cx="423032" cy="441492"/>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6A1A99-943D-4699-ACD8-6719759DF9BE}"/>
                  </a:ext>
                </a:extLst>
              </p:cNvPr>
              <p:cNvCxnSpPr>
                <a:cxnSpLocks/>
              </p:cNvCxnSpPr>
              <p:nvPr/>
            </p:nvCxnSpPr>
            <p:spPr>
              <a:xfrm flipH="1">
                <a:off x="6641392" y="2461025"/>
                <a:ext cx="950022" cy="991479"/>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28C276-981B-4DE7-8836-0E48EABE870E}"/>
                  </a:ext>
                </a:extLst>
              </p:cNvPr>
              <p:cNvCxnSpPr>
                <a:cxnSpLocks/>
              </p:cNvCxnSpPr>
              <p:nvPr/>
            </p:nvCxnSpPr>
            <p:spPr>
              <a:xfrm flipH="1" flipV="1">
                <a:off x="7193487" y="928812"/>
                <a:ext cx="423028" cy="444868"/>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Rectangle: Rounded Corners 35">
              <a:extLst>
                <a:ext uri="{FF2B5EF4-FFF2-40B4-BE49-F238E27FC236}">
                  <a16:creationId xmlns:a16="http://schemas.microsoft.com/office/drawing/2014/main" id="{6FD0C4C2-BA7F-4486-89CF-6E5DDF46EE8D}"/>
                </a:ext>
              </a:extLst>
            </p:cNvPr>
            <p:cNvSpPr/>
            <p:nvPr/>
          </p:nvSpPr>
          <p:spPr>
            <a:xfrm>
              <a:off x="278263" y="2620455"/>
              <a:ext cx="1257098" cy="338554"/>
            </a:xfrm>
            <a:prstGeom prst="roundRect">
              <a:avLst/>
            </a:prstGeom>
            <a:solidFill>
              <a:schemeClr val="accent1">
                <a:lumMod val="60000"/>
                <a:lumOff val="40000"/>
              </a:schemeClr>
            </a:solidFill>
            <a:ln>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4BFB538-7A1C-4A27-A612-47A48F8DBBB0}"/>
                </a:ext>
              </a:extLst>
            </p:cNvPr>
            <p:cNvSpPr txBox="1"/>
            <p:nvPr/>
          </p:nvSpPr>
          <p:spPr>
            <a:xfrm>
              <a:off x="297215" y="2625564"/>
              <a:ext cx="1219194" cy="338554"/>
            </a:xfrm>
            <a:prstGeom prst="rect">
              <a:avLst/>
            </a:prstGeom>
            <a:noFill/>
          </p:spPr>
          <p:txBody>
            <a:bodyPr wrap="square" rtlCol="0">
              <a:spAutoFit/>
            </a:bodyPr>
            <a:lstStyle/>
            <a:p>
              <a:pPr algn="ctr"/>
              <a:r>
                <a:rPr lang="en-US" sz="1600" dirty="0">
                  <a:solidFill>
                    <a:schemeClr val="bg1"/>
                  </a:solidFill>
                  <a:latin typeface="Source Sans Pro" panose="020B0503030403020204" pitchFamily="34" charset="0"/>
                  <a:ea typeface="Source Sans Pro" panose="020B0503030403020204" pitchFamily="34" charset="0"/>
                </a:rPr>
                <a:t>Alignments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49" name="Rectangle: Rounded Corners 48">
              <a:extLst>
                <a:ext uri="{FF2B5EF4-FFF2-40B4-BE49-F238E27FC236}">
                  <a16:creationId xmlns:a16="http://schemas.microsoft.com/office/drawing/2014/main" id="{B82CD632-BB60-4A20-BEBC-E3E17ED5376E}"/>
                </a:ext>
              </a:extLst>
            </p:cNvPr>
            <p:cNvSpPr/>
            <p:nvPr/>
          </p:nvSpPr>
          <p:spPr>
            <a:xfrm>
              <a:off x="288615" y="3364810"/>
              <a:ext cx="1257098" cy="338554"/>
            </a:xfrm>
            <a:prstGeom prst="roundRect">
              <a:avLst/>
            </a:prstGeom>
            <a:solidFill>
              <a:schemeClr val="accent3">
                <a:lumMod val="75000"/>
              </a:schemeClr>
            </a:solidFill>
            <a:ln>
              <a:solidFill>
                <a:schemeClr val="accent3">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E67BFF6-F29E-49E2-9F4A-D4C08CDEE434}"/>
                </a:ext>
              </a:extLst>
            </p:cNvPr>
            <p:cNvSpPr txBox="1"/>
            <p:nvPr/>
          </p:nvSpPr>
          <p:spPr>
            <a:xfrm>
              <a:off x="278263" y="3364810"/>
              <a:ext cx="1320190"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Neutral rates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2" name="TextBox 1">
              <a:extLst>
                <a:ext uri="{FF2B5EF4-FFF2-40B4-BE49-F238E27FC236}">
                  <a16:creationId xmlns:a16="http://schemas.microsoft.com/office/drawing/2014/main" id="{780C2FA2-052D-4E3B-B3E1-227ADFEF9721}"/>
                </a:ext>
              </a:extLst>
            </p:cNvPr>
            <p:cNvSpPr txBox="1"/>
            <p:nvPr/>
          </p:nvSpPr>
          <p:spPr>
            <a:xfrm>
              <a:off x="771405" y="2982928"/>
              <a:ext cx="24421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a:t>
              </a:r>
            </a:p>
          </p:txBody>
        </p:sp>
        <p:sp>
          <p:nvSpPr>
            <p:cNvPr id="53" name="TextBox 52">
              <a:extLst>
                <a:ext uri="{FF2B5EF4-FFF2-40B4-BE49-F238E27FC236}">
                  <a16:creationId xmlns:a16="http://schemas.microsoft.com/office/drawing/2014/main" id="{418EC236-ED77-4D9E-86B6-1ECE9B9F7F7D}"/>
                </a:ext>
              </a:extLst>
            </p:cNvPr>
            <p:cNvSpPr txBox="1"/>
            <p:nvPr/>
          </p:nvSpPr>
          <p:spPr>
            <a:xfrm>
              <a:off x="775131" y="2162031"/>
              <a:ext cx="24421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a:t>
              </a:r>
            </a:p>
          </p:txBody>
        </p:sp>
        <p:sp>
          <p:nvSpPr>
            <p:cNvPr id="54" name="Rectangle: Rounded Corners 53">
              <a:extLst>
                <a:ext uri="{FF2B5EF4-FFF2-40B4-BE49-F238E27FC236}">
                  <a16:creationId xmlns:a16="http://schemas.microsoft.com/office/drawing/2014/main" id="{4FF255B4-99C2-4D74-B056-FB336EA4DF71}"/>
                </a:ext>
              </a:extLst>
            </p:cNvPr>
            <p:cNvSpPr/>
            <p:nvPr/>
          </p:nvSpPr>
          <p:spPr>
            <a:xfrm>
              <a:off x="31092" y="874643"/>
              <a:ext cx="1837465" cy="32114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EA5F83E9-3FC6-4A22-BB83-AAF4DF96F44D}"/>
              </a:ext>
            </a:extLst>
          </p:cNvPr>
          <p:cNvSpPr txBox="1"/>
          <p:nvPr/>
        </p:nvSpPr>
        <p:spPr>
          <a:xfrm>
            <a:off x="1456795" y="692818"/>
            <a:ext cx="80042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Inputs</a:t>
            </a:r>
          </a:p>
        </p:txBody>
      </p:sp>
      <p:cxnSp>
        <p:nvCxnSpPr>
          <p:cNvPr id="55" name="Straight Arrow Connector 54">
            <a:extLst>
              <a:ext uri="{FF2B5EF4-FFF2-40B4-BE49-F238E27FC236}">
                <a16:creationId xmlns:a16="http://schemas.microsoft.com/office/drawing/2014/main" id="{F0F80D85-6037-491D-9DD7-5F0B09F7F896}"/>
              </a:ext>
            </a:extLst>
          </p:cNvPr>
          <p:cNvCxnSpPr>
            <a:cxnSpLocks/>
          </p:cNvCxnSpPr>
          <p:nvPr/>
        </p:nvCxnSpPr>
        <p:spPr>
          <a:xfrm>
            <a:off x="6477432" y="266140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7215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DD62E638-AD1D-404B-868B-F893599542F3}"/>
              </a:ext>
            </a:extLst>
          </p:cNvPr>
          <p:cNvCxnSpPr>
            <a:cxnSpLocks/>
          </p:cNvCxnSpPr>
          <p:nvPr/>
        </p:nvCxnSpPr>
        <p:spPr>
          <a:xfrm>
            <a:off x="2030852" y="2661406"/>
            <a:ext cx="44541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6723CB35-9BF9-458C-88A6-7629BDBA8F97}"/>
              </a:ext>
            </a:extLst>
          </p:cNvPr>
          <p:cNvSpPr/>
          <p:nvPr/>
        </p:nvSpPr>
        <p:spPr>
          <a:xfrm>
            <a:off x="2592228" y="2270892"/>
            <a:ext cx="1837465" cy="699712"/>
          </a:xfrm>
          <a:prstGeom prst="roundRect">
            <a:avLst/>
          </a:prstGeom>
          <a:solidFill>
            <a:schemeClr val="tx1">
              <a:lumMod val="65000"/>
              <a:lumOff val="35000"/>
            </a:schemeClr>
          </a:solidFill>
          <a:ln>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16BDEEF-6100-4768-86AE-A5A6925B747F}"/>
              </a:ext>
            </a:extLst>
          </p:cNvPr>
          <p:cNvSpPr txBox="1"/>
          <p:nvPr/>
        </p:nvSpPr>
        <p:spPr>
          <a:xfrm>
            <a:off x="2609269" y="2307233"/>
            <a:ext cx="1777684" cy="646331"/>
          </a:xfrm>
          <a:prstGeom prst="rect">
            <a:avLst/>
          </a:prstGeom>
          <a:noFill/>
        </p:spPr>
        <p:txBody>
          <a:bodyPr wrap="square" rtlCol="0">
            <a:spAutoFit/>
          </a:bodyPr>
          <a:lstStyle/>
          <a:p>
            <a:pPr algn="ctr"/>
            <a:r>
              <a:rPr lang="en-US" dirty="0" err="1">
                <a:solidFill>
                  <a:schemeClr val="bg1"/>
                </a:solidFill>
                <a:latin typeface="Source Sans Pro" panose="020B0503030403020204" pitchFamily="34" charset="0"/>
                <a:ea typeface="Source Sans Pro" panose="020B0503030403020204" pitchFamily="34" charset="0"/>
              </a:rPr>
              <a:t>PhyloAcc</a:t>
            </a:r>
            <a:r>
              <a:rPr lang="en-US" dirty="0">
                <a:solidFill>
                  <a:schemeClr val="bg1"/>
                </a:solidFill>
                <a:latin typeface="Source Sans Pro" panose="020B0503030403020204" pitchFamily="34" charset="0"/>
                <a:ea typeface="Source Sans Pro" panose="020B0503030403020204" pitchFamily="34" charset="0"/>
              </a:rPr>
              <a:t> </a:t>
            </a:r>
          </a:p>
          <a:p>
            <a:pPr algn="ctr"/>
            <a:r>
              <a:rPr lang="en-US" dirty="0">
                <a:solidFill>
                  <a:schemeClr val="bg1"/>
                </a:solidFill>
                <a:latin typeface="Source Sans Pro" panose="020B0503030403020204" pitchFamily="34" charset="0"/>
                <a:ea typeface="Source Sans Pro" panose="020B0503030403020204" pitchFamily="34" charset="0"/>
              </a:rPr>
              <a:t>Python interface</a:t>
            </a:r>
            <a:endParaRPr lang="en-US" sz="2000" dirty="0">
              <a:solidFill>
                <a:schemeClr val="bg1"/>
              </a:solidFill>
              <a:latin typeface="Source Sans Pro" panose="020B0503030403020204" pitchFamily="34" charset="0"/>
              <a:ea typeface="Source Sans Pro" panose="020B0503030403020204" pitchFamily="34" charset="0"/>
            </a:endParaRPr>
          </a:p>
        </p:txBody>
      </p:sp>
      <p:grpSp>
        <p:nvGrpSpPr>
          <p:cNvPr id="3" name="Group 2">
            <a:extLst>
              <a:ext uri="{FF2B5EF4-FFF2-40B4-BE49-F238E27FC236}">
                <a16:creationId xmlns:a16="http://schemas.microsoft.com/office/drawing/2014/main" id="{24BF7AF6-8D3C-4CD3-9F65-C6EFF9D2F64B}"/>
              </a:ext>
            </a:extLst>
          </p:cNvPr>
          <p:cNvGrpSpPr/>
          <p:nvPr/>
        </p:nvGrpSpPr>
        <p:grpSpPr>
          <a:xfrm>
            <a:off x="74497" y="1019845"/>
            <a:ext cx="1837465" cy="3211438"/>
            <a:chOff x="31092" y="874643"/>
            <a:chExt cx="1837465" cy="3211438"/>
          </a:xfrm>
        </p:grpSpPr>
        <p:grpSp>
          <p:nvGrpSpPr>
            <p:cNvPr id="30" name="Group 29">
              <a:extLst>
                <a:ext uri="{FF2B5EF4-FFF2-40B4-BE49-F238E27FC236}">
                  <a16:creationId xmlns:a16="http://schemas.microsoft.com/office/drawing/2014/main" id="{DECD8022-48D7-492A-BA30-F88AB90D0866}"/>
                </a:ext>
              </a:extLst>
            </p:cNvPr>
            <p:cNvGrpSpPr/>
            <p:nvPr/>
          </p:nvGrpSpPr>
          <p:grpSpPr>
            <a:xfrm rot="5400000">
              <a:off x="394059" y="934186"/>
              <a:ext cx="959632" cy="1206099"/>
              <a:chOff x="5686012" y="482205"/>
              <a:chExt cx="1930503" cy="3988289"/>
            </a:xfrm>
          </p:grpSpPr>
          <p:cxnSp>
            <p:nvCxnSpPr>
              <p:cNvPr id="31" name="Straight Connector 30">
                <a:extLst>
                  <a:ext uri="{FF2B5EF4-FFF2-40B4-BE49-F238E27FC236}">
                    <a16:creationId xmlns:a16="http://schemas.microsoft.com/office/drawing/2014/main" id="{328E0ECB-3AB0-4101-A20E-90C1490E2BDE}"/>
                  </a:ext>
                </a:extLst>
              </p:cNvPr>
              <p:cNvCxnSpPr>
                <a:cxnSpLocks/>
              </p:cNvCxnSpPr>
              <p:nvPr/>
            </p:nvCxnSpPr>
            <p:spPr>
              <a:xfrm flipH="1">
                <a:off x="5686012" y="482205"/>
                <a:ext cx="1910760" cy="1994145"/>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FE94CE-815A-443E-8D36-A8844AF41064}"/>
                  </a:ext>
                </a:extLst>
              </p:cNvPr>
              <p:cNvCxnSpPr>
                <a:cxnSpLocks/>
              </p:cNvCxnSpPr>
              <p:nvPr/>
            </p:nvCxnSpPr>
            <p:spPr>
              <a:xfrm flipH="1" flipV="1">
                <a:off x="5686012" y="2476349"/>
                <a:ext cx="1910760" cy="1994145"/>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766A71-0416-4004-9D81-D0C80475EB77}"/>
                  </a:ext>
                </a:extLst>
              </p:cNvPr>
              <p:cNvCxnSpPr>
                <a:cxnSpLocks/>
              </p:cNvCxnSpPr>
              <p:nvPr/>
            </p:nvCxnSpPr>
            <p:spPr>
              <a:xfrm flipH="1">
                <a:off x="7173980" y="3579019"/>
                <a:ext cx="423032" cy="441492"/>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6A1A99-943D-4699-ACD8-6719759DF9BE}"/>
                  </a:ext>
                </a:extLst>
              </p:cNvPr>
              <p:cNvCxnSpPr>
                <a:cxnSpLocks/>
              </p:cNvCxnSpPr>
              <p:nvPr/>
            </p:nvCxnSpPr>
            <p:spPr>
              <a:xfrm flipH="1">
                <a:off x="6641392" y="2461025"/>
                <a:ext cx="950022" cy="991479"/>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28C276-981B-4DE7-8836-0E48EABE870E}"/>
                  </a:ext>
                </a:extLst>
              </p:cNvPr>
              <p:cNvCxnSpPr>
                <a:cxnSpLocks/>
              </p:cNvCxnSpPr>
              <p:nvPr/>
            </p:nvCxnSpPr>
            <p:spPr>
              <a:xfrm flipH="1" flipV="1">
                <a:off x="7193487" y="928812"/>
                <a:ext cx="423028" cy="444868"/>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Rectangle: Rounded Corners 35">
              <a:extLst>
                <a:ext uri="{FF2B5EF4-FFF2-40B4-BE49-F238E27FC236}">
                  <a16:creationId xmlns:a16="http://schemas.microsoft.com/office/drawing/2014/main" id="{6FD0C4C2-BA7F-4486-89CF-6E5DDF46EE8D}"/>
                </a:ext>
              </a:extLst>
            </p:cNvPr>
            <p:cNvSpPr/>
            <p:nvPr/>
          </p:nvSpPr>
          <p:spPr>
            <a:xfrm>
              <a:off x="278263" y="2620455"/>
              <a:ext cx="1257098" cy="338554"/>
            </a:xfrm>
            <a:prstGeom prst="roundRect">
              <a:avLst/>
            </a:prstGeom>
            <a:solidFill>
              <a:schemeClr val="accent1">
                <a:lumMod val="60000"/>
                <a:lumOff val="40000"/>
              </a:schemeClr>
            </a:solidFill>
            <a:ln>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4BFB538-7A1C-4A27-A612-47A48F8DBBB0}"/>
                </a:ext>
              </a:extLst>
            </p:cNvPr>
            <p:cNvSpPr txBox="1"/>
            <p:nvPr/>
          </p:nvSpPr>
          <p:spPr>
            <a:xfrm>
              <a:off x="297215" y="2625564"/>
              <a:ext cx="1219194" cy="338554"/>
            </a:xfrm>
            <a:prstGeom prst="rect">
              <a:avLst/>
            </a:prstGeom>
            <a:noFill/>
          </p:spPr>
          <p:txBody>
            <a:bodyPr wrap="square" rtlCol="0">
              <a:spAutoFit/>
            </a:bodyPr>
            <a:lstStyle/>
            <a:p>
              <a:pPr algn="ctr"/>
              <a:r>
                <a:rPr lang="en-US" sz="1600" dirty="0">
                  <a:solidFill>
                    <a:schemeClr val="bg1"/>
                  </a:solidFill>
                  <a:latin typeface="Source Sans Pro" panose="020B0503030403020204" pitchFamily="34" charset="0"/>
                  <a:ea typeface="Source Sans Pro" panose="020B0503030403020204" pitchFamily="34" charset="0"/>
                </a:rPr>
                <a:t>Alignments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49" name="Rectangle: Rounded Corners 48">
              <a:extLst>
                <a:ext uri="{FF2B5EF4-FFF2-40B4-BE49-F238E27FC236}">
                  <a16:creationId xmlns:a16="http://schemas.microsoft.com/office/drawing/2014/main" id="{B82CD632-BB60-4A20-BEBC-E3E17ED5376E}"/>
                </a:ext>
              </a:extLst>
            </p:cNvPr>
            <p:cNvSpPr/>
            <p:nvPr/>
          </p:nvSpPr>
          <p:spPr>
            <a:xfrm>
              <a:off x="288615" y="3364810"/>
              <a:ext cx="1257098" cy="338554"/>
            </a:xfrm>
            <a:prstGeom prst="roundRect">
              <a:avLst/>
            </a:prstGeom>
            <a:solidFill>
              <a:schemeClr val="accent3">
                <a:lumMod val="75000"/>
              </a:schemeClr>
            </a:solidFill>
            <a:ln>
              <a:solidFill>
                <a:schemeClr val="accent3">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E67BFF6-F29E-49E2-9F4A-D4C08CDEE434}"/>
                </a:ext>
              </a:extLst>
            </p:cNvPr>
            <p:cNvSpPr txBox="1"/>
            <p:nvPr/>
          </p:nvSpPr>
          <p:spPr>
            <a:xfrm>
              <a:off x="278263" y="3364810"/>
              <a:ext cx="1320190"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Neutral rates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2" name="TextBox 1">
              <a:extLst>
                <a:ext uri="{FF2B5EF4-FFF2-40B4-BE49-F238E27FC236}">
                  <a16:creationId xmlns:a16="http://schemas.microsoft.com/office/drawing/2014/main" id="{780C2FA2-052D-4E3B-B3E1-227ADFEF9721}"/>
                </a:ext>
              </a:extLst>
            </p:cNvPr>
            <p:cNvSpPr txBox="1"/>
            <p:nvPr/>
          </p:nvSpPr>
          <p:spPr>
            <a:xfrm>
              <a:off x="771405" y="2982928"/>
              <a:ext cx="24421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a:t>
              </a:r>
            </a:p>
          </p:txBody>
        </p:sp>
        <p:sp>
          <p:nvSpPr>
            <p:cNvPr id="53" name="TextBox 52">
              <a:extLst>
                <a:ext uri="{FF2B5EF4-FFF2-40B4-BE49-F238E27FC236}">
                  <a16:creationId xmlns:a16="http://schemas.microsoft.com/office/drawing/2014/main" id="{418EC236-ED77-4D9E-86B6-1ECE9B9F7F7D}"/>
                </a:ext>
              </a:extLst>
            </p:cNvPr>
            <p:cNvSpPr txBox="1"/>
            <p:nvPr/>
          </p:nvSpPr>
          <p:spPr>
            <a:xfrm>
              <a:off x="775131" y="2162031"/>
              <a:ext cx="24421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a:t>
              </a:r>
            </a:p>
          </p:txBody>
        </p:sp>
        <p:sp>
          <p:nvSpPr>
            <p:cNvPr id="54" name="Rectangle: Rounded Corners 53">
              <a:extLst>
                <a:ext uri="{FF2B5EF4-FFF2-40B4-BE49-F238E27FC236}">
                  <a16:creationId xmlns:a16="http://schemas.microsoft.com/office/drawing/2014/main" id="{4FF255B4-99C2-4D74-B056-FB336EA4DF71}"/>
                </a:ext>
              </a:extLst>
            </p:cNvPr>
            <p:cNvSpPr/>
            <p:nvPr/>
          </p:nvSpPr>
          <p:spPr>
            <a:xfrm>
              <a:off x="31092" y="874643"/>
              <a:ext cx="1837465" cy="32114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TextBox 105">
            <a:extLst>
              <a:ext uri="{FF2B5EF4-FFF2-40B4-BE49-F238E27FC236}">
                <a16:creationId xmlns:a16="http://schemas.microsoft.com/office/drawing/2014/main" id="{16354CE0-CE3C-43DA-94B1-38836635099C}"/>
              </a:ext>
            </a:extLst>
          </p:cNvPr>
          <p:cNvSpPr txBox="1"/>
          <p:nvPr/>
        </p:nvSpPr>
        <p:spPr>
          <a:xfrm>
            <a:off x="572889" y="692818"/>
            <a:ext cx="80042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Inputs</a:t>
            </a:r>
          </a:p>
        </p:txBody>
      </p:sp>
    </p:spTree>
    <p:extLst>
      <p:ext uri="{BB962C8B-B14F-4D97-AF65-F5344CB8AC3E}">
        <p14:creationId xmlns:p14="http://schemas.microsoft.com/office/powerpoint/2010/main" val="1850622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Source Sans Pro" panose="020B0503030403020204" pitchFamily="34" charset="0"/>
            <a:ea typeface="Source Sans Pro" panose="020B050303040302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60319</TotalTime>
  <Words>11855</Words>
  <Application>Microsoft Office PowerPoint</Application>
  <PresentationFormat>On-screen Show (16:9)</PresentationFormat>
  <Paragraphs>1206</Paragraphs>
  <Slides>140</Slides>
  <Notes>135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140</vt:i4>
      </vt:variant>
    </vt:vector>
  </HeadingPairs>
  <TitlesOfParts>
    <vt:vector size="148" baseType="lpstr">
      <vt:lpstr>Arial</vt:lpstr>
      <vt:lpstr>Calibri</vt:lpstr>
      <vt:lpstr>Calibri Light</vt:lpstr>
      <vt:lpstr>Cambria Math</vt:lpstr>
      <vt:lpstr>Slack-Lato</vt:lpstr>
      <vt:lpstr>Source Sans Pro</vt:lpstr>
      <vt:lpstr>Times New Roman</vt:lpstr>
      <vt:lpstr>Office Theme</vt:lpstr>
      <vt:lpstr>Quantifying and mitigating reference bias in comparative genomics</vt:lpstr>
      <vt:lpstr>Genome sequencing has changed how we study biology</vt:lpstr>
      <vt:lpstr>The amount of genome sequences available has grown explosively</vt:lpstr>
      <vt:lpstr>Genome assembly uses sequenced reads to infer the original genome sequence</vt:lpstr>
      <vt:lpstr>Genome assembly uses sequenced reads to infer the original genome sequence</vt:lpstr>
      <vt:lpstr>Genome assembly uses sequenced reads to infer the original genome sequence</vt:lpstr>
      <vt:lpstr>Read mapping is a fast alternative to genome assembly</vt:lpstr>
      <vt:lpstr>Read mapping is a fast alternative to genome assembly</vt:lpstr>
      <vt:lpstr>Read mapping is a fast alternative to genome assembly</vt:lpstr>
      <vt:lpstr>Read mapping is a fast alternative to genome assembly</vt:lpstr>
      <vt:lpstr>Does read mapping accurately capture variation among samples?</vt:lpstr>
      <vt:lpstr>Does read mapping accurately capture variation among samples?</vt:lpstr>
      <vt:lpstr>Does read mapping accurately capture variation among samples?</vt:lpstr>
      <vt:lpstr>Does read mapping accurately capture variation among samples?</vt:lpstr>
      <vt:lpstr>Does read mapping accurately capture variation among samples?</vt:lpstr>
      <vt:lpstr>Read mapping may struggle with reads that have lots of variation relative to the reference</vt:lpstr>
      <vt:lpstr>Read mapping may struggle with reads that have lots of variation relative to the reference</vt:lpstr>
      <vt:lpstr>Read mapping may struggle with reads that have lots of variation relative to the reference</vt:lpstr>
      <vt:lpstr>Reference bias may be caused by unmapped reads in diverged samples</vt:lpstr>
      <vt:lpstr>Reference bias may be caused by unmapped reads in diverged samples</vt:lpstr>
      <vt:lpstr>Reference bias may be caused by unmapped reads in diverged samples</vt:lpstr>
      <vt:lpstr>Reference bias may be caused by unmapped reads in diverged samples</vt:lpstr>
      <vt:lpstr>Reference bias can impact measures of sequence divergence</vt:lpstr>
      <vt:lpstr>Reference bias can impact measures of sequence divergence</vt:lpstr>
      <vt:lpstr>Reference bias can impact measures of sequence divergence</vt:lpstr>
      <vt:lpstr>Reference bias can impact measures of sequence divergence</vt:lpstr>
      <vt:lpstr>Reference bias simulations</vt:lpstr>
      <vt:lpstr>Reference bias simulations</vt:lpstr>
      <vt:lpstr>Reference bias simulations</vt:lpstr>
      <vt:lpstr>Reference bias simulations</vt:lpstr>
      <vt:lpstr>Reference bias simulations</vt:lpstr>
      <vt:lpstr>Reference bias simulations</vt:lpstr>
      <vt:lpstr>Reference bias simulations</vt:lpstr>
      <vt:lpstr>Sanity check: the % of SNPs simulated tracks specified divergence </vt:lpstr>
      <vt:lpstr>Sanity check: the % of SNPs simulated tracks specified divergence </vt:lpstr>
      <vt:lpstr>Read mapping accuracy with increasing divergence</vt:lpstr>
      <vt:lpstr>80% of reads mapped correctly at 2% divergence</vt:lpstr>
      <vt:lpstr>Only 38% of reads map correctly at 10% divergence</vt:lpstr>
      <vt:lpstr>The number of unmapped reads increases linearly with divergence</vt:lpstr>
      <vt:lpstr>Variant calling accuracy with increasing divergence</vt:lpstr>
      <vt:lpstr>Variants are increasingly missed as divergence goes up</vt:lpstr>
      <vt:lpstr>Variants are increasingly missed as divergence goes up</vt:lpstr>
      <vt:lpstr>Iterative mapping to mitigate the effects of reference bias</vt:lpstr>
      <vt:lpstr>Read mapping may struggle with reads that have lots of variation relative to the reference</vt:lpstr>
      <vt:lpstr>Iterative mapping to mitigate the effects of reference bias</vt:lpstr>
      <vt:lpstr>Read simulations</vt:lpstr>
      <vt:lpstr>Read simulations with iterative mapping</vt:lpstr>
      <vt:lpstr>One extra iteration of mapping increases correctly mapped reads at high levels of divergence</vt:lpstr>
      <vt:lpstr>And also results in fewer missed variants</vt:lpstr>
      <vt:lpstr>One iteration of mapping makes up for some of the missed variation, but not all</vt:lpstr>
      <vt:lpstr>And also results in fewer missed variants</vt:lpstr>
      <vt:lpstr>We show that an extra iteration of mapping might help at higher levels of divergence</vt:lpstr>
      <vt:lpstr>Next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Phylogenies from different loci can disagree with each other</vt:lpstr>
      <vt:lpstr>Phylogenies from different loci can disagree with an inferred species tree</vt:lpstr>
      <vt:lpstr>Mapping traits or variation onto a species tree from discordant loci can cause incorrect inferences</vt:lpstr>
      <vt:lpstr>Mapping traits or variation onto a species tree from discordant loci can cause incorrect inferences</vt:lpstr>
      <vt:lpstr>Mapping traits or variation onto a species tree from discordant loci can cause incorrect inferences</vt:lpstr>
      <vt:lpstr>Mapping traits or variation onto a species tree from discordant loci can cause incorrect inferences</vt:lpstr>
      <vt:lpstr>PowerPoint Presentation</vt:lpstr>
      <vt:lpstr>PowerPoint Presentation</vt:lpstr>
      <vt:lpstr>PowerPoint Presentation</vt:lpstr>
      <vt:lpstr>PowerPoint Presentation</vt:lpstr>
      <vt:lpstr>Runtime for Bayesian phylogenetic inference can be exorbitant</vt:lpstr>
      <vt:lpstr>Runtime for Bayesian phylogenetic inference can be exorbitant</vt:lpstr>
      <vt:lpstr>Runtime for Bayesian phylogenetic inference can be exorbitant</vt:lpstr>
      <vt:lpstr>Runtime for Bayesian phylogenetic inference can be exorbitant</vt:lpstr>
      <vt:lpstr>Runtime for Bayesian phylogenetic inference can be exorbitant</vt:lpstr>
      <vt:lpstr>PowerPoint Presentation</vt:lpstr>
      <vt:lpstr>PowerPoint Presentation</vt:lpstr>
      <vt:lpstr>PowerPoint Presentation</vt:lpstr>
      <vt:lpstr>PowerPoint Presentation</vt:lpstr>
      <vt:lpstr>Site concordance factors measure phylogenetic discordance</vt:lpstr>
      <vt:lpstr>Site concordance factors measure phylogenetic discordance</vt:lpstr>
      <vt:lpstr>Site concordance factors measure phylogenetic discordance</vt:lpstr>
      <vt:lpstr>Site concordance factors measure phylogenetic discordance</vt:lpstr>
      <vt:lpstr>Site concordance factors measure phylogenetic discordance</vt:lpstr>
      <vt:lpstr>Using average site concordance to partition loci to different phylogenetic models</vt:lpstr>
      <vt:lpstr>Using average site concordance to partition loci to different phylogenetic models</vt:lpstr>
      <vt:lpstr>Using average site concordance to partition loci to different phylogenetic models</vt:lpstr>
      <vt:lpstr>Using average site concordance to partition loci to different phylogenetic models</vt:lpstr>
      <vt:lpstr>Using average site concordance to partition loci to different phylogenetic models</vt:lpstr>
      <vt:lpstr>PowerPoint Presentation</vt:lpstr>
      <vt:lpstr>PowerPoint Presentation</vt:lpstr>
      <vt:lpstr>PowerPoint Presentation</vt:lpstr>
      <vt:lpstr>PowerPoint Presentation</vt:lpstr>
      <vt:lpstr>Concordance factors can also be used to reduce tree-size</vt:lpstr>
      <vt:lpstr>Concordance factors can also be used to reduce tree-size</vt:lpstr>
      <vt:lpstr>Concordance factors can also be used to reduce tree-size</vt:lpstr>
      <vt:lpstr>PowerPoint Presentation</vt:lpstr>
      <vt:lpstr>PowerPoint Presentation</vt:lpstr>
      <vt:lpstr>PowerPoint Presentation</vt:lpstr>
      <vt:lpstr>PowerPoint Presentation</vt:lpstr>
      <vt:lpstr>PowerPoint Presentation</vt:lpstr>
      <vt:lpstr>PowerPoint Presentation</vt:lpstr>
      <vt:lpstr>Batching loci by model type can also drastically reduce runtime for PhyloAcc</vt:lpstr>
      <vt:lpstr>Batching loci by model type can also drastically reduce runtime for PhyloAcc</vt:lpstr>
      <vt:lpstr>PowerPoint Presentation</vt:lpstr>
      <vt:lpstr>PowerPoint Presentation</vt:lpstr>
      <vt:lpstr>PowerPoint Presentation</vt:lpstr>
      <vt:lpstr>Thanks</vt:lpstr>
      <vt:lpstr>PowerPoint Presentation</vt:lpstr>
      <vt:lpstr>PowerPoint Presentation</vt:lpstr>
      <vt:lpstr>Using branch count thresholds of concordance to partition loci to different phylogenetic models</vt:lpstr>
      <vt:lpstr>Using branch count thresholds of concordance to partition loci to different phylogenetic models</vt:lpstr>
      <vt:lpstr>Using branch count thresholds of concordance to partition loci to different phylogenetic models</vt:lpstr>
      <vt:lpstr>Phylogenies from different loci can disagree with an inferred species tree</vt:lpstr>
      <vt:lpstr>Site concordance factors measure phylogenetic discordance</vt:lpstr>
      <vt:lpstr>Phylogenetic discordance in rodent exomes</vt:lpstr>
      <vt:lpstr>Gene concordance factors (gCF) show extensive discordance among rodent exomes</vt:lpstr>
      <vt:lpstr>Phylogenetic discordance in rodent exomes</vt:lpstr>
      <vt:lpstr>Phylogenetic discordance in rodent exomes</vt:lpstr>
      <vt:lpstr>Gene concordance factors (gCF) show extensive discordance among rodent exomes</vt:lpstr>
      <vt:lpstr>Introgression is limited to only a few  murine lineages </vt:lpstr>
      <vt:lpstr>How to infer rates while accounting for discordance?</vt:lpstr>
      <vt:lpstr>How to infer rates while accounting for discordance?</vt:lpstr>
      <vt:lpstr>PowerPoint Presentation</vt:lpstr>
      <vt:lpstr>PowerPoint Presentation</vt:lpstr>
      <vt:lpstr>How to infer rates while accounting for discordance?</vt:lpstr>
      <vt:lpstr>How to infer rates while accounting for discordance?</vt:lpstr>
      <vt:lpstr>How to infer rates while accounting for discordance?</vt:lpstr>
      <vt:lpstr>How to infer rates while accounting for discordance?</vt:lpstr>
      <vt:lpstr>How to infer rates while accounting for discordance?</vt:lpstr>
      <vt:lpstr>How to infer rates while accounting for discordance?</vt:lpstr>
      <vt:lpstr>PowerPoint Presentation</vt:lpstr>
      <vt:lpstr>Little variation in average substitution rates across the rodent phylogeny</vt:lpstr>
      <vt:lpstr>Discordance is common</vt:lpstr>
      <vt:lpstr>Discordance is common</vt:lpstr>
      <vt:lpstr>Discordance is common</vt:lpstr>
      <vt:lpstr>Discordance is common</vt:lpstr>
      <vt:lpstr>Discordance is common</vt:lpstr>
      <vt:lpstr>Discordance causes spurious inferences of selection</vt:lpstr>
      <vt:lpstr>Discordance causes spurious inferences of selection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Gregg</dc:creator>
  <cp:lastModifiedBy>Thomas, Gregg</cp:lastModifiedBy>
  <cp:revision>895</cp:revision>
  <dcterms:created xsi:type="dcterms:W3CDTF">2016-08-22T22:27:08Z</dcterms:created>
  <dcterms:modified xsi:type="dcterms:W3CDTF">2023-06-14T20:45:44Z</dcterms:modified>
</cp:coreProperties>
</file>